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95" r:id="rId4"/>
    <p:sldId id="296" r:id="rId5"/>
    <p:sldId id="297" r:id="rId6"/>
    <p:sldId id="298" r:id="rId7"/>
    <p:sldId id="299" r:id="rId8"/>
    <p:sldId id="308" r:id="rId9"/>
    <p:sldId id="309"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310" r:id="rId35"/>
    <p:sldId id="281" r:id="rId36"/>
    <p:sldId id="292" r:id="rId37"/>
    <p:sldId id="282" r:id="rId38"/>
    <p:sldId id="283" r:id="rId39"/>
    <p:sldId id="284" r:id="rId40"/>
    <p:sldId id="285" r:id="rId41"/>
    <p:sldId id="286" r:id="rId42"/>
    <p:sldId id="287" r:id="rId43"/>
    <p:sldId id="288" r:id="rId44"/>
    <p:sldId id="289" r:id="rId45"/>
    <p:sldId id="293" r:id="rId46"/>
    <p:sldId id="300" r:id="rId47"/>
    <p:sldId id="301" r:id="rId48"/>
    <p:sldId id="302" r:id="rId49"/>
    <p:sldId id="303" r:id="rId50"/>
    <p:sldId id="304" r:id="rId51"/>
    <p:sldId id="305" r:id="rId52"/>
    <p:sldId id="306" r:id="rId53"/>
    <p:sldId id="307" r:id="rId54"/>
    <p:sldId id="311" r:id="rId55"/>
    <p:sldId id="312" r:id="rId56"/>
    <p:sldId id="291"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58" d="100"/>
          <a:sy n="58" d="100"/>
        </p:scale>
        <p:origin x="3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BC1091-775B-455B-9501-D7299AE57229}"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1BB3A-8315-4A33-BB19-59C034C6C399}" type="slidenum">
              <a:rPr lang="en-US" smtClean="0"/>
              <a:t>‹#›</a:t>
            </a:fld>
            <a:endParaRPr lang="en-US"/>
          </a:p>
        </p:txBody>
      </p:sp>
    </p:spTree>
    <p:extLst>
      <p:ext uri="{BB962C8B-B14F-4D97-AF65-F5344CB8AC3E}">
        <p14:creationId xmlns:p14="http://schemas.microsoft.com/office/powerpoint/2010/main" val="1378694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BC1091-775B-455B-9501-D7299AE57229}"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1BB3A-8315-4A33-BB19-59C034C6C399}" type="slidenum">
              <a:rPr lang="en-US" smtClean="0"/>
              <a:t>‹#›</a:t>
            </a:fld>
            <a:endParaRPr lang="en-US"/>
          </a:p>
        </p:txBody>
      </p:sp>
    </p:spTree>
    <p:extLst>
      <p:ext uri="{BB962C8B-B14F-4D97-AF65-F5344CB8AC3E}">
        <p14:creationId xmlns:p14="http://schemas.microsoft.com/office/powerpoint/2010/main" val="412611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BC1091-775B-455B-9501-D7299AE57229}"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1BB3A-8315-4A33-BB19-59C034C6C399}" type="slidenum">
              <a:rPr lang="en-US" smtClean="0"/>
              <a:t>‹#›</a:t>
            </a:fld>
            <a:endParaRPr lang="en-US"/>
          </a:p>
        </p:txBody>
      </p:sp>
    </p:spTree>
    <p:extLst>
      <p:ext uri="{BB962C8B-B14F-4D97-AF65-F5344CB8AC3E}">
        <p14:creationId xmlns:p14="http://schemas.microsoft.com/office/powerpoint/2010/main" val="282824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BC1091-775B-455B-9501-D7299AE57229}"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1BB3A-8315-4A33-BB19-59C034C6C399}" type="slidenum">
              <a:rPr lang="en-US" smtClean="0"/>
              <a:t>‹#›</a:t>
            </a:fld>
            <a:endParaRPr lang="en-US"/>
          </a:p>
        </p:txBody>
      </p:sp>
    </p:spTree>
    <p:extLst>
      <p:ext uri="{BB962C8B-B14F-4D97-AF65-F5344CB8AC3E}">
        <p14:creationId xmlns:p14="http://schemas.microsoft.com/office/powerpoint/2010/main" val="329312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BC1091-775B-455B-9501-D7299AE57229}"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1BB3A-8315-4A33-BB19-59C034C6C399}" type="slidenum">
              <a:rPr lang="en-US" smtClean="0"/>
              <a:t>‹#›</a:t>
            </a:fld>
            <a:endParaRPr lang="en-US"/>
          </a:p>
        </p:txBody>
      </p:sp>
    </p:spTree>
    <p:extLst>
      <p:ext uri="{BB962C8B-B14F-4D97-AF65-F5344CB8AC3E}">
        <p14:creationId xmlns:p14="http://schemas.microsoft.com/office/powerpoint/2010/main" val="2221863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BC1091-775B-455B-9501-D7299AE57229}" type="datetimeFigureOut">
              <a:rPr lang="en-US" smtClean="0"/>
              <a:t>8/3/2024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51BB3A-8315-4A33-BB19-59C034C6C399}" type="slidenum">
              <a:rPr lang="en-US" smtClean="0"/>
              <a:t>‹#›</a:t>
            </a:fld>
            <a:endParaRPr lang="en-US"/>
          </a:p>
        </p:txBody>
      </p:sp>
    </p:spTree>
    <p:extLst>
      <p:ext uri="{BB962C8B-B14F-4D97-AF65-F5344CB8AC3E}">
        <p14:creationId xmlns:p14="http://schemas.microsoft.com/office/powerpoint/2010/main" val="4097793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BC1091-775B-455B-9501-D7299AE57229}" type="datetimeFigureOut">
              <a:rPr lang="en-US" smtClean="0"/>
              <a:t>8/3/2024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51BB3A-8315-4A33-BB19-59C034C6C399}" type="slidenum">
              <a:rPr lang="en-US" smtClean="0"/>
              <a:t>‹#›</a:t>
            </a:fld>
            <a:endParaRPr lang="en-US"/>
          </a:p>
        </p:txBody>
      </p:sp>
    </p:spTree>
    <p:extLst>
      <p:ext uri="{BB962C8B-B14F-4D97-AF65-F5344CB8AC3E}">
        <p14:creationId xmlns:p14="http://schemas.microsoft.com/office/powerpoint/2010/main" val="1500158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BC1091-775B-455B-9501-D7299AE57229}" type="datetimeFigureOut">
              <a:rPr lang="en-US" smtClean="0"/>
              <a:t>8/3/2024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51BB3A-8315-4A33-BB19-59C034C6C399}" type="slidenum">
              <a:rPr lang="en-US" smtClean="0"/>
              <a:t>‹#›</a:t>
            </a:fld>
            <a:endParaRPr lang="en-US"/>
          </a:p>
        </p:txBody>
      </p:sp>
    </p:spTree>
    <p:extLst>
      <p:ext uri="{BB962C8B-B14F-4D97-AF65-F5344CB8AC3E}">
        <p14:creationId xmlns:p14="http://schemas.microsoft.com/office/powerpoint/2010/main" val="599799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C1091-775B-455B-9501-D7299AE57229}" type="datetimeFigureOut">
              <a:rPr lang="en-US" smtClean="0"/>
              <a:t>8/3/2024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51BB3A-8315-4A33-BB19-59C034C6C399}" type="slidenum">
              <a:rPr lang="en-US" smtClean="0"/>
              <a:t>‹#›</a:t>
            </a:fld>
            <a:endParaRPr lang="en-US"/>
          </a:p>
        </p:txBody>
      </p:sp>
    </p:spTree>
    <p:extLst>
      <p:ext uri="{BB962C8B-B14F-4D97-AF65-F5344CB8AC3E}">
        <p14:creationId xmlns:p14="http://schemas.microsoft.com/office/powerpoint/2010/main" val="177261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BC1091-775B-455B-9501-D7299AE57229}" type="datetimeFigureOut">
              <a:rPr lang="en-US" smtClean="0"/>
              <a:t>8/3/2024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51BB3A-8315-4A33-BB19-59C034C6C399}" type="slidenum">
              <a:rPr lang="en-US" smtClean="0"/>
              <a:t>‹#›</a:t>
            </a:fld>
            <a:endParaRPr lang="en-US"/>
          </a:p>
        </p:txBody>
      </p:sp>
    </p:spTree>
    <p:extLst>
      <p:ext uri="{BB962C8B-B14F-4D97-AF65-F5344CB8AC3E}">
        <p14:creationId xmlns:p14="http://schemas.microsoft.com/office/powerpoint/2010/main" val="4241228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BC1091-775B-455B-9501-D7299AE57229}" type="datetimeFigureOut">
              <a:rPr lang="en-US" smtClean="0"/>
              <a:t>8/3/2024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51BB3A-8315-4A33-BB19-59C034C6C399}" type="slidenum">
              <a:rPr lang="en-US" smtClean="0"/>
              <a:t>‹#›</a:t>
            </a:fld>
            <a:endParaRPr lang="en-US"/>
          </a:p>
        </p:txBody>
      </p:sp>
    </p:spTree>
    <p:extLst>
      <p:ext uri="{BB962C8B-B14F-4D97-AF65-F5344CB8AC3E}">
        <p14:creationId xmlns:p14="http://schemas.microsoft.com/office/powerpoint/2010/main" val="3386384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C1091-775B-455B-9501-D7299AE57229}" type="datetimeFigureOut">
              <a:rPr lang="en-US" smtClean="0"/>
              <a:t>8/3/2024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1BB3A-8315-4A33-BB19-59C034C6C399}" type="slidenum">
              <a:rPr lang="en-US" smtClean="0"/>
              <a:t>‹#›</a:t>
            </a:fld>
            <a:endParaRPr lang="en-US"/>
          </a:p>
        </p:txBody>
      </p:sp>
    </p:spTree>
    <p:extLst>
      <p:ext uri="{BB962C8B-B14F-4D97-AF65-F5344CB8AC3E}">
        <p14:creationId xmlns:p14="http://schemas.microsoft.com/office/powerpoint/2010/main" val="3978811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5425" y="457344"/>
            <a:ext cx="8606444" cy="1022321"/>
          </a:xfrm>
        </p:spPr>
        <p:txBody>
          <a:bodyPr/>
          <a:lstStyle/>
          <a:p>
            <a:r>
              <a:rPr lang="en-US" dirty="0" smtClean="0"/>
              <a:t>National disease concerns</a:t>
            </a:r>
            <a:endParaRPr lang="en-US" dirty="0"/>
          </a:p>
        </p:txBody>
      </p:sp>
      <p:sp>
        <p:nvSpPr>
          <p:cNvPr id="3" name="Subtitle 2"/>
          <p:cNvSpPr>
            <a:spLocks noGrp="1"/>
          </p:cNvSpPr>
          <p:nvPr>
            <p:ph type="subTitle" idx="1"/>
          </p:nvPr>
        </p:nvSpPr>
        <p:spPr>
          <a:xfrm>
            <a:off x="4438996" y="3602038"/>
            <a:ext cx="6229004" cy="1136217"/>
          </a:xfrm>
        </p:spPr>
        <p:txBody>
          <a:bodyPr>
            <a:normAutofit fontScale="92500" lnSpcReduction="20000"/>
          </a:bodyPr>
          <a:lstStyle/>
          <a:p>
            <a:r>
              <a:rPr lang="en-US" dirty="0" smtClean="0"/>
              <a:t>Presented </a:t>
            </a:r>
            <a:r>
              <a:rPr lang="en-US" dirty="0" smtClean="0"/>
              <a:t>by- SANJU SAH</a:t>
            </a:r>
          </a:p>
          <a:p>
            <a:r>
              <a:rPr lang="en-US" dirty="0" smtClean="0"/>
              <a:t>St. Xavier’s College, </a:t>
            </a:r>
            <a:r>
              <a:rPr lang="en-US" dirty="0" err="1" smtClean="0"/>
              <a:t>Maitighar</a:t>
            </a:r>
            <a:r>
              <a:rPr lang="en-US" dirty="0" smtClean="0"/>
              <a:t>, Kathmandu</a:t>
            </a:r>
          </a:p>
          <a:p>
            <a:r>
              <a:rPr lang="en-US" dirty="0" smtClean="0"/>
              <a:t>MS.C Microbiology Department</a:t>
            </a:r>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930" y="1778925"/>
            <a:ext cx="3006545" cy="4008726"/>
          </a:xfrm>
          <a:prstGeom prst="rect">
            <a:avLst/>
          </a:prstGeom>
        </p:spPr>
      </p:pic>
    </p:spTree>
    <p:extLst>
      <p:ext uri="{BB962C8B-B14F-4D97-AF65-F5344CB8AC3E}">
        <p14:creationId xmlns:p14="http://schemas.microsoft.com/office/powerpoint/2010/main" val="1812268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23041" y="449007"/>
            <a:ext cx="8990091" cy="6295220"/>
          </a:xfrm>
          <a:prstGeom prst="rect">
            <a:avLst/>
          </a:prstGeom>
        </p:spPr>
      </p:pic>
    </p:spTree>
    <p:extLst>
      <p:ext uri="{BB962C8B-B14F-4D97-AF65-F5344CB8AC3E}">
        <p14:creationId xmlns:p14="http://schemas.microsoft.com/office/powerpoint/2010/main" val="3999010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15132" y="416458"/>
            <a:ext cx="9523102" cy="6255945"/>
          </a:xfrm>
          <a:prstGeom prst="rect">
            <a:avLst/>
          </a:prstGeom>
        </p:spPr>
      </p:pic>
    </p:spTree>
    <p:extLst>
      <p:ext uri="{BB962C8B-B14F-4D97-AF65-F5344CB8AC3E}">
        <p14:creationId xmlns:p14="http://schemas.microsoft.com/office/powerpoint/2010/main" val="2336727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NEPAL : DIARRHOEAL DISEASES</a:t>
            </a:r>
          </a:p>
          <a:p>
            <a:r>
              <a:rPr lang="en-US" dirty="0" smtClean="0"/>
              <a:t>Deaths	%                             rate                            </a:t>
            </a:r>
            <a:r>
              <a:rPr lang="en-US" dirty="0"/>
              <a:t>w</a:t>
            </a:r>
            <a:r>
              <a:rPr lang="en-US" dirty="0" smtClean="0"/>
              <a:t>orld rank </a:t>
            </a:r>
          </a:p>
          <a:p>
            <a:r>
              <a:rPr lang="en-US" dirty="0" smtClean="0"/>
              <a:t>6,160          3.89                        28.82                                 47</a:t>
            </a:r>
          </a:p>
          <a:p>
            <a:endParaRPr lang="en-US" dirty="0" smtClean="0"/>
          </a:p>
          <a:p>
            <a:pPr marL="0" indent="0">
              <a:buNone/>
            </a:pPr>
            <a:r>
              <a:rPr lang="en-US" dirty="0" smtClean="0"/>
              <a:t>According to the latest WHO data published in may 2014 </a:t>
            </a:r>
            <a:r>
              <a:rPr lang="en-US" dirty="0" err="1" smtClean="0"/>
              <a:t>Diarrhoeal</a:t>
            </a:r>
            <a:r>
              <a:rPr lang="en-US" dirty="0" smtClean="0"/>
              <a:t> diseases Deaths in Nepal reached 6,160 or 3.89% of total deaths. The age adjusted Death Rate is 28.82 per 100,000 of population ranks Nepal #47 in the world</a:t>
            </a:r>
            <a:endParaRPr lang="en-US" dirty="0"/>
          </a:p>
        </p:txBody>
      </p:sp>
    </p:spTree>
    <p:extLst>
      <p:ext uri="{BB962C8B-B14F-4D97-AF65-F5344CB8AC3E}">
        <p14:creationId xmlns:p14="http://schemas.microsoft.com/office/powerpoint/2010/main" val="3905641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Nepal : HIV/AIDS</a:t>
            </a:r>
          </a:p>
          <a:p>
            <a:r>
              <a:rPr lang="en-US" dirty="0" smtClean="0"/>
              <a:t>Deaths	%                               rate                             world rank</a:t>
            </a:r>
          </a:p>
          <a:p>
            <a:r>
              <a:rPr lang="en-US" dirty="0" smtClean="0"/>
              <a:t>4,066           2.56                        17.52                           57</a:t>
            </a:r>
          </a:p>
          <a:p>
            <a:endParaRPr lang="en-US" dirty="0" smtClean="0"/>
          </a:p>
          <a:p>
            <a:pPr marL="0" indent="0">
              <a:buNone/>
            </a:pPr>
            <a:r>
              <a:rPr lang="en-US" dirty="0" smtClean="0"/>
              <a:t>According to the latest WHO data published in may 2014 HIV/AIDS Deaths in Nepal reached 4,066 or 2.56% of total deaths. The age adjusted Death Rate is 17.52 per 100,000 of population ranks Nepal #57 in the world</a:t>
            </a:r>
            <a:endParaRPr lang="en-US" dirty="0"/>
          </a:p>
        </p:txBody>
      </p:sp>
    </p:spTree>
    <p:extLst>
      <p:ext uri="{BB962C8B-B14F-4D97-AF65-F5344CB8AC3E}">
        <p14:creationId xmlns:p14="http://schemas.microsoft.com/office/powerpoint/2010/main" val="804718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9147" y="992706"/>
            <a:ext cx="10515600" cy="5308505"/>
          </a:xfrm>
        </p:spPr>
        <p:txBody>
          <a:bodyPr>
            <a:normAutofit/>
          </a:bodyPr>
          <a:lstStyle/>
          <a:p>
            <a:r>
              <a:rPr lang="en-US" dirty="0" smtClean="0"/>
              <a:t>NEPAL : INFLUENZA AND PNEUMONIA</a:t>
            </a:r>
          </a:p>
          <a:p>
            <a:r>
              <a:rPr lang="en-US" dirty="0" smtClean="0"/>
              <a:t>Deaths	                       %                         RATE                         WORLD RANK</a:t>
            </a:r>
          </a:p>
          <a:p>
            <a:r>
              <a:rPr lang="en-US" dirty="0" smtClean="0"/>
              <a:t>13,106                             8.27                      63.82                                   55</a:t>
            </a:r>
          </a:p>
          <a:p>
            <a:endParaRPr lang="en-US" dirty="0" smtClean="0"/>
          </a:p>
          <a:p>
            <a:pPr marL="0" indent="0">
              <a:buNone/>
            </a:pPr>
            <a:r>
              <a:rPr lang="en-US" dirty="0" smtClean="0"/>
              <a:t>According to the latest WHO data published in may 2014 Influenza and Pneumonia Deaths in Nepal reached 13,106 or 8.27% of total deaths. The age adjusted Death Rate is 63.82 per 100,000 of population ranks Nepal #55 in the world.</a:t>
            </a:r>
            <a:endParaRPr lang="en-US" dirty="0"/>
          </a:p>
        </p:txBody>
      </p:sp>
    </p:spTree>
    <p:extLst>
      <p:ext uri="{BB962C8B-B14F-4D97-AF65-F5344CB8AC3E}">
        <p14:creationId xmlns:p14="http://schemas.microsoft.com/office/powerpoint/2010/main" val="631306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Causes of death</a:t>
            </a:r>
          </a:p>
          <a:p>
            <a:r>
              <a:rPr lang="en-US" dirty="0" smtClean="0"/>
              <a:t>Age standardized death rate per 100,000 of population</a:t>
            </a:r>
          </a:p>
          <a:p>
            <a:r>
              <a:rPr lang="en-US" dirty="0" smtClean="0"/>
              <a:t>Causes of death                                rate                        world rank</a:t>
            </a:r>
            <a:endParaRPr lang="en-US" dirty="0"/>
          </a:p>
          <a:p>
            <a:pPr marL="0" indent="0">
              <a:buNone/>
            </a:pPr>
            <a:r>
              <a:rPr lang="en-US" dirty="0" smtClean="0"/>
              <a:t>       measles                                           7.26                           6</a:t>
            </a:r>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4087437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033" y="416459"/>
            <a:ext cx="11278066" cy="5789151"/>
          </a:xfrm>
        </p:spPr>
      </p:pic>
    </p:spTree>
    <p:extLst>
      <p:ext uri="{BB962C8B-B14F-4D97-AF65-F5344CB8AC3E}">
        <p14:creationId xmlns:p14="http://schemas.microsoft.com/office/powerpoint/2010/main" val="2328436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711" y="434566"/>
            <a:ext cx="11496445" cy="6074876"/>
          </a:xfrm>
        </p:spPr>
      </p:pic>
    </p:spTree>
    <p:extLst>
      <p:ext uri="{BB962C8B-B14F-4D97-AF65-F5344CB8AC3E}">
        <p14:creationId xmlns:p14="http://schemas.microsoft.com/office/powerpoint/2010/main" val="1064110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99" y="271603"/>
            <a:ext cx="11659006" cy="6044893"/>
          </a:xfrm>
        </p:spPr>
      </p:pic>
    </p:spTree>
    <p:extLst>
      <p:ext uri="{BB962C8B-B14F-4D97-AF65-F5344CB8AC3E}">
        <p14:creationId xmlns:p14="http://schemas.microsoft.com/office/powerpoint/2010/main" val="842041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949" y="353085"/>
            <a:ext cx="11997379" cy="6092982"/>
          </a:xfrm>
        </p:spPr>
      </p:pic>
    </p:spTree>
    <p:extLst>
      <p:ext uri="{BB962C8B-B14F-4D97-AF65-F5344CB8AC3E}">
        <p14:creationId xmlns:p14="http://schemas.microsoft.com/office/powerpoint/2010/main" val="958814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95425" y="2172494"/>
            <a:ext cx="9201150" cy="3657600"/>
          </a:xfrm>
          <a:prstGeom prst="rect">
            <a:avLst/>
          </a:prstGeom>
        </p:spPr>
      </p:pic>
    </p:spTree>
    <p:extLst>
      <p:ext uri="{BB962C8B-B14F-4D97-AF65-F5344CB8AC3E}">
        <p14:creationId xmlns:p14="http://schemas.microsoft.com/office/powerpoint/2010/main" val="1816671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154" y="344032"/>
            <a:ext cx="10819646" cy="5832931"/>
          </a:xfrm>
        </p:spPr>
        <p:txBody>
          <a:bodyPr>
            <a:normAutofit/>
          </a:bodyPr>
          <a:lstStyle/>
          <a:p>
            <a:r>
              <a:rPr lang="en-US" dirty="0" smtClean="0"/>
              <a:t>In 2015, there were 214 million malaria cases that led to 438,000 deaths. Of these about 80 per cent were children under five years of age. This translates into a daily toll of more than 800 children under age 5. Most of these deaths occurred in sub-Saharan Africa. However, progress in reducing malaria mortality among children has been encouraging. Since 2000, mortality rates among children under-five have fallen by 65 per cent. An estimated 5.9 million child deaths have been averted.</a:t>
            </a:r>
          </a:p>
          <a:p>
            <a:r>
              <a:rPr lang="en-US" dirty="0" smtClean="0"/>
              <a:t>Malaria is an urgent public health priority. Malaria and the costs of treatment trap families in a cycle of illness, suffering and poverty. Today, 3.2 billion (almost half of the world population) are at risk.  Since 2000 malaria has cost sub-Saharan Africa US$ 300 million each year for case management alone and it is estimated to cost up to 1.3 per cent of GDP in Africa</a:t>
            </a:r>
            <a:endParaRPr lang="en-US" dirty="0"/>
          </a:p>
        </p:txBody>
      </p:sp>
    </p:spTree>
    <p:extLst>
      <p:ext uri="{BB962C8B-B14F-4D97-AF65-F5344CB8AC3E}">
        <p14:creationId xmlns:p14="http://schemas.microsoft.com/office/powerpoint/2010/main" val="2178641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594" y="504383"/>
            <a:ext cx="11447447" cy="5642919"/>
          </a:xfrm>
        </p:spPr>
      </p:pic>
    </p:spTree>
    <p:extLst>
      <p:ext uri="{BB962C8B-B14F-4D97-AF65-F5344CB8AC3E}">
        <p14:creationId xmlns:p14="http://schemas.microsoft.com/office/powerpoint/2010/main" val="1286117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996" y="0"/>
            <a:ext cx="11843311" cy="6799394"/>
          </a:xfrm>
        </p:spPr>
      </p:pic>
    </p:spTree>
    <p:extLst>
      <p:ext uri="{BB962C8B-B14F-4D97-AF65-F5344CB8AC3E}">
        <p14:creationId xmlns:p14="http://schemas.microsoft.com/office/powerpoint/2010/main" val="2688053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6097" y="460400"/>
            <a:ext cx="10277649" cy="6122428"/>
          </a:xfrm>
        </p:spPr>
      </p:pic>
    </p:spTree>
    <p:extLst>
      <p:ext uri="{BB962C8B-B14F-4D97-AF65-F5344CB8AC3E}">
        <p14:creationId xmlns:p14="http://schemas.microsoft.com/office/powerpoint/2010/main" val="227898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1683" y="251390"/>
            <a:ext cx="10157988" cy="6239945"/>
          </a:xfrm>
        </p:spPr>
      </p:pic>
    </p:spTree>
    <p:extLst>
      <p:ext uri="{BB962C8B-B14F-4D97-AF65-F5344CB8AC3E}">
        <p14:creationId xmlns:p14="http://schemas.microsoft.com/office/powerpoint/2010/main" val="591938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52" y="199177"/>
            <a:ext cx="11315121" cy="6550612"/>
          </a:xfrm>
        </p:spPr>
      </p:pic>
    </p:spTree>
    <p:extLst>
      <p:ext uri="{BB962C8B-B14F-4D97-AF65-F5344CB8AC3E}">
        <p14:creationId xmlns:p14="http://schemas.microsoft.com/office/powerpoint/2010/main" val="2355524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818" y="298764"/>
            <a:ext cx="11045982" cy="5878199"/>
          </a:xfrm>
        </p:spPr>
        <p:txBody>
          <a:bodyPr>
            <a:noAutofit/>
          </a:bodyPr>
          <a:lstStyle/>
          <a:p>
            <a:pPr marL="0" indent="0" algn="just">
              <a:buNone/>
            </a:pPr>
            <a:r>
              <a:rPr lang="en-US" dirty="0" smtClean="0"/>
              <a:t>The polio eradication </a:t>
            </a:r>
            <a:r>
              <a:rPr lang="en-US" dirty="0" err="1" smtClean="0"/>
              <a:t>programme</a:t>
            </a:r>
            <a:r>
              <a:rPr lang="en-US" dirty="0" smtClean="0"/>
              <a:t> in Nepal has transitioned from focusing solely on polio to working on preventing other vaccine-preventable diseases. This transition has shown how staff and assets from an eradication </a:t>
            </a:r>
            <a:r>
              <a:rPr lang="en-US" dirty="0" err="1" smtClean="0"/>
              <a:t>programme</a:t>
            </a:r>
            <a:r>
              <a:rPr lang="en-US" dirty="0" smtClean="0"/>
              <a:t> can both strengthen a country’s immunization system and reduce disease incidence. Several factors contributed to this successful transition, including the eradication </a:t>
            </a:r>
            <a:r>
              <a:rPr lang="en-US" dirty="0" err="1" smtClean="0"/>
              <a:t>programme’s</a:t>
            </a:r>
            <a:r>
              <a:rPr lang="en-US" dirty="0" smtClean="0"/>
              <a:t> ability to collaborate with EPI, international technical agencies and donors; the level of support received from donors for the expanded activities; and the eradication </a:t>
            </a:r>
            <a:r>
              <a:rPr lang="en-US" dirty="0" err="1" smtClean="0"/>
              <a:t>programme’s</a:t>
            </a:r>
            <a:r>
              <a:rPr lang="en-US" dirty="0" smtClean="0"/>
              <a:t> well-trained, highly capable and motivated staff. Nepal’s immunization system has benefited from external assistance. For example, </a:t>
            </a:r>
            <a:r>
              <a:rPr lang="en-US" dirty="0" err="1" smtClean="0"/>
              <a:t>Gavi</a:t>
            </a:r>
            <a:r>
              <a:rPr lang="en-US" dirty="0" smtClean="0"/>
              <a:t> has funded 60–70% of the costs of vaccine purchases in the country. The total vaccine cost in 2014 was approximately 6.5 million United States dollars. The immunization system has also been strengthened by the January 2016 enactment of the national immunization law that requires that the government allocate adequate funding for immunizations and establishes a fund for collecting national private sector donations for support of EPI. </a:t>
            </a:r>
          </a:p>
        </p:txBody>
      </p:sp>
    </p:spTree>
    <p:extLst>
      <p:ext uri="{BB962C8B-B14F-4D97-AF65-F5344CB8AC3E}">
        <p14:creationId xmlns:p14="http://schemas.microsoft.com/office/powerpoint/2010/main" val="2343877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727" y="624689"/>
            <a:ext cx="10892073" cy="5552274"/>
          </a:xfrm>
        </p:spPr>
        <p:txBody>
          <a:bodyPr>
            <a:normAutofit/>
          </a:bodyPr>
          <a:lstStyle/>
          <a:p>
            <a:r>
              <a:rPr lang="en-US" dirty="0" smtClean="0"/>
              <a:t>Other countries have also enlisted their polio eradication </a:t>
            </a:r>
            <a:r>
              <a:rPr lang="en-US" dirty="0" err="1" smtClean="0"/>
              <a:t>programmes</a:t>
            </a:r>
            <a:r>
              <a:rPr lang="en-US" dirty="0" smtClean="0"/>
              <a:t> in their work on other diseases. For example, in 2007, Bangladesh and India initiated surveillance of Japanese encephalitis with the aid of polio surveillance officers.14 In Nigeria, polio staff and their organizational experience were used to quickly end an outbreak of Ebola virus disease in 2014.15 The possibility that polio may be eradicated in the next few years suggests that staff and assets currently funded by the Global Polio Eradication Initiative may increasingly become available in other areas. Countries should carefully manage the transition from polio eradication to other immunization and public health priorities to ensure that they effectively use valuable experience and assets from the Global Polio Eradication Initiative after the initiative ends.</a:t>
            </a:r>
            <a:endParaRPr lang="en-US"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87271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8240" y="497940"/>
            <a:ext cx="10151431" cy="5966233"/>
          </a:xfrm>
        </p:spPr>
      </p:pic>
    </p:spTree>
    <p:extLst>
      <p:ext uri="{BB962C8B-B14F-4D97-AF65-F5344CB8AC3E}">
        <p14:creationId xmlns:p14="http://schemas.microsoft.com/office/powerpoint/2010/main" val="500086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063" y="241703"/>
            <a:ext cx="10610661" cy="5935260"/>
          </a:xfrm>
        </p:spPr>
      </p:pic>
    </p:spTree>
    <p:extLst>
      <p:ext uri="{BB962C8B-B14F-4D97-AF65-F5344CB8AC3E}">
        <p14:creationId xmlns:p14="http://schemas.microsoft.com/office/powerpoint/2010/main" val="3466894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47333" y="365125"/>
            <a:ext cx="11094957" cy="5558777"/>
          </a:xfrm>
          <a:prstGeom prst="rect">
            <a:avLst/>
          </a:prstGeom>
        </p:spPr>
      </p:pic>
    </p:spTree>
    <p:extLst>
      <p:ext uri="{BB962C8B-B14F-4D97-AF65-F5344CB8AC3E}">
        <p14:creationId xmlns:p14="http://schemas.microsoft.com/office/powerpoint/2010/main" val="2699799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268" y="344032"/>
            <a:ext cx="11835964" cy="6310265"/>
          </a:xfrm>
        </p:spPr>
      </p:pic>
    </p:spTree>
    <p:extLst>
      <p:ext uri="{BB962C8B-B14F-4D97-AF65-F5344CB8AC3E}">
        <p14:creationId xmlns:p14="http://schemas.microsoft.com/office/powerpoint/2010/main" val="830982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734" y="244444"/>
            <a:ext cx="11781680" cy="6499726"/>
          </a:xfrm>
        </p:spPr>
      </p:pic>
    </p:spTree>
    <p:extLst>
      <p:ext uri="{BB962C8B-B14F-4D97-AF65-F5344CB8AC3E}">
        <p14:creationId xmlns:p14="http://schemas.microsoft.com/office/powerpoint/2010/main" val="2490169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41" y="316871"/>
            <a:ext cx="11229701" cy="5860092"/>
          </a:xfrm>
        </p:spPr>
      </p:pic>
    </p:spTree>
    <p:extLst>
      <p:ext uri="{BB962C8B-B14F-4D97-AF65-F5344CB8AC3E}">
        <p14:creationId xmlns:p14="http://schemas.microsoft.com/office/powerpoint/2010/main" val="882685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2154"/>
          </a:xfrm>
        </p:spPr>
        <p:txBody>
          <a:bodyPr>
            <a:normAutofit fontScale="90000"/>
          </a:bodyPr>
          <a:lstStyle/>
          <a:p>
            <a:r>
              <a:rPr lang="en-US" dirty="0" smtClean="0"/>
              <a:t>Japanese Encephalitis</a:t>
            </a:r>
            <a:endParaRPr lang="en-US" dirty="0"/>
          </a:p>
        </p:txBody>
      </p:sp>
      <p:sp>
        <p:nvSpPr>
          <p:cNvPr id="3" name="Content Placeholder 2"/>
          <p:cNvSpPr>
            <a:spLocks noGrp="1"/>
          </p:cNvSpPr>
          <p:nvPr>
            <p:ph idx="1"/>
          </p:nvPr>
        </p:nvSpPr>
        <p:spPr>
          <a:xfrm>
            <a:off x="838200" y="927280"/>
            <a:ext cx="10515600" cy="5249683"/>
          </a:xfrm>
        </p:spPr>
        <p:txBody>
          <a:bodyPr/>
          <a:lstStyle/>
          <a:p>
            <a:r>
              <a:rPr lang="en-US" dirty="0"/>
              <a:t>The first outbreak of JE in Nepal was reported in 1978 from the </a:t>
            </a:r>
            <a:r>
              <a:rPr lang="en-US" dirty="0" err="1"/>
              <a:t>Terai</a:t>
            </a:r>
            <a:r>
              <a:rPr lang="en-US" dirty="0"/>
              <a:t> district of </a:t>
            </a:r>
            <a:r>
              <a:rPr lang="en-US" dirty="0" err="1" smtClean="0"/>
              <a:t>Rupendehi</a:t>
            </a:r>
            <a:r>
              <a:rPr lang="en-US" dirty="0" smtClean="0"/>
              <a:t>.</a:t>
            </a:r>
          </a:p>
          <a:p>
            <a:r>
              <a:rPr lang="en-US" dirty="0" smtClean="0"/>
              <a:t> </a:t>
            </a:r>
            <a:r>
              <a:rPr lang="en-US" dirty="0"/>
              <a:t>Since then, JE infection has been reported in animal reservoirs and in humans throughout the </a:t>
            </a:r>
            <a:r>
              <a:rPr lang="en-US" dirty="0" err="1"/>
              <a:t>Terai</a:t>
            </a:r>
            <a:r>
              <a:rPr lang="en-US" dirty="0"/>
              <a:t> </a:t>
            </a:r>
            <a:r>
              <a:rPr lang="en-US" dirty="0" smtClean="0"/>
              <a:t>region</a:t>
            </a:r>
          </a:p>
          <a:p>
            <a:r>
              <a:rPr lang="en-US" dirty="0" smtClean="0"/>
              <a:t>an </a:t>
            </a:r>
            <a:r>
              <a:rPr lang="en-US" dirty="0"/>
              <a:t>outbreak of JE in Kathmandu valley in the hill region was confirmed in 1997 </a:t>
            </a:r>
            <a:endParaRPr lang="en-US" dirty="0" smtClean="0"/>
          </a:p>
          <a:p>
            <a:r>
              <a:rPr lang="en-US" dirty="0" smtClean="0"/>
              <a:t>a </a:t>
            </a:r>
            <a:r>
              <a:rPr lang="en-US" dirty="0"/>
              <a:t>2006 study reported JE </a:t>
            </a:r>
            <a:r>
              <a:rPr lang="en-US" dirty="0" err="1"/>
              <a:t>endemicity</a:t>
            </a:r>
            <a:r>
              <a:rPr lang="en-US" dirty="0"/>
              <a:t> in Kathmandu </a:t>
            </a:r>
            <a:r>
              <a:rPr lang="en-US" dirty="0" smtClean="0"/>
              <a:t>Valley</a:t>
            </a:r>
          </a:p>
          <a:p>
            <a:r>
              <a:rPr lang="en-US" dirty="0" smtClean="0"/>
              <a:t> </a:t>
            </a:r>
            <a:r>
              <a:rPr lang="en-US" dirty="0"/>
              <a:t>In recent years, the Ministry of Health and Population in Nepal has introduced public health interventions, including mass immunization campaigns, for JE prevention in these known JE-endemic areas</a:t>
            </a:r>
          </a:p>
        </p:txBody>
      </p:sp>
    </p:spTree>
    <p:extLst>
      <p:ext uri="{BB962C8B-B14F-4D97-AF65-F5344CB8AC3E}">
        <p14:creationId xmlns:p14="http://schemas.microsoft.com/office/powerpoint/2010/main" val="1267125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10877" y="1825625"/>
            <a:ext cx="7770246" cy="4351338"/>
          </a:xfrm>
          <a:prstGeom prst="rect">
            <a:avLst/>
          </a:prstGeom>
        </p:spPr>
      </p:pic>
    </p:spTree>
    <p:extLst>
      <p:ext uri="{BB962C8B-B14F-4D97-AF65-F5344CB8AC3E}">
        <p14:creationId xmlns:p14="http://schemas.microsoft.com/office/powerpoint/2010/main" val="427784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6441" y="1825625"/>
            <a:ext cx="8999118" cy="4351338"/>
          </a:xfrm>
        </p:spPr>
      </p:pic>
    </p:spTree>
    <p:extLst>
      <p:ext uri="{BB962C8B-B14F-4D97-AF65-F5344CB8AC3E}">
        <p14:creationId xmlns:p14="http://schemas.microsoft.com/office/powerpoint/2010/main" val="3161304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23457"/>
            <a:ext cx="10675513" cy="5984160"/>
          </a:xfrm>
        </p:spPr>
      </p:pic>
    </p:spTree>
    <p:extLst>
      <p:ext uri="{BB962C8B-B14F-4D97-AF65-F5344CB8AC3E}">
        <p14:creationId xmlns:p14="http://schemas.microsoft.com/office/powerpoint/2010/main" val="749411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6842755" cy="5139670"/>
          </a:xfrm>
        </p:spPr>
      </p:pic>
    </p:spTree>
    <p:extLst>
      <p:ext uri="{BB962C8B-B14F-4D97-AF65-F5344CB8AC3E}">
        <p14:creationId xmlns:p14="http://schemas.microsoft.com/office/powerpoint/2010/main" val="665910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365125"/>
            <a:ext cx="10515600" cy="5317086"/>
          </a:xfrm>
        </p:spPr>
      </p:pic>
    </p:spTree>
    <p:extLst>
      <p:ext uri="{BB962C8B-B14F-4D97-AF65-F5344CB8AC3E}">
        <p14:creationId xmlns:p14="http://schemas.microsoft.com/office/powerpoint/2010/main" val="1992256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5024" y="215774"/>
            <a:ext cx="9722475" cy="6223663"/>
          </a:xfrm>
        </p:spPr>
      </p:pic>
    </p:spTree>
    <p:extLst>
      <p:ext uri="{BB962C8B-B14F-4D97-AF65-F5344CB8AC3E}">
        <p14:creationId xmlns:p14="http://schemas.microsoft.com/office/powerpoint/2010/main" val="2035458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09712" y="2029619"/>
            <a:ext cx="9172575" cy="3943350"/>
          </a:xfrm>
          <a:prstGeom prst="rect">
            <a:avLst/>
          </a:prstGeom>
        </p:spPr>
      </p:pic>
    </p:spTree>
    <p:extLst>
      <p:ext uri="{BB962C8B-B14F-4D97-AF65-F5344CB8AC3E}">
        <p14:creationId xmlns:p14="http://schemas.microsoft.com/office/powerpoint/2010/main" val="1914744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412420"/>
            <a:ext cx="10662633" cy="5764543"/>
          </a:xfrm>
        </p:spPr>
      </p:pic>
    </p:spTree>
    <p:extLst>
      <p:ext uri="{BB962C8B-B14F-4D97-AF65-F5344CB8AC3E}">
        <p14:creationId xmlns:p14="http://schemas.microsoft.com/office/powerpoint/2010/main" val="192929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8136" y="1825625"/>
            <a:ext cx="5795727" cy="4351338"/>
          </a:xfrm>
        </p:spPr>
      </p:pic>
    </p:spTree>
    <p:extLst>
      <p:ext uri="{BB962C8B-B14F-4D97-AF65-F5344CB8AC3E}">
        <p14:creationId xmlns:p14="http://schemas.microsoft.com/office/powerpoint/2010/main" val="120169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2702" y="1825625"/>
            <a:ext cx="5626596" cy="4351338"/>
          </a:xfrm>
        </p:spPr>
      </p:pic>
    </p:spTree>
    <p:extLst>
      <p:ext uri="{BB962C8B-B14F-4D97-AF65-F5344CB8AC3E}">
        <p14:creationId xmlns:p14="http://schemas.microsoft.com/office/powerpoint/2010/main" val="2044018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365125"/>
            <a:ext cx="10649755" cy="5919765"/>
          </a:xfrm>
        </p:spPr>
      </p:pic>
    </p:spTree>
    <p:extLst>
      <p:ext uri="{BB962C8B-B14F-4D97-AF65-F5344CB8AC3E}">
        <p14:creationId xmlns:p14="http://schemas.microsoft.com/office/powerpoint/2010/main" val="2321056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3648085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09721" y="1825625"/>
            <a:ext cx="7772557" cy="4351338"/>
          </a:xfrm>
          <a:prstGeom prst="rect">
            <a:avLst/>
          </a:prstGeom>
        </p:spPr>
      </p:pic>
    </p:spTree>
    <p:extLst>
      <p:ext uri="{BB962C8B-B14F-4D97-AF65-F5344CB8AC3E}">
        <p14:creationId xmlns:p14="http://schemas.microsoft.com/office/powerpoint/2010/main" val="12569781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307824" y="1825625"/>
            <a:ext cx="7576352" cy="4351338"/>
          </a:xfrm>
          <a:prstGeom prst="rect">
            <a:avLst/>
          </a:prstGeom>
        </p:spPr>
      </p:pic>
    </p:spTree>
    <p:extLst>
      <p:ext uri="{BB962C8B-B14F-4D97-AF65-F5344CB8AC3E}">
        <p14:creationId xmlns:p14="http://schemas.microsoft.com/office/powerpoint/2010/main" val="39937826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019951" y="1825625"/>
            <a:ext cx="8152098" cy="4351338"/>
          </a:xfrm>
          <a:prstGeom prst="rect">
            <a:avLst/>
          </a:prstGeom>
        </p:spPr>
      </p:pic>
    </p:spTree>
    <p:extLst>
      <p:ext uri="{BB962C8B-B14F-4D97-AF65-F5344CB8AC3E}">
        <p14:creationId xmlns:p14="http://schemas.microsoft.com/office/powerpoint/2010/main" val="2109730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18690" y="1825625"/>
            <a:ext cx="7754619" cy="4351338"/>
          </a:xfrm>
          <a:prstGeom prst="rect">
            <a:avLst/>
          </a:prstGeom>
        </p:spPr>
      </p:pic>
    </p:spTree>
    <p:extLst>
      <p:ext uri="{BB962C8B-B14F-4D97-AF65-F5344CB8AC3E}">
        <p14:creationId xmlns:p14="http://schemas.microsoft.com/office/powerpoint/2010/main" val="1880017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90260" y="1825625"/>
            <a:ext cx="9011480" cy="4351338"/>
          </a:xfrm>
          <a:prstGeom prst="rect">
            <a:avLst/>
          </a:prstGeom>
        </p:spPr>
      </p:pic>
    </p:spTree>
    <p:extLst>
      <p:ext uri="{BB962C8B-B14F-4D97-AF65-F5344CB8AC3E}">
        <p14:creationId xmlns:p14="http://schemas.microsoft.com/office/powerpoint/2010/main" val="927449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59605" y="1825625"/>
            <a:ext cx="8872790" cy="4351338"/>
          </a:xfrm>
          <a:prstGeom prst="rect">
            <a:avLst/>
          </a:prstGeom>
        </p:spPr>
      </p:pic>
    </p:spTree>
    <p:extLst>
      <p:ext uri="{BB962C8B-B14F-4D97-AF65-F5344CB8AC3E}">
        <p14:creationId xmlns:p14="http://schemas.microsoft.com/office/powerpoint/2010/main" val="23955196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64167" y="1825625"/>
            <a:ext cx="7863665" cy="4351338"/>
          </a:xfrm>
          <a:prstGeom prst="rect">
            <a:avLst/>
          </a:prstGeom>
        </p:spPr>
      </p:pic>
    </p:spTree>
    <p:extLst>
      <p:ext uri="{BB962C8B-B14F-4D97-AF65-F5344CB8AC3E}">
        <p14:creationId xmlns:p14="http://schemas.microsoft.com/office/powerpoint/2010/main" val="977464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24000" y="1991519"/>
            <a:ext cx="9144000" cy="4019550"/>
          </a:xfrm>
          <a:prstGeom prst="rect">
            <a:avLst/>
          </a:prstGeom>
        </p:spPr>
      </p:pic>
    </p:spTree>
    <p:extLst>
      <p:ext uri="{BB962C8B-B14F-4D97-AF65-F5344CB8AC3E}">
        <p14:creationId xmlns:p14="http://schemas.microsoft.com/office/powerpoint/2010/main" val="42161914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65961" y="1825625"/>
            <a:ext cx="7660078" cy="4351338"/>
          </a:xfrm>
          <a:prstGeom prst="rect">
            <a:avLst/>
          </a:prstGeom>
        </p:spPr>
      </p:pic>
    </p:spTree>
    <p:extLst>
      <p:ext uri="{BB962C8B-B14F-4D97-AF65-F5344CB8AC3E}">
        <p14:creationId xmlns:p14="http://schemas.microsoft.com/office/powerpoint/2010/main" val="18290519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517044" y="1825625"/>
            <a:ext cx="7157912" cy="4351338"/>
          </a:xfrm>
          <a:prstGeom prst="rect">
            <a:avLst/>
          </a:prstGeom>
        </p:spPr>
      </p:pic>
    </p:spTree>
    <p:extLst>
      <p:ext uri="{BB962C8B-B14F-4D97-AF65-F5344CB8AC3E}">
        <p14:creationId xmlns:p14="http://schemas.microsoft.com/office/powerpoint/2010/main" val="24776344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052193" y="1825625"/>
            <a:ext cx="8087613" cy="4351338"/>
          </a:xfrm>
          <a:prstGeom prst="rect">
            <a:avLst/>
          </a:prstGeom>
        </p:spPr>
      </p:pic>
    </p:spTree>
    <p:extLst>
      <p:ext uri="{BB962C8B-B14F-4D97-AF65-F5344CB8AC3E}">
        <p14:creationId xmlns:p14="http://schemas.microsoft.com/office/powerpoint/2010/main" val="2630144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64301" y="1825625"/>
            <a:ext cx="8263398" cy="4351338"/>
          </a:xfrm>
          <a:prstGeom prst="rect">
            <a:avLst/>
          </a:prstGeom>
        </p:spPr>
      </p:pic>
    </p:spTree>
    <p:extLst>
      <p:ext uri="{BB962C8B-B14F-4D97-AF65-F5344CB8AC3E}">
        <p14:creationId xmlns:p14="http://schemas.microsoft.com/office/powerpoint/2010/main" val="30812022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365125"/>
            <a:ext cx="10289146" cy="6074312"/>
          </a:xfrm>
        </p:spPr>
      </p:pic>
    </p:spTree>
    <p:extLst>
      <p:ext uri="{BB962C8B-B14F-4D97-AF65-F5344CB8AC3E}">
        <p14:creationId xmlns:p14="http://schemas.microsoft.com/office/powerpoint/2010/main" val="342181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90662" y="2124869"/>
            <a:ext cx="9210675" cy="3752850"/>
          </a:xfrm>
          <a:prstGeom prst="rect">
            <a:avLst/>
          </a:prstGeom>
        </p:spPr>
      </p:pic>
    </p:spTree>
    <p:extLst>
      <p:ext uri="{BB962C8B-B14F-4D97-AF65-F5344CB8AC3E}">
        <p14:creationId xmlns:p14="http://schemas.microsoft.com/office/powerpoint/2010/main" val="299847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19524" y="1825625"/>
            <a:ext cx="8552952" cy="4351338"/>
          </a:xfrm>
          <a:prstGeom prst="rect">
            <a:avLst/>
          </a:prstGeom>
        </p:spPr>
      </p:pic>
    </p:spTree>
    <p:extLst>
      <p:ext uri="{BB962C8B-B14F-4D97-AF65-F5344CB8AC3E}">
        <p14:creationId xmlns:p14="http://schemas.microsoft.com/office/powerpoint/2010/main" val="147905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86587" y="1825625"/>
            <a:ext cx="7618826" cy="4351338"/>
          </a:xfrm>
          <a:prstGeom prst="rect">
            <a:avLst/>
          </a:prstGeom>
        </p:spPr>
      </p:pic>
    </p:spTree>
    <p:extLst>
      <p:ext uri="{BB962C8B-B14F-4D97-AF65-F5344CB8AC3E}">
        <p14:creationId xmlns:p14="http://schemas.microsoft.com/office/powerpoint/2010/main" val="218728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67542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620</Words>
  <Application>Microsoft Office PowerPoint</Application>
  <PresentationFormat>Widescreen</PresentationFormat>
  <Paragraphs>34</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Calibri Light</vt:lpstr>
      <vt:lpstr>Times New Roman</vt:lpstr>
      <vt:lpstr>Office Theme</vt:lpstr>
      <vt:lpstr>National disease concerns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Japanese Encephalitis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disease concerns</dc:title>
  <dc:creator>Windows User</dc:creator>
  <cp:lastModifiedBy>sah.sanju@outlook.com</cp:lastModifiedBy>
  <cp:revision>17</cp:revision>
  <dcterms:created xsi:type="dcterms:W3CDTF">2017-11-11T06:12:48Z</dcterms:created>
  <dcterms:modified xsi:type="dcterms:W3CDTF">2024-08-03T15:45:25Z</dcterms:modified>
</cp:coreProperties>
</file>