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1"/>
  </p:notesMasterIdLst>
  <p:sldIdLst>
    <p:sldId id="445" r:id="rId2"/>
    <p:sldId id="488" r:id="rId3"/>
    <p:sldId id="493" r:id="rId4"/>
    <p:sldId id="509" r:id="rId5"/>
    <p:sldId id="481" r:id="rId6"/>
    <p:sldId id="498" r:id="rId7"/>
    <p:sldId id="492" r:id="rId8"/>
    <p:sldId id="495" r:id="rId9"/>
    <p:sldId id="496" r:id="rId10"/>
    <p:sldId id="458" r:id="rId11"/>
    <p:sldId id="461" r:id="rId12"/>
    <p:sldId id="491" r:id="rId13"/>
    <p:sldId id="490" r:id="rId14"/>
    <p:sldId id="482" r:id="rId15"/>
    <p:sldId id="489" r:id="rId16"/>
    <p:sldId id="460" r:id="rId17"/>
    <p:sldId id="484" r:id="rId18"/>
    <p:sldId id="486" r:id="rId19"/>
    <p:sldId id="485" r:id="rId20"/>
    <p:sldId id="508" r:id="rId21"/>
    <p:sldId id="487" r:id="rId22"/>
    <p:sldId id="494" r:id="rId23"/>
    <p:sldId id="501" r:id="rId24"/>
    <p:sldId id="503" r:id="rId25"/>
    <p:sldId id="502" r:id="rId26"/>
    <p:sldId id="507" r:id="rId27"/>
    <p:sldId id="505" r:id="rId28"/>
    <p:sldId id="506" r:id="rId29"/>
    <p:sldId id="504" r:id="rId3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AFA75"/>
    <a:srgbClr val="F61E33"/>
    <a:srgbClr val="1EF657"/>
    <a:srgbClr val="000066"/>
    <a:srgbClr val="080808"/>
    <a:srgbClr val="CCECFF"/>
    <a:srgbClr val="C5D4DD"/>
    <a:srgbClr val="FF7B17"/>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6756" autoAdjust="0"/>
  </p:normalViewPr>
  <p:slideViewPr>
    <p:cSldViewPr snapToObjects="1">
      <p:cViewPr varScale="1">
        <p:scale>
          <a:sx n="66" d="100"/>
          <a:sy n="66" d="100"/>
        </p:scale>
        <p:origin x="-87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54CC41-A3B7-4AA9-BB72-02B793942A43}" type="datetimeFigureOut">
              <a:rPr lang="en-US"/>
              <a:pPr>
                <a:defRPr/>
              </a:pPr>
              <a:t>3/18/2023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3D4FC47-E6BC-472E-9262-C4EFEF40BDE7}" type="slidenum">
              <a:rPr lang="en-US"/>
              <a:pPr/>
              <a:t>‹#›</a:t>
            </a:fld>
            <a:endParaRPr lang="en-US"/>
          </a:p>
        </p:txBody>
      </p:sp>
    </p:spTree>
    <p:extLst>
      <p:ext uri="{BB962C8B-B14F-4D97-AF65-F5344CB8AC3E}">
        <p14:creationId xmlns="" xmlns:p14="http://schemas.microsoft.com/office/powerpoint/2010/main" val="39029192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4FC47-E6BC-472E-9262-C4EFEF40BDE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95E38C-326B-43B4-B826-F305EE2F2374}" type="datetime1">
              <a:rPr lang="en-US" smtClean="0"/>
              <a:pPr>
                <a:defRPr/>
              </a:pPr>
              <a:t>3/18/2023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04B973-AFAA-40CE-8E5C-8CFF16B13153}" type="slidenum">
              <a:rPr lang="en-US"/>
              <a:pPr/>
              <a:t>‹#›</a:t>
            </a:fld>
            <a:endParaRPr lang="en-US"/>
          </a:p>
        </p:txBody>
      </p:sp>
    </p:spTree>
    <p:extLst>
      <p:ext uri="{BB962C8B-B14F-4D97-AF65-F5344CB8AC3E}">
        <p14:creationId xmlns="" xmlns:p14="http://schemas.microsoft.com/office/powerpoint/2010/main" val="1839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BF2EC9-B3C1-4479-83D0-948084883C22}" type="datetime1">
              <a:rPr lang="en-US" smtClean="0"/>
              <a:pPr>
                <a:defRPr/>
              </a:pPr>
              <a:t>3/18/2023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CF18D3-44D5-43BD-A1D7-05A237A07026}" type="slidenum">
              <a:rPr lang="en-US"/>
              <a:pPr/>
              <a:t>‹#›</a:t>
            </a:fld>
            <a:endParaRPr lang="en-US"/>
          </a:p>
        </p:txBody>
      </p:sp>
    </p:spTree>
    <p:extLst>
      <p:ext uri="{BB962C8B-B14F-4D97-AF65-F5344CB8AC3E}">
        <p14:creationId xmlns="" xmlns:p14="http://schemas.microsoft.com/office/powerpoint/2010/main" val="19217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6C554-961A-4F6C-9D88-B23A4CBACC0C}" type="datetime1">
              <a:rPr lang="en-US" smtClean="0"/>
              <a:pPr>
                <a:defRPr/>
              </a:pPr>
              <a:t>3/18/2023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B4D04-CFF4-4E66-8C02-6E68ED257E19}" type="slidenum">
              <a:rPr lang="en-US"/>
              <a:pPr/>
              <a:t>‹#›</a:t>
            </a:fld>
            <a:endParaRPr lang="en-US"/>
          </a:p>
        </p:txBody>
      </p:sp>
    </p:spTree>
    <p:extLst>
      <p:ext uri="{BB962C8B-B14F-4D97-AF65-F5344CB8AC3E}">
        <p14:creationId xmlns="" xmlns:p14="http://schemas.microsoft.com/office/powerpoint/2010/main" val="14066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49EF0E-B395-408E-8C65-80BB0375B7CA}" type="datetime1">
              <a:rPr lang="en-US" smtClean="0"/>
              <a:pPr>
                <a:defRPr/>
              </a:pPr>
              <a:t>3/18/2023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57253-375B-4C14-ACA3-22B1BAF46E95}" type="slidenum">
              <a:rPr lang="en-US"/>
              <a:pPr/>
              <a:t>‹#›</a:t>
            </a:fld>
            <a:endParaRPr lang="en-US"/>
          </a:p>
        </p:txBody>
      </p:sp>
    </p:spTree>
    <p:extLst>
      <p:ext uri="{BB962C8B-B14F-4D97-AF65-F5344CB8AC3E}">
        <p14:creationId xmlns="" xmlns:p14="http://schemas.microsoft.com/office/powerpoint/2010/main" val="15035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D7AF29-7295-42B1-8C31-772779809866}" type="datetime1">
              <a:rPr lang="en-US" smtClean="0"/>
              <a:pPr>
                <a:defRPr/>
              </a:pPr>
              <a:t>3/18/2023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72821-C62C-443F-926F-2EFD61D9DDF7}" type="slidenum">
              <a:rPr lang="en-US"/>
              <a:pPr/>
              <a:t>‹#›</a:t>
            </a:fld>
            <a:endParaRPr lang="en-US"/>
          </a:p>
        </p:txBody>
      </p:sp>
    </p:spTree>
    <p:extLst>
      <p:ext uri="{BB962C8B-B14F-4D97-AF65-F5344CB8AC3E}">
        <p14:creationId xmlns="" xmlns:p14="http://schemas.microsoft.com/office/powerpoint/2010/main" val="215342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6005CD-B916-474E-9276-7A2EA84A0E2B}" type="datetime1">
              <a:rPr lang="en-US" smtClean="0"/>
              <a:pPr>
                <a:defRPr/>
              </a:pPr>
              <a:t>3/18/2023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E73CC-9316-4EA9-A501-9EE37A2A7374}" type="slidenum">
              <a:rPr lang="en-US"/>
              <a:pPr/>
              <a:t>‹#›</a:t>
            </a:fld>
            <a:endParaRPr lang="en-US"/>
          </a:p>
        </p:txBody>
      </p:sp>
    </p:spTree>
    <p:extLst>
      <p:ext uri="{BB962C8B-B14F-4D97-AF65-F5344CB8AC3E}">
        <p14:creationId xmlns="" xmlns:p14="http://schemas.microsoft.com/office/powerpoint/2010/main" val="10839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77D734-B523-4479-A711-23F12A465DBE}" type="datetime1">
              <a:rPr lang="en-US" smtClean="0"/>
              <a:pPr>
                <a:defRPr/>
              </a:pPr>
              <a:t>3/18/2023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356B07-BFA7-49F0-8CA4-5A4A01B9106B}" type="slidenum">
              <a:rPr lang="en-US"/>
              <a:pPr/>
              <a:t>‹#›</a:t>
            </a:fld>
            <a:endParaRPr lang="en-US"/>
          </a:p>
        </p:txBody>
      </p:sp>
    </p:spTree>
    <p:extLst>
      <p:ext uri="{BB962C8B-B14F-4D97-AF65-F5344CB8AC3E}">
        <p14:creationId xmlns="" xmlns:p14="http://schemas.microsoft.com/office/powerpoint/2010/main" val="1371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42C202-AB63-42D8-871E-03974BC6E893}" type="datetime1">
              <a:rPr lang="en-US" smtClean="0"/>
              <a:pPr>
                <a:defRPr/>
              </a:pPr>
              <a:t>3/18/2023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992CD-F135-4312-A078-CAB231CF9FE3}" type="slidenum">
              <a:rPr lang="en-US"/>
              <a:pPr/>
              <a:t>‹#›</a:t>
            </a:fld>
            <a:endParaRPr lang="en-US"/>
          </a:p>
        </p:txBody>
      </p:sp>
    </p:spTree>
    <p:extLst>
      <p:ext uri="{BB962C8B-B14F-4D97-AF65-F5344CB8AC3E}">
        <p14:creationId xmlns="" xmlns:p14="http://schemas.microsoft.com/office/powerpoint/2010/main" val="15966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34B2A1-FBCC-4721-B9D8-6DA93D612572}" type="datetime1">
              <a:rPr lang="en-US" smtClean="0"/>
              <a:pPr>
                <a:defRPr/>
              </a:pPr>
              <a:t>3/18/2023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3CCBA2-1B9E-4E9E-A03C-E14966500F05}" type="slidenum">
              <a:rPr lang="en-US"/>
              <a:pPr/>
              <a:t>‹#›</a:t>
            </a:fld>
            <a:endParaRPr lang="en-US"/>
          </a:p>
        </p:txBody>
      </p:sp>
    </p:spTree>
    <p:extLst>
      <p:ext uri="{BB962C8B-B14F-4D97-AF65-F5344CB8AC3E}">
        <p14:creationId xmlns="" xmlns:p14="http://schemas.microsoft.com/office/powerpoint/2010/main" val="90245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EBA354-1496-4F04-B157-D2E94422C5F3}" type="datetime1">
              <a:rPr lang="en-US" smtClean="0"/>
              <a:pPr>
                <a:defRPr/>
              </a:pPr>
              <a:t>3/18/2023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E2DA5-DADE-423C-96B6-DD2545DEAF3B}" type="slidenum">
              <a:rPr lang="en-US"/>
              <a:pPr/>
              <a:t>‹#›</a:t>
            </a:fld>
            <a:endParaRPr lang="en-US"/>
          </a:p>
        </p:txBody>
      </p:sp>
    </p:spTree>
    <p:extLst>
      <p:ext uri="{BB962C8B-B14F-4D97-AF65-F5344CB8AC3E}">
        <p14:creationId xmlns="" xmlns:p14="http://schemas.microsoft.com/office/powerpoint/2010/main" val="8484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C60718-74D0-454F-8980-52DDD1696DB7}" type="datetime1">
              <a:rPr lang="en-US" smtClean="0"/>
              <a:pPr>
                <a:defRPr/>
              </a:pPr>
              <a:t>3/18/2023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AE49B-EB9E-4308-B229-AE4013765CA8}" type="slidenum">
              <a:rPr lang="en-US"/>
              <a:pPr/>
              <a:t>‹#›</a:t>
            </a:fld>
            <a:endParaRPr lang="en-US"/>
          </a:p>
        </p:txBody>
      </p:sp>
    </p:spTree>
    <p:extLst>
      <p:ext uri="{BB962C8B-B14F-4D97-AF65-F5344CB8AC3E}">
        <p14:creationId xmlns="" xmlns:p14="http://schemas.microsoft.com/office/powerpoint/2010/main" val="403118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196A4A-E10F-4649-A846-60A443D3DD5F}" type="datetime1">
              <a:rPr lang="en-US" smtClean="0"/>
              <a:pPr>
                <a:defRPr/>
              </a:pPr>
              <a:t>3/18/2023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6A14E0-E9E8-481F-8EB3-21C4853D30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95515"/>
            <a:ext cx="11430000" cy="4525963"/>
          </a:xfrm>
        </p:spPr>
        <p:txBody>
          <a:bodyPr/>
          <a:lstStyle/>
          <a:p>
            <a:pPr marL="0" indent="0"/>
            <a:r>
              <a:rPr lang="en-GB" sz="2400" dirty="0" smtClean="0"/>
              <a:t>Male Reproductive </a:t>
            </a:r>
            <a:r>
              <a:rPr lang="en-GB" sz="2400" dirty="0" smtClean="0"/>
              <a:t>System- Testes, vas-efferentia, Seminal vesicles, </a:t>
            </a:r>
            <a:r>
              <a:rPr lang="en-GB" sz="2400" dirty="0" err="1" smtClean="0"/>
              <a:t>Urinogenital</a:t>
            </a:r>
            <a:r>
              <a:rPr lang="en-GB" sz="2400" dirty="0" smtClean="0"/>
              <a:t> duct</a:t>
            </a:r>
            <a:endParaRPr lang="en-GB" sz="2400" dirty="0" smtClean="0"/>
          </a:p>
          <a:p>
            <a:pPr marL="0" indent="0"/>
            <a:r>
              <a:rPr lang="en-GB" sz="2400" dirty="0" smtClean="0"/>
              <a:t>Female reproductive </a:t>
            </a:r>
            <a:r>
              <a:rPr lang="en-GB" sz="2400" dirty="0" smtClean="0"/>
              <a:t>system- Ovary, Oviduct, </a:t>
            </a:r>
            <a:r>
              <a:rPr lang="en-GB" sz="2400" dirty="0" err="1" smtClean="0"/>
              <a:t>Ovisac</a:t>
            </a:r>
            <a:r>
              <a:rPr lang="en-GB" sz="2400" dirty="0" smtClean="0"/>
              <a:t> and Uterus</a:t>
            </a:r>
            <a:endParaRPr lang="en-GB" sz="2400" dirty="0"/>
          </a:p>
        </p:txBody>
      </p:sp>
      <p:sp>
        <p:nvSpPr>
          <p:cNvPr id="4" name="Date Placeholder 3"/>
          <p:cNvSpPr>
            <a:spLocks noGrp="1"/>
          </p:cNvSpPr>
          <p:nvPr>
            <p:ph type="dt" sz="half" idx="10"/>
          </p:nvPr>
        </p:nvSpPr>
        <p:spPr/>
        <p:txBody>
          <a:bodyPr/>
          <a:lstStyle/>
          <a:p>
            <a:pPr>
              <a:defRPr/>
            </a:pPr>
            <a:fld id="{7D49EF0E-B395-408E-8C65-80BB0375B7CA}" type="datetime1">
              <a:rPr lang="en-US" smtClean="0"/>
              <a:pPr>
                <a:defRPr/>
              </a:pPr>
              <a:t>3/18/2023</a:t>
            </a:fld>
            <a:endParaRPr lang="en-US"/>
          </a:p>
        </p:txBody>
      </p:sp>
      <p:sp>
        <p:nvSpPr>
          <p:cNvPr id="5" name="Slide Number Placeholder 4"/>
          <p:cNvSpPr>
            <a:spLocks noGrp="1"/>
          </p:cNvSpPr>
          <p:nvPr>
            <p:ph type="sldNum" sz="quarter" idx="12"/>
          </p:nvPr>
        </p:nvSpPr>
        <p:spPr/>
        <p:txBody>
          <a:bodyPr/>
          <a:lstStyle/>
          <a:p>
            <a:fld id="{8B257253-375B-4C14-ACA3-22B1BAF46E95}" type="slidenum">
              <a:rPr lang="en-US" smtClean="0"/>
              <a:pPr/>
              <a:t>1</a:t>
            </a:fld>
            <a:endParaRPr lang="en-US" dirty="0"/>
          </a:p>
        </p:txBody>
      </p:sp>
      <p:sp>
        <p:nvSpPr>
          <p:cNvPr id="6" name="Title 5"/>
          <p:cNvSpPr>
            <a:spLocks noGrp="1"/>
          </p:cNvSpPr>
          <p:nvPr>
            <p:ph type="title"/>
          </p:nvPr>
        </p:nvSpPr>
        <p:spPr>
          <a:xfrm>
            <a:off x="762000" y="685800"/>
            <a:ext cx="10972800" cy="1143000"/>
          </a:xfrm>
        </p:spPr>
        <p:txBody>
          <a:bodyPr anchor="t"/>
          <a:lstStyle/>
          <a:p>
            <a:r>
              <a:rPr lang="en-US" sz="5400" b="1" dirty="0" smtClean="0"/>
              <a:t>Reproductive system of frog</a:t>
            </a:r>
            <a:endParaRPr lang="en-US" sz="5400" b="1" dirty="0"/>
          </a:p>
        </p:txBody>
      </p:sp>
      <p:sp>
        <p:nvSpPr>
          <p:cNvPr id="7" name="TextBox 6"/>
          <p:cNvSpPr txBox="1"/>
          <p:nvPr/>
        </p:nvSpPr>
        <p:spPr>
          <a:xfrm>
            <a:off x="5029200" y="5105400"/>
            <a:ext cx="6553200" cy="523220"/>
          </a:xfrm>
          <a:prstGeom prst="rect">
            <a:avLst/>
          </a:prstGeom>
          <a:noFill/>
        </p:spPr>
        <p:txBody>
          <a:bodyPr wrap="square" rtlCol="0">
            <a:spAutoFit/>
          </a:bodyPr>
          <a:lstStyle/>
          <a:p>
            <a:r>
              <a:rPr lang="en-US" sz="2800" b="1" dirty="0" smtClean="0"/>
              <a:t>Presented By: </a:t>
            </a:r>
            <a:r>
              <a:rPr lang="en-US" sz="2800" dirty="0" smtClean="0"/>
              <a:t>Puja Shrestha</a:t>
            </a:r>
            <a:endParaRPr lang="en-US" sz="2800" dirty="0"/>
          </a:p>
        </p:txBody>
      </p:sp>
    </p:spTree>
    <p:extLst>
      <p:ext uri="{BB962C8B-B14F-4D97-AF65-F5344CB8AC3E}">
        <p14:creationId xmlns="" xmlns:p14="http://schemas.microsoft.com/office/powerpoint/2010/main" val="1823154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10</a:t>
            </a:fld>
            <a:endParaRPr lang="en-US"/>
          </a:p>
        </p:txBody>
      </p:sp>
      <p:sp>
        <p:nvSpPr>
          <p:cNvPr id="21505" name="Rectangle 1"/>
          <p:cNvSpPr>
            <a:spLocks noChangeArrowheads="1"/>
          </p:cNvSpPr>
          <p:nvPr/>
        </p:nvSpPr>
        <p:spPr bwMode="auto">
          <a:xfrm>
            <a:off x="0" y="1776753"/>
            <a:ext cx="12192000" cy="603242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n-lt"/>
                <a:ea typeface="Calibri" pitchFamily="34" charset="0"/>
                <a:cs typeface="Times New Roman" pitchFamily="18" charset="0"/>
              </a:rPr>
              <a:t>Female Frog</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A pair of ovaries is among the female reproductive organs. The ovaries are located near the kidneys but have no functional connection with the kidneys. Separate oviducts emerge from the ovaries and enter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The female reproductive system consists of two ovaries and two oviducts that open into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separately.</a:t>
            </a:r>
          </a:p>
          <a:p>
            <a:pPr marL="0" marR="0" lvl="0" indent="0" algn="just" defTabSz="914400" rtl="0" eaLnBrk="0" fontAlgn="base" latinLnBrk="0" hangingPunct="0">
              <a:lnSpc>
                <a:spcPct val="100000"/>
              </a:lnSpc>
              <a:spcBef>
                <a:spcPct val="0"/>
              </a:spcBef>
              <a:spcAft>
                <a:spcPct val="0"/>
              </a:spcAft>
              <a:buClrTx/>
              <a:buSzTx/>
              <a:tabLst/>
            </a:pPr>
            <a:endPar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lvl="0" algn="just"/>
            <a:r>
              <a:rPr lang="en-GB" sz="2800" dirty="0" smtClean="0">
                <a:latin typeface="+mn-lt"/>
              </a:rPr>
              <a:t>A mature female can lay between 2500 and 3000 eggs at a time. The </a:t>
            </a:r>
            <a:r>
              <a:rPr lang="en-GB" sz="2800" dirty="0" err="1" smtClean="0">
                <a:latin typeface="+mn-lt"/>
              </a:rPr>
              <a:t>cloacal</a:t>
            </a:r>
            <a:r>
              <a:rPr lang="en-GB" sz="2800" dirty="0" smtClean="0">
                <a:latin typeface="+mn-lt"/>
              </a:rPr>
              <a:t> aperture allows gametes to exit. The mature eggs are shed by the ovaries in the </a:t>
            </a:r>
            <a:r>
              <a:rPr lang="en-GB" sz="2800" dirty="0" err="1" smtClean="0">
                <a:latin typeface="+mn-lt"/>
              </a:rPr>
              <a:t>coelomic</a:t>
            </a:r>
            <a:r>
              <a:rPr lang="en-GB" sz="2800" dirty="0" smtClean="0">
                <a:latin typeface="+mn-lt"/>
              </a:rPr>
              <a:t> cavity. To reach the oviduct, eggs must pass through the </a:t>
            </a:r>
            <a:r>
              <a:rPr lang="en-GB" sz="2800" dirty="0" err="1" smtClean="0">
                <a:latin typeface="+mn-lt"/>
              </a:rPr>
              <a:t>oviducal</a:t>
            </a:r>
            <a:r>
              <a:rPr lang="en-GB" sz="2800" dirty="0" smtClean="0">
                <a:latin typeface="+mn-lt"/>
              </a:rPr>
              <a:t> funnel. Eggs enter the </a:t>
            </a:r>
            <a:r>
              <a:rPr lang="en-GB" sz="2800" dirty="0" err="1" smtClean="0">
                <a:latin typeface="+mn-lt"/>
              </a:rPr>
              <a:t>cloaca</a:t>
            </a:r>
            <a:r>
              <a:rPr lang="en-GB" sz="2800" dirty="0" smtClean="0">
                <a:latin typeface="+mn-lt"/>
              </a:rPr>
              <a:t> via the oviducts on both sides. External fertilisation is observed in frogs and takes place in water.</a:t>
            </a:r>
            <a:endParaRPr lang="en-US" sz="2800" dirty="0" smtClean="0">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86745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11</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714503"/>
            <a:ext cx="12192000" cy="2246769"/>
          </a:xfrm>
          <a:prstGeom prst="rect">
            <a:avLst/>
          </a:prstGeom>
        </p:spPr>
        <p:txBody>
          <a:bodyPr wrap="square">
            <a:spAutoFit/>
          </a:bodyPr>
          <a:lstStyle/>
          <a:p>
            <a:pPr lvl="0" algn="just">
              <a:buFont typeface="Arial" pitchFamily="34" charset="0"/>
              <a:buChar char="•"/>
            </a:pPr>
            <a:r>
              <a:rPr lang="en-GB" sz="2800" dirty="0" smtClean="0">
                <a:latin typeface="+mn-lt"/>
              </a:rPr>
              <a:t>Fertilization is done externally in water. Tadpoles are the larval stage of development. The tadpole goes through metamorphosis to become an adult. Frogs are beneficial to humans because they consume insects and protect crops. Frogs keep the ecosystem in balance because they are an important link in the food chain and food web.</a:t>
            </a:r>
            <a:endParaRPr lang="en-US" sz="2800" dirty="0" smtClean="0">
              <a:latin typeface="+mn-lt"/>
            </a:endParaRPr>
          </a:p>
        </p:txBody>
      </p:sp>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12</a:t>
            </a:fld>
            <a:endParaRPr lang="en-US"/>
          </a:p>
        </p:txBody>
      </p:sp>
      <p:sp>
        <p:nvSpPr>
          <p:cNvPr id="10" name="TextBox 9"/>
          <p:cNvSpPr txBox="1"/>
          <p:nvPr/>
        </p:nvSpPr>
        <p:spPr>
          <a:xfrm>
            <a:off x="0" y="1821927"/>
            <a:ext cx="12192000" cy="461665"/>
          </a:xfrm>
          <a:prstGeom prst="rect">
            <a:avLst/>
          </a:prstGeom>
          <a:noFill/>
        </p:spPr>
        <p:txBody>
          <a:bodyPr wrap="square" numCol="2" rtlCol="0">
            <a:spAutoFit/>
          </a:bodyPr>
          <a:lstStyle/>
          <a:p>
            <a:endParaRPr lang="en-US" sz="2400" dirty="0">
              <a:latin typeface="+mn-lt"/>
            </a:endParaRPr>
          </a:p>
        </p:txBody>
      </p:sp>
      <p:sp>
        <p:nvSpPr>
          <p:cNvPr id="19457" name="Rectangle 1"/>
          <p:cNvSpPr>
            <a:spLocks noChangeArrowheads="1"/>
          </p:cNvSpPr>
          <p:nvPr/>
        </p:nvSpPr>
        <p:spPr bwMode="auto">
          <a:xfrm>
            <a:off x="0" y="1821927"/>
            <a:ext cx="12192000" cy="301621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mn-lt"/>
                <a:ea typeface="Calibri" pitchFamily="34" charset="0"/>
                <a:cs typeface="Times New Roman" pitchFamily="18" charset="0"/>
              </a:rPr>
              <a:t>Ovary</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Mesovarium</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is a paired yellowish black coloured formation that is covered by a peritoneum membrane. Throughout the reproductive term, this is teeming with eggs. Ovaries are small structures with three layers: the outer theca external, the middle germinal epithelium, and the inner theca internal, which contain blood cells, muscle cells, nerve cells, and germinal epithelium.</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86745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dirty="0"/>
          </a:p>
        </p:txBody>
      </p:sp>
      <p:sp>
        <p:nvSpPr>
          <p:cNvPr id="4" name="Slide Number Placeholder 3"/>
          <p:cNvSpPr>
            <a:spLocks noGrp="1"/>
          </p:cNvSpPr>
          <p:nvPr>
            <p:ph type="sldNum" sz="quarter" idx="12"/>
          </p:nvPr>
        </p:nvSpPr>
        <p:spPr/>
        <p:txBody>
          <a:bodyPr/>
          <a:lstStyle/>
          <a:p>
            <a:fld id="{D23CCBA2-1B9E-4E9E-A03C-E14966500F05}" type="slidenum">
              <a:rPr lang="en-US" smtClean="0"/>
              <a:pPr/>
              <a:t>13</a:t>
            </a:fld>
            <a:endParaRPr lang="en-US"/>
          </a:p>
        </p:txBody>
      </p:sp>
      <p:pic>
        <p:nvPicPr>
          <p:cNvPr id="8" name="Picture 7" descr="Reproductive System of Fro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362200" y="1143000"/>
            <a:ext cx="7315200" cy="4800600"/>
          </a:xfrm>
          <a:prstGeom prst="rect">
            <a:avLst/>
          </a:prstGeom>
          <a:noFill/>
          <a:ln>
            <a:noFill/>
          </a:ln>
        </p:spPr>
      </p:pic>
      <p:sp>
        <p:nvSpPr>
          <p:cNvPr id="18433" name="Rectangle 1"/>
          <p:cNvSpPr>
            <a:spLocks noChangeArrowheads="1"/>
          </p:cNvSpPr>
          <p:nvPr/>
        </p:nvSpPr>
        <p:spPr bwMode="auto">
          <a:xfrm>
            <a:off x="3152778" y="6094743"/>
            <a:ext cx="5715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Female reproductive organs</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6745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3298031" y="2971800"/>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14</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469" name="Rectangle 13"/>
          <p:cNvSpPr>
            <a:spLocks noChangeArrowheads="1"/>
          </p:cNvSpPr>
          <p:nvPr/>
        </p:nvSpPr>
        <p:spPr bwMode="auto">
          <a:xfrm>
            <a:off x="2209800" y="1335389"/>
            <a:ext cx="121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0" y="1714503"/>
            <a:ext cx="12192000" cy="517064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Oviduct</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It is a long, curved duct with a thick wall that is not related to the kidneys. It’s divided into three sections.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Oviduct funnel</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Construction with a wide opening, located in the forward part of the body cavity near the lungs and oesophagus. The ostium is the ciliated wide opening.</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Middle region</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Coiled part with a thin body wall in some areas and a thick body wall in others It is made up of glands that secrete albumen, which hardens the ova.</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Uterus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Uterus, It is the important middle part near the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which is wide, thin-walled formation and forms uterus.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15</a:t>
            </a:fld>
            <a:endParaRPr lang="en-US"/>
          </a:p>
        </p:txBody>
      </p:sp>
      <p:sp>
        <p:nvSpPr>
          <p:cNvPr id="6" name="Rectangle 5"/>
          <p:cNvSpPr/>
          <p:nvPr/>
        </p:nvSpPr>
        <p:spPr>
          <a:xfrm>
            <a:off x="0" y="1714503"/>
            <a:ext cx="12192000" cy="3539430"/>
          </a:xfrm>
          <a:prstGeom prst="rect">
            <a:avLst/>
          </a:prstGeom>
        </p:spPr>
        <p:txBody>
          <a:bodyPr wrap="square">
            <a:spAutoFit/>
          </a:bodyPr>
          <a:lstStyle/>
          <a:p>
            <a:pPr lvl="0" defTabSz="914400" eaLnBrk="0" hangingPunct="0"/>
            <a:r>
              <a:rPr lang="en-GB" sz="2800" b="1" dirty="0" smtClean="0">
                <a:ea typeface="Calibri" pitchFamily="34" charset="0"/>
                <a:cs typeface="Times New Roman" pitchFamily="18" charset="0"/>
              </a:rPr>
              <a:t>Egg formation</a:t>
            </a:r>
            <a:endParaRPr lang="en-US" sz="2800" dirty="0" smtClean="0">
              <a:cs typeface="Arial" pitchFamily="34" charset="0"/>
            </a:endParaRPr>
          </a:p>
          <a:p>
            <a:pPr lvl="0" defTabSz="914400" eaLnBrk="0" hangingPunct="0">
              <a:buFontTx/>
              <a:buChar char="•"/>
            </a:pPr>
            <a:r>
              <a:rPr lang="en-GB" sz="2800" dirty="0" smtClean="0">
                <a:ea typeface="Calibri" pitchFamily="34" charset="0"/>
                <a:cs typeface="Times New Roman" pitchFamily="18" charset="0"/>
              </a:rPr>
              <a:t>The germinal epithelium produces eggs. Frog larvae are aquatic and breathe through their gills. Tadpoles undergo metamorphosis when they develop into lung-breathing, terrestrial frogs.</a:t>
            </a:r>
            <a:endParaRPr lang="en-US" sz="2800" dirty="0" smtClean="0">
              <a:cs typeface="Arial" pitchFamily="34" charset="0"/>
            </a:endParaRPr>
          </a:p>
          <a:p>
            <a:pPr lvl="0" defTabSz="914400" eaLnBrk="0" hangingPunct="0">
              <a:buFontTx/>
              <a:buAutoNum type="arabicPeriod"/>
            </a:pPr>
            <a:r>
              <a:rPr lang="en-GB" sz="2800" dirty="0" smtClean="0">
                <a:ea typeface="Calibri" pitchFamily="34" charset="0"/>
                <a:cs typeface="Times New Roman" pitchFamily="18" charset="0"/>
              </a:rPr>
              <a:t>Multiplication phase: Genital epithelium divides into several cells called </a:t>
            </a:r>
            <a:r>
              <a:rPr lang="en-GB" sz="2800" dirty="0" err="1" smtClean="0">
                <a:ea typeface="Calibri" pitchFamily="34" charset="0"/>
                <a:cs typeface="Times New Roman" pitchFamily="18" charset="0"/>
              </a:rPr>
              <a:t>oogonia</a:t>
            </a:r>
            <a:r>
              <a:rPr lang="en-GB" sz="2800" dirty="0" smtClean="0">
                <a:ea typeface="Calibri" pitchFamily="34" charset="0"/>
                <a:cs typeface="Times New Roman" pitchFamily="18" charset="0"/>
              </a:rPr>
              <a:t> by mitotic division.</a:t>
            </a:r>
          </a:p>
          <a:p>
            <a:pPr lvl="0" defTabSz="914400" eaLnBrk="0" hangingPunct="0">
              <a:buFontTx/>
              <a:buAutoNum type="arabicPeriod"/>
            </a:pPr>
            <a:r>
              <a:rPr lang="en-GB" sz="2800" dirty="0" smtClean="0">
                <a:ea typeface="Calibri" pitchFamily="34" charset="0"/>
                <a:cs typeface="Times New Roman" pitchFamily="18" charset="0"/>
              </a:rPr>
              <a:t>Growth phase: After absorbing nutrients, these cells become big which are called major </a:t>
            </a:r>
            <a:r>
              <a:rPr lang="en-GB" sz="2800" dirty="0" err="1" smtClean="0">
                <a:ea typeface="Calibri" pitchFamily="34" charset="0"/>
                <a:cs typeface="Times New Roman" pitchFamily="18" charset="0"/>
              </a:rPr>
              <a:t>oocytes</a:t>
            </a:r>
            <a:r>
              <a:rPr lang="en-GB" sz="2800" dirty="0" smtClean="0">
                <a:ea typeface="Calibri" pitchFamily="34" charset="0"/>
                <a:cs typeface="Times New Roman" pitchFamily="18" charset="0"/>
              </a:rPr>
              <a:t>. Here, the chromosome number is 22.</a:t>
            </a:r>
            <a:endParaRPr lang="en-US" sz="2800" dirty="0"/>
          </a:p>
        </p:txBody>
      </p:sp>
    </p:spTree>
    <p:extLst>
      <p:ext uri="{BB962C8B-B14F-4D97-AF65-F5344CB8AC3E}">
        <p14:creationId xmlns="" xmlns:p14="http://schemas.microsoft.com/office/powerpoint/2010/main" val="86745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16</a:t>
            </a:fld>
            <a:endParaRPr lang="en-US"/>
          </a:p>
        </p:txBody>
      </p:sp>
      <p:grpSp>
        <p:nvGrpSpPr>
          <p:cNvPr id="7" name="Group 6"/>
          <p:cNvGrpSpPr/>
          <p:nvPr/>
        </p:nvGrpSpPr>
        <p:grpSpPr>
          <a:xfrm>
            <a:off x="668020" y="6781800"/>
            <a:ext cx="6438265" cy="648970"/>
            <a:chOff x="0" y="0"/>
            <a:chExt cx="6438647" cy="649224"/>
          </a:xfrm>
        </p:grpSpPr>
        <p:sp>
          <p:nvSpPr>
            <p:cNvPr id="8" name="Shape 5665"/>
            <p:cNvSpPr/>
            <p:nvPr/>
          </p:nvSpPr>
          <p:spPr>
            <a:xfrm>
              <a:off x="5161153" y="0"/>
              <a:ext cx="1259129" cy="233172"/>
            </a:xfrm>
            <a:custGeom>
              <a:avLst/>
              <a:gdLst/>
              <a:ahLst/>
              <a:cxnLst/>
              <a:rect l="0" t="0" r="0" b="0"/>
              <a:pathLst>
                <a:path w="1259129" h="233172">
                  <a:moveTo>
                    <a:pt x="0" y="0"/>
                  </a:moveTo>
                  <a:lnTo>
                    <a:pt x="1259129" y="0"/>
                  </a:lnTo>
                  <a:lnTo>
                    <a:pt x="1259129" y="233172"/>
                  </a:lnTo>
                  <a:lnTo>
                    <a:pt x="0" y="233172"/>
                  </a:lnTo>
                  <a:lnTo>
                    <a:pt x="0" y="0"/>
                  </a:lnTo>
                </a:path>
              </a:pathLst>
            </a:custGeom>
            <a:ln w="0" cap="flat">
              <a:miter lim="127000"/>
            </a:ln>
          </p:spPr>
          <p:style>
            <a:lnRef idx="0">
              <a:srgbClr val="000000">
                <a:alpha val="0"/>
              </a:srgbClr>
            </a:lnRef>
            <a:fillRef idx="1">
              <a:srgbClr val="00FF00"/>
            </a:fillRef>
            <a:effectRef idx="0">
              <a:scrgbClr r="0" g="0" b="0"/>
            </a:effectRef>
            <a:fontRef idx="none"/>
          </p:style>
          <p:txBody>
            <a:bodyPr/>
            <a:lstStyle/>
            <a:p>
              <a:endParaRPr lang="en-US"/>
            </a:p>
          </p:txBody>
        </p:sp>
        <p:sp>
          <p:nvSpPr>
            <p:cNvPr id="9" name="Shape 5666"/>
            <p:cNvSpPr/>
            <p:nvPr/>
          </p:nvSpPr>
          <p:spPr>
            <a:xfrm>
              <a:off x="0" y="233172"/>
              <a:ext cx="6438647" cy="416052"/>
            </a:xfrm>
            <a:custGeom>
              <a:avLst/>
              <a:gdLst/>
              <a:ahLst/>
              <a:cxnLst/>
              <a:rect l="0" t="0" r="0" b="0"/>
              <a:pathLst>
                <a:path w="6438647" h="416052">
                  <a:moveTo>
                    <a:pt x="0" y="0"/>
                  </a:moveTo>
                  <a:lnTo>
                    <a:pt x="6438647" y="0"/>
                  </a:lnTo>
                  <a:lnTo>
                    <a:pt x="6438647" y="416052"/>
                  </a:lnTo>
                  <a:lnTo>
                    <a:pt x="0" y="41605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US"/>
            </a:p>
          </p:txBody>
        </p:sp>
      </p:grpSp>
    </p:spTree>
    <p:extLst>
      <p:ext uri="{BB962C8B-B14F-4D97-AF65-F5344CB8AC3E}">
        <p14:creationId xmlns="" xmlns:p14="http://schemas.microsoft.com/office/powerpoint/2010/main" val="348668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17</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18</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19</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54400" y="641013"/>
            <a:ext cx="5283200" cy="584775"/>
          </a:xfrm>
          <a:prstGeom prst="rect">
            <a:avLst/>
          </a:prstGeom>
          <a:noFill/>
        </p:spPr>
        <p:txBody>
          <a:bodyPr wrap="square" rtlCol="0">
            <a:spAutoFit/>
          </a:bodyPr>
          <a:lstStyle/>
          <a:p>
            <a:r>
              <a:rPr lang="en-US" sz="3200" b="1" dirty="0" smtClean="0"/>
              <a:t>Male reproductive system</a:t>
            </a:r>
            <a:endParaRPr lang="en-US" sz="3200" b="1" dirty="0"/>
          </a:p>
        </p:txBody>
      </p:sp>
      <p:sp>
        <p:nvSpPr>
          <p:cNvPr id="29697" name="Rectangle 1"/>
          <p:cNvSpPr>
            <a:spLocks noChangeArrowheads="1"/>
          </p:cNvSpPr>
          <p:nvPr/>
        </p:nvSpPr>
        <p:spPr bwMode="auto">
          <a:xfrm>
            <a:off x="0" y="1714503"/>
            <a:ext cx="12192000" cy="473975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A pair of testes, Vasa efferentia (10-12 in number), and a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urinogenital</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duct that opens into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comprise the male reproductive system.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is a compartment that is used to transport faeces, urine, and sperms to the skin’s surface. The male frog’s abdomen is small and thin. In a male, vocal cords are present.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Male and female reproductive systems in frogs are well-organized. Male reproductive organs are made up of a pair of yellowish ovoid testes that are attached to the upper part of the kidneys by a double fold of peritoneum known as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mesorchium</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F34B2A1-FBCC-4721-B9D8-6DA93D612572}" type="datetime1">
              <a:rPr lang="en-US" smtClean="0"/>
              <a:pPr>
                <a:defRPr/>
              </a:pPr>
              <a:t>3/18/2023</a:t>
            </a:fld>
            <a:endParaRPr lang="en-US"/>
          </a:p>
        </p:txBody>
      </p:sp>
      <p:sp>
        <p:nvSpPr>
          <p:cNvPr id="3" name="Slide Number Placeholder 2"/>
          <p:cNvSpPr>
            <a:spLocks noGrp="1"/>
          </p:cNvSpPr>
          <p:nvPr>
            <p:ph type="sldNum" sz="quarter" idx="12"/>
          </p:nvPr>
        </p:nvSpPr>
        <p:spPr/>
        <p:txBody>
          <a:bodyPr/>
          <a:lstStyle/>
          <a:p>
            <a:fld id="{D23CCBA2-1B9E-4E9E-A03C-E14966500F05}"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21</a:t>
            </a:fld>
            <a:endParaRPr lang="en-US"/>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94571" y="31413"/>
            <a:ext cx="12192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22</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23</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24</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25</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26</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27</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28</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29</a:t>
            </a:fld>
            <a:endParaRPr lang="en-US"/>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3</a:t>
            </a:fld>
            <a:endParaRPr lang="en-US"/>
          </a:p>
        </p:txBody>
      </p:sp>
      <p:sp>
        <p:nvSpPr>
          <p:cNvPr id="28673" name="Rectangle 1"/>
          <p:cNvSpPr>
            <a:spLocks noChangeArrowheads="1"/>
          </p:cNvSpPr>
          <p:nvPr/>
        </p:nvSpPr>
        <p:spPr bwMode="auto">
          <a:xfrm>
            <a:off x="0" y="1905000"/>
            <a:ext cx="12192000" cy="301621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Vasa efferentia are a group of 10-12 efferentia that arise from the testes. They enter the kidneys from the side and exit through Bidder’s canal. Finally, it communicates with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urinogenital</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duct, which emerges from the kidneys and enters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cloaca</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is a small, median chamber that transports faeces, urine, and sperms to the outside.</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4</a:t>
            </a:fld>
            <a:endParaRPr lang="en-US"/>
          </a:p>
        </p:txBody>
      </p:sp>
      <p:pic>
        <p:nvPicPr>
          <p:cNvPr id="9" name="Picture 8" descr="Reproductive System of Fro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152778" y="0"/>
            <a:ext cx="9039222" cy="6172200"/>
          </a:xfrm>
          <a:prstGeom prst="rect">
            <a:avLst/>
          </a:prstGeom>
          <a:noFill/>
          <a:ln>
            <a:noFill/>
          </a:ln>
        </p:spPr>
      </p:pic>
      <p:sp>
        <p:nvSpPr>
          <p:cNvPr id="10" name="TextBox 9"/>
          <p:cNvSpPr txBox="1"/>
          <p:nvPr/>
        </p:nvSpPr>
        <p:spPr>
          <a:xfrm>
            <a:off x="6019800" y="6172200"/>
            <a:ext cx="4648200" cy="461665"/>
          </a:xfrm>
          <a:prstGeom prst="rect">
            <a:avLst/>
          </a:prstGeom>
          <a:noFill/>
        </p:spPr>
        <p:txBody>
          <a:bodyPr wrap="square" rtlCol="0">
            <a:spAutoFit/>
          </a:bodyPr>
          <a:lstStyle/>
          <a:p>
            <a:r>
              <a:rPr lang="en-US" sz="2400" b="1" dirty="0" smtClean="0"/>
              <a:t>Male Reproductive System</a:t>
            </a:r>
            <a:endParaRPr lang="en-US" sz="2400" b="1" dirty="0"/>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5</a:t>
            </a:fld>
            <a:endParaRPr lang="en-US"/>
          </a:p>
        </p:txBody>
      </p:sp>
      <p:sp>
        <p:nvSpPr>
          <p:cNvPr id="26626" name="AutoShape 2" descr="Congenital Heart Disease: Tetralogy of Fallot, Animation on Make a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Congenital Heart Disease: Tetralogy of Fallot, Animation on Make a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5" name="Rectangle 1"/>
          <p:cNvSpPr>
            <a:spLocks noChangeArrowheads="1"/>
          </p:cNvSpPr>
          <p:nvPr/>
        </p:nvSpPr>
        <p:spPr bwMode="auto">
          <a:xfrm>
            <a:off x="0" y="1499754"/>
            <a:ext cx="12192000" cy="603242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Testes are made up of seminiferous tubules for producing sperms. From each testis 10-15 small ducts come out and are linked to Bidder’s canal present at the inner margin of the kidney. Bidder’s canal transports sperms to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ureter</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via collecting tubules.</a:t>
            </a:r>
          </a:p>
          <a:p>
            <a:pPr defTabSz="914400" eaLnBrk="0" hangingPunct="0">
              <a:buFontTx/>
              <a:buChar char="•"/>
            </a:pPr>
            <a:r>
              <a:rPr lang="en-GB" sz="2800" dirty="0" smtClean="0"/>
              <a:t>The testes of a male frog are located near his tail, one on each side of his kidneys. It is a paired, yellowish-</a:t>
            </a:r>
            <a:r>
              <a:rPr lang="en-GB" sz="2800" dirty="0" err="1" smtClean="0"/>
              <a:t>colored</a:t>
            </a:r>
            <a:r>
              <a:rPr lang="en-GB" sz="2800" dirty="0" smtClean="0"/>
              <a:t> oval that is surrounded by peritoneum and is close to the kidney’s dorsal divider. Parts of the urinary ducts serve as vessels for the production of sperm and the distribution of sperm. It is made up of interstitial cells, the emission of which allows it to display secondary sexual characteristics. When he mates, his sperm is released into his </a:t>
            </a:r>
            <a:r>
              <a:rPr lang="en-GB" sz="2800" dirty="0" err="1" smtClean="0"/>
              <a:t>cloaca</a:t>
            </a:r>
            <a:r>
              <a:rPr lang="en-GB" sz="2800" dirty="0" smtClean="0"/>
              <a:t> and then out of his body via the urinary ducts.</a:t>
            </a:r>
            <a:endParaRPr lang="en-US" sz="2800" dirty="0" smtClean="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6</a:t>
            </a:fld>
            <a:endParaRPr lang="en-US"/>
          </a:p>
        </p:txBody>
      </p:sp>
      <p:sp>
        <p:nvSpPr>
          <p:cNvPr id="37889" name="Rectangle 1"/>
          <p:cNvSpPr>
            <a:spLocks noChangeArrowheads="1"/>
          </p:cNvSpPr>
          <p:nvPr/>
        </p:nvSpPr>
        <p:spPr bwMode="auto">
          <a:xfrm>
            <a:off x="0" y="189282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
        <p:nvSpPr>
          <p:cNvPr id="25601" name="Rectangle 1"/>
          <p:cNvSpPr>
            <a:spLocks noChangeArrowheads="1"/>
          </p:cNvSpPr>
          <p:nvPr/>
        </p:nvSpPr>
        <p:spPr bwMode="auto">
          <a:xfrm>
            <a:off x="71441" y="1769715"/>
            <a:ext cx="6710359" cy="430887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Sperm consists of a head, neck, and tail. The head is a thick and inflated formation with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acrosomes</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in its top that contain a nucleus of similar size. The neck connects the head and tail parts, which include the </a:t>
            </a:r>
            <a:r>
              <a:rPr kumimoji="0" lang="en-GB" sz="2800" b="0" i="0" u="none" strike="noStrike" cap="none" normalizeH="0" baseline="0" dirty="0" err="1" smtClean="0">
                <a:ln>
                  <a:noFill/>
                </a:ln>
                <a:solidFill>
                  <a:schemeClr val="tx1"/>
                </a:solidFill>
                <a:effectLst/>
                <a:latin typeface="+mn-lt"/>
                <a:ea typeface="Calibri" pitchFamily="34" charset="0"/>
                <a:cs typeface="Times New Roman" pitchFamily="18" charset="0"/>
              </a:rPr>
              <a:t>centrosome</a:t>
            </a:r>
            <a:r>
              <a:rPr kumimoji="0" lang="en-GB" sz="2800" b="0" i="0" u="none" strike="noStrike" cap="none" normalizeH="0" baseline="0" dirty="0" smtClean="0">
                <a:ln>
                  <a:noFill/>
                </a:ln>
                <a:solidFill>
                  <a:schemeClr val="tx1"/>
                </a:solidFill>
                <a:effectLst/>
                <a:latin typeface="+mn-lt"/>
                <a:ea typeface="Calibri" pitchFamily="34" charset="0"/>
                <a:cs typeface="Times New Roman" pitchFamily="18" charset="0"/>
              </a:rPr>
              <a:t> and mitochondria. The tail is a thread-like formation that aids in sperm wriggling.</a:t>
            </a:r>
            <a:endParaRPr kumimoji="0" lang="en-US" sz="28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mn-lt"/>
              <a:cs typeface="Arial" pitchFamily="34" charset="0"/>
            </a:endParaRPr>
          </a:p>
        </p:txBody>
      </p:sp>
      <p:sp>
        <p:nvSpPr>
          <p:cNvPr id="9" name="Rectangle 8"/>
          <p:cNvSpPr/>
          <p:nvPr/>
        </p:nvSpPr>
        <p:spPr>
          <a:xfrm>
            <a:off x="4267200" y="685800"/>
            <a:ext cx="1462260" cy="584775"/>
          </a:xfrm>
          <a:prstGeom prst="rect">
            <a:avLst/>
          </a:prstGeom>
        </p:spPr>
        <p:txBody>
          <a:bodyPr wrap="none">
            <a:spAutoFit/>
          </a:bodyPr>
          <a:lstStyle/>
          <a:p>
            <a:r>
              <a:rPr lang="en-GB" sz="3200" b="1" dirty="0" smtClean="0">
                <a:ea typeface="Calibri" pitchFamily="34" charset="0"/>
                <a:cs typeface="Times New Roman" pitchFamily="18" charset="0"/>
              </a:rPr>
              <a:t>Sperm</a:t>
            </a:r>
            <a:endParaRPr lang="en-US" sz="3200" b="1" dirty="0"/>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7</a:t>
            </a:fld>
            <a:endParaRPr lang="en-US"/>
          </a:p>
        </p:txBody>
      </p:sp>
      <p:sp>
        <p:nvSpPr>
          <p:cNvPr id="24577" name="Rectangle 1"/>
          <p:cNvSpPr>
            <a:spLocks noChangeArrowheads="1"/>
          </p:cNvSpPr>
          <p:nvPr/>
        </p:nvSpPr>
        <p:spPr bwMode="auto">
          <a:xfrm>
            <a:off x="0" y="1714503"/>
            <a:ext cx="12192000" cy="332398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Vasa efferentia</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It is a collection of 10-12 ducts that emerge from the testis and connect to Bidder’s tube. Internally, it is surrounded by epithelium, and externally, by connective tissues. Finally, it cooperates to open into a network of ducts known as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rete</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testis.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Seminal vesicle</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Each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urinogenital</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duct expands to form a decisive vesicle in which sperms are stored until they are released during copulation.</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dirty="0"/>
          </a:p>
        </p:txBody>
      </p:sp>
      <p:sp>
        <p:nvSpPr>
          <p:cNvPr id="4" name="Slide Number Placeholder 3"/>
          <p:cNvSpPr>
            <a:spLocks noGrp="1"/>
          </p:cNvSpPr>
          <p:nvPr>
            <p:ph type="sldNum" sz="quarter" idx="12"/>
          </p:nvPr>
        </p:nvSpPr>
        <p:spPr/>
        <p:txBody>
          <a:bodyPr/>
          <a:lstStyle/>
          <a:p>
            <a:fld id="{D23CCBA2-1B9E-4E9E-A03C-E14966500F05}" type="slidenum">
              <a:rPr lang="en-US" smtClean="0"/>
              <a:pPr/>
              <a:t>8</a:t>
            </a:fld>
            <a:endParaRPr lang="en-US"/>
          </a:p>
        </p:txBody>
      </p:sp>
      <p:sp>
        <p:nvSpPr>
          <p:cNvPr id="8" name="Rectangle 7"/>
          <p:cNvSpPr/>
          <p:nvPr/>
        </p:nvSpPr>
        <p:spPr>
          <a:xfrm>
            <a:off x="3454400" y="0"/>
            <a:ext cx="5892800" cy="830997"/>
          </a:xfrm>
          <a:prstGeom prst="rect">
            <a:avLst/>
          </a:prstGeom>
        </p:spPr>
        <p:txBody>
          <a:bodyPr wrap="square">
            <a:spAutoFit/>
          </a:bodyPr>
          <a:lstStyle/>
          <a:p>
            <a:pPr algn="ctr"/>
            <a:r>
              <a:rPr lang="en-GB" sz="2400" b="1" dirty="0" smtClean="0"/>
              <a:t>Sperm formation</a:t>
            </a:r>
            <a:endParaRPr lang="en-US" sz="2400" dirty="0" smtClean="0"/>
          </a:p>
          <a:p>
            <a:pPr algn="ctr"/>
            <a:endParaRPr lang="en-US" sz="2400" dirty="0" smtClean="0"/>
          </a:p>
        </p:txBody>
      </p:sp>
      <p:pic>
        <p:nvPicPr>
          <p:cNvPr id="7" name="Picture 6" descr="Reproductive System of Fro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0" y="381000"/>
            <a:ext cx="7238999" cy="5699121"/>
          </a:xfrm>
          <a:prstGeom prst="rect">
            <a:avLst/>
          </a:prstGeom>
          <a:noFill/>
          <a:ln>
            <a:noFill/>
          </a:ln>
        </p:spPr>
      </p:pic>
      <p:sp>
        <p:nvSpPr>
          <p:cNvPr id="11" name="Rectangle 10"/>
          <p:cNvSpPr/>
          <p:nvPr/>
        </p:nvSpPr>
        <p:spPr>
          <a:xfrm>
            <a:off x="4343400" y="6136703"/>
            <a:ext cx="3347776" cy="461665"/>
          </a:xfrm>
          <a:prstGeom prst="rect">
            <a:avLst/>
          </a:prstGeom>
        </p:spPr>
        <p:txBody>
          <a:bodyPr wrap="none">
            <a:spAutoFit/>
          </a:bodyPr>
          <a:lstStyle/>
          <a:p>
            <a:pPr lvl="0" indent="457200" defTabSz="914400"/>
            <a:r>
              <a:rPr lang="en-GB" sz="2400" b="1" u="sng" dirty="0" smtClean="0">
                <a:latin typeface="Calibri" pitchFamily="34" charset="0"/>
                <a:ea typeface="Calibri" pitchFamily="34" charset="0"/>
                <a:cs typeface="Times New Roman" pitchFamily="18" charset="0"/>
              </a:rPr>
              <a:t>Fig: Spermatogenesis</a:t>
            </a:r>
            <a:endParaRPr lang="en-GB" sz="2400" dirty="0" smtClean="0">
              <a:cs typeface="Arial" pitchFamily="34" charset="0"/>
            </a:endParaRPr>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3/18/2023</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9</a:t>
            </a:fld>
            <a:endParaRPr lang="en-US"/>
          </a:p>
        </p:txBody>
      </p:sp>
      <p:sp>
        <p:nvSpPr>
          <p:cNvPr id="22529" name="Rectangle 1"/>
          <p:cNvSpPr>
            <a:spLocks noChangeArrowheads="1"/>
          </p:cNvSpPr>
          <p:nvPr/>
        </p:nvSpPr>
        <p:spPr bwMode="auto">
          <a:xfrm>
            <a:off x="0" y="1550832"/>
            <a:ext cx="12192000" cy="517064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mn-lt"/>
                <a:ea typeface="Calibri" pitchFamily="34" charset="0"/>
                <a:cs typeface="Times New Roman" pitchFamily="18" charset="0"/>
              </a:rPr>
              <a:t>Spermatogenesis is the process by which sperm develops in the genital epithelium. </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It is divided into four stages.</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Multiplication phase: Mitotic separation divides the genital epithelium cell into numerous cells known as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spermatogonia</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The number of chromosomes remains constant at 24.</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Growth phase: Key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spermatocytes</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are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spermatogonia</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that expand in volume by engrossing nutrients. The chromosomes have the same number of residues.</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Maturation phase: By meiotic separation, a major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spermatocyte</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divides into two cells. Each primary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spermatocyte</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is divided further, and each secondary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spermatocyte</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is transformed into four secondary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spermatocytes</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Metamorphosis: This is the stage at which sperm, mitochondria, and centriole form the head, the Golgi complex provides an augment to the </a:t>
            </a:r>
            <a:r>
              <a:rPr kumimoji="0" lang="en-GB" sz="2400" b="0" i="0" u="none" strike="noStrike" cap="none" normalizeH="0" baseline="0" dirty="0" err="1" smtClean="0">
                <a:ln>
                  <a:noFill/>
                </a:ln>
                <a:solidFill>
                  <a:schemeClr val="tx1"/>
                </a:solidFill>
                <a:effectLst/>
                <a:latin typeface="+mn-lt"/>
                <a:ea typeface="Calibri" pitchFamily="34" charset="0"/>
                <a:cs typeface="Times New Roman" pitchFamily="18" charset="0"/>
              </a:rPr>
              <a:t>acrosome</a:t>
            </a:r>
            <a:r>
              <a:rPr kumimoji="0" lang="en-GB" sz="2400" b="0" i="0" u="none" strike="noStrike" cap="none" normalizeH="0" baseline="0" dirty="0" smtClean="0">
                <a:ln>
                  <a:noFill/>
                </a:ln>
                <a:solidFill>
                  <a:schemeClr val="tx1"/>
                </a:solidFill>
                <a:effectLst/>
                <a:latin typeface="+mn-lt"/>
                <a:ea typeface="Calibri" pitchFamily="34" charset="0"/>
                <a:cs typeface="Times New Roman" pitchFamily="18" charset="0"/>
              </a:rPr>
              <a:t>, and the centriole forms the tail and its cover, which are shaped from mitochondria.</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321821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8118</TotalTime>
  <Words>1172</Words>
  <Application>Microsoft Office PowerPoint</Application>
  <PresentationFormat>Custom</PresentationFormat>
  <Paragraphs>159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Reproductive system of frog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Xavier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Gopal Bhandari</dc:creator>
  <cp:lastModifiedBy>Pooja Shrestha</cp:lastModifiedBy>
  <cp:revision>944</cp:revision>
  <dcterms:created xsi:type="dcterms:W3CDTF">2009-05-27T04:54:50Z</dcterms:created>
  <dcterms:modified xsi:type="dcterms:W3CDTF">2023-03-18T16:23:48Z</dcterms:modified>
</cp:coreProperties>
</file>