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445" r:id="rId2"/>
    <p:sldId id="479" r:id="rId3"/>
    <p:sldId id="458" r:id="rId4"/>
    <p:sldId id="460" r:id="rId5"/>
    <p:sldId id="465" r:id="rId6"/>
    <p:sldId id="461" r:id="rId7"/>
    <p:sldId id="466" r:id="rId8"/>
    <p:sldId id="462" r:id="rId9"/>
    <p:sldId id="470" r:id="rId10"/>
    <p:sldId id="463" r:id="rId11"/>
    <p:sldId id="464" r:id="rId12"/>
    <p:sldId id="468" r:id="rId13"/>
    <p:sldId id="459" r:id="rId14"/>
    <p:sldId id="471" r:id="rId15"/>
    <p:sldId id="472" r:id="rId16"/>
    <p:sldId id="474" r:id="rId17"/>
    <p:sldId id="473" r:id="rId18"/>
    <p:sldId id="475" r:id="rId19"/>
    <p:sldId id="476" r:id="rId20"/>
    <p:sldId id="478" r:id="rId21"/>
    <p:sldId id="477" r:id="rId22"/>
    <p:sldId id="469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FA75"/>
    <a:srgbClr val="F61E33"/>
    <a:srgbClr val="1EF657"/>
    <a:srgbClr val="000066"/>
    <a:srgbClr val="080808"/>
    <a:srgbClr val="CCECFF"/>
    <a:srgbClr val="C5D4DD"/>
    <a:srgbClr val="FF7B17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58" autoAdjust="0"/>
    <p:restoredTop sz="66192" autoAdjust="0"/>
  </p:normalViewPr>
  <p:slideViewPr>
    <p:cSldViewPr snapToObjects="1">
      <p:cViewPr>
        <p:scale>
          <a:sx n="70" d="100"/>
          <a:sy n="70" d="100"/>
        </p:scale>
        <p:origin x="-97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54CC41-A3B7-4AA9-BB72-02B793942A43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D4FC47-E6BC-472E-9262-C4EFEF40B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2919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E38C-326B-43B4-B826-F305EE2F2374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4B973-AFAA-40CE-8E5C-8CFF16B13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93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2EC9-B3C1-4479-83D0-948084883C22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18D3-44D5-43BD-A1D7-05A237A07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7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C554-961A-4F6C-9D88-B23A4CBACC0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B4D04-CFF4-4E66-8C02-6E68ED257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6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EF0E-B395-408E-8C65-80BB0375B7CA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57253-375B-4C14-ACA3-22B1BAF46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5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AF29-7295-42B1-8C31-772779809866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821-C62C-443F-926F-2EFD61D9D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42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05CD-B916-474E-9276-7A2EA84A0E2B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E73CC-9316-4EA9-A501-9EE37A2A7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9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D734-B523-4479-A711-23F12A465DBE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6B07-BFA7-49F0-8CA4-5A4A01B91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C202-AB63-42D8-871E-03974BC6E893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992CD-F135-4312-A078-CAB231CF9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6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B2A1-FBCC-4721-B9D8-6DA93D612572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CBA2-1B9E-4E9E-A03C-E14966500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45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A354-1496-4F04-B157-D2E94422C5F3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2DA5-DADE-423C-96B6-DD2545DEA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44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0718-74D0-454F-8980-52DDD1696DB7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E49B-EB9E-4308-B229-AE4013765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18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196A4A-E10F-4649-A846-60A443D3DD5F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6A14E0-E9E8-481F-8EB3-21C4853D3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1143000"/>
          </a:xfrm>
        </p:spPr>
        <p:txBody>
          <a:bodyPr anchor="ctr"/>
          <a:lstStyle/>
          <a:p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0390"/>
            <a:ext cx="11430000" cy="4525963"/>
          </a:xfrm>
        </p:spPr>
        <p:txBody>
          <a:bodyPr/>
          <a:lstStyle/>
          <a:p>
            <a:pPr algn="ctr">
              <a:buNone/>
            </a:pPr>
            <a:r>
              <a:rPr lang="en-GB" b="1" i="1" dirty="0" smtClean="0"/>
              <a:t>Plasmodium vivax (</a:t>
            </a:r>
            <a:r>
              <a:rPr lang="en-GB" b="1" dirty="0" smtClean="0"/>
              <a:t>Malaria parasite)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400" dirty="0" smtClean="0"/>
              <a:t>Knowledge source: A Textbook Of Biology and online website</a:t>
            </a:r>
          </a:p>
          <a:p>
            <a:pPr algn="ctr">
              <a:buNone/>
            </a:pPr>
            <a:r>
              <a:rPr lang="en-US" sz="2400" dirty="0" smtClean="0"/>
              <a:t> Presented by: Puja Shrestha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9EF0E-B395-408E-8C65-80BB0375B7CA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7253-375B-4C14-ACA3-22B1BAF46E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31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Life Cycle of Plasmodium Species - Asexual phase, Sexual phase &amp;amp; Summary -  Biology Reader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885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3194623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086627"/>
            <a:ext cx="1173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a. Pre-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erythrocytic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 the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liver cells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sporozoites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grow to form a large and spherical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schizont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Schizont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divides by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multiple fission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forms many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cryptozoites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They may either pass into the blood circulation to start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erythrocytic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or enter fresh liver cells to start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Exo-erythrocytic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Pre-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erythrocytic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takes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 days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to complete.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Exo-erythrocytic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After re-entering fresh liver cell each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cryptozoites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divides to form many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metacryptozoites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that enter the RBC’S to start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erythrocytic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71450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n-lt"/>
              </a:rPr>
              <a:t>c.Erythrocytic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schizogony</a:t>
            </a:r>
            <a:r>
              <a:rPr lang="en-GB" sz="2400" b="1" dirty="0" smtClean="0">
                <a:latin typeface="+mn-lt"/>
              </a:rPr>
              <a:t>:-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As stated above, the </a:t>
            </a:r>
            <a:r>
              <a:rPr lang="en-GB" sz="2400" b="1" dirty="0" err="1" smtClean="0">
                <a:latin typeface="+mn-lt"/>
              </a:rPr>
              <a:t>erythrocytic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schizogony</a:t>
            </a:r>
            <a:r>
              <a:rPr lang="en-GB" sz="2400" dirty="0" smtClean="0">
                <a:latin typeface="+mn-lt"/>
              </a:rPr>
              <a:t> begins when the </a:t>
            </a:r>
            <a:r>
              <a:rPr lang="en-GB" sz="2400" b="1" dirty="0" smtClean="0">
                <a:latin typeface="+mn-lt"/>
              </a:rPr>
              <a:t>RBC’s of blood</a:t>
            </a:r>
            <a:r>
              <a:rPr lang="en-GB" sz="2400" dirty="0" smtClean="0">
                <a:latin typeface="+mn-lt"/>
              </a:rPr>
              <a:t> are attacked either by </a:t>
            </a:r>
            <a:r>
              <a:rPr lang="en-GB" sz="2400" b="1" dirty="0" smtClean="0">
                <a:latin typeface="+mn-lt"/>
              </a:rPr>
              <a:t>pre-</a:t>
            </a:r>
            <a:r>
              <a:rPr lang="en-GB" sz="2400" b="1" dirty="0" err="1" smtClean="0">
                <a:latin typeface="+mn-lt"/>
              </a:rPr>
              <a:t>erythrocytic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cryptozoites</a:t>
            </a:r>
            <a:r>
              <a:rPr lang="en-GB" sz="2400" dirty="0" smtClean="0">
                <a:latin typeface="+mn-lt"/>
              </a:rPr>
              <a:t> or by </a:t>
            </a:r>
            <a:r>
              <a:rPr lang="en-GB" sz="2400" b="1" dirty="0" err="1" smtClean="0">
                <a:latin typeface="+mn-lt"/>
              </a:rPr>
              <a:t>exo-erythrocytic</a:t>
            </a:r>
            <a:r>
              <a:rPr lang="en-GB" sz="2400" b="1" dirty="0" smtClean="0">
                <a:latin typeface="+mn-lt"/>
              </a:rPr>
              <a:t> micro-</a:t>
            </a:r>
            <a:r>
              <a:rPr lang="en-GB" sz="2400" b="1" dirty="0" err="1" smtClean="0">
                <a:latin typeface="+mn-lt"/>
              </a:rPr>
              <a:t>metacryptozoites</a:t>
            </a:r>
            <a:r>
              <a:rPr lang="en-GB" sz="2400" dirty="0" smtClean="0">
                <a:latin typeface="+mn-lt"/>
              </a:rPr>
              <a:t>. It takes normally in 8 to 12 days after above 2 phases. Stages of </a:t>
            </a:r>
            <a:r>
              <a:rPr lang="en-GB" sz="2400" dirty="0" err="1" smtClean="0">
                <a:latin typeface="+mn-lt"/>
              </a:rPr>
              <a:t>erythrocytic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schizogony</a:t>
            </a:r>
            <a:r>
              <a:rPr lang="en-GB" sz="2400" dirty="0" smtClean="0">
                <a:latin typeface="+mn-lt"/>
              </a:rPr>
              <a:t> are</a:t>
            </a:r>
            <a:r>
              <a:rPr lang="en-GB" sz="2400" dirty="0" smtClean="0">
                <a:latin typeface="+mn-lt"/>
              </a:rPr>
              <a:t>: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GB" sz="2400" b="1" dirty="0" err="1" smtClean="0">
                <a:latin typeface="+mn-lt"/>
              </a:rPr>
              <a:t>i</a:t>
            </a:r>
            <a:r>
              <a:rPr lang="en-GB" sz="2400" b="1" dirty="0" smtClean="0">
                <a:latin typeface="+mn-lt"/>
              </a:rPr>
              <a:t>. </a:t>
            </a:r>
            <a:r>
              <a:rPr lang="en-GB" sz="2400" b="1" dirty="0" err="1" smtClean="0">
                <a:latin typeface="+mn-lt"/>
              </a:rPr>
              <a:t>Trophozoite</a:t>
            </a:r>
            <a:r>
              <a:rPr lang="en-GB" sz="2400" b="1" dirty="0" smtClean="0">
                <a:latin typeface="+mn-lt"/>
              </a:rPr>
              <a:t> Stage:-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The </a:t>
            </a:r>
            <a:r>
              <a:rPr lang="en-GB" sz="2400" b="1" dirty="0" err="1" smtClean="0">
                <a:latin typeface="+mn-lt"/>
              </a:rPr>
              <a:t>merozoites</a:t>
            </a:r>
            <a:r>
              <a:rPr lang="en-GB" sz="2400" dirty="0" smtClean="0">
                <a:latin typeface="+mn-lt"/>
              </a:rPr>
              <a:t> (</a:t>
            </a:r>
            <a:r>
              <a:rPr lang="en-GB" sz="2400" dirty="0" err="1" smtClean="0">
                <a:latin typeface="+mn-lt"/>
              </a:rPr>
              <a:t>cryptozoites</a:t>
            </a:r>
            <a:r>
              <a:rPr lang="en-GB" sz="2400" dirty="0" smtClean="0">
                <a:latin typeface="+mn-lt"/>
              </a:rPr>
              <a:t> and micro- </a:t>
            </a:r>
            <a:r>
              <a:rPr lang="en-GB" sz="2400" dirty="0" err="1" smtClean="0">
                <a:latin typeface="+mn-lt"/>
              </a:rPr>
              <a:t>metacryptozoites</a:t>
            </a:r>
            <a:r>
              <a:rPr lang="en-GB" sz="2400" dirty="0" smtClean="0">
                <a:latin typeface="+mn-lt"/>
              </a:rPr>
              <a:t>) after entering into the blood stream, feed on erythrocytes, become rounded and modify into </a:t>
            </a:r>
            <a:r>
              <a:rPr lang="en-GB" sz="2400" b="1" dirty="0" err="1" smtClean="0">
                <a:latin typeface="+mn-lt"/>
              </a:rPr>
              <a:t>trophozoite</a:t>
            </a:r>
            <a:r>
              <a:rPr lang="en-GB" sz="2400" dirty="0" smtClean="0">
                <a:latin typeface="+mn-lt"/>
              </a:rPr>
              <a:t>.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5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95021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 smtClean="0"/>
              <a:t>ii</a:t>
            </a:r>
            <a:r>
              <a:rPr lang="en-GB" sz="2400" b="1" dirty="0" smtClean="0"/>
              <a:t>. Signet Ring Stage:-</a:t>
            </a:r>
            <a:endParaRPr lang="en-US" sz="2400" dirty="0" smtClean="0"/>
          </a:p>
          <a:p>
            <a:pPr lvl="0"/>
            <a:r>
              <a:rPr lang="en-GB" sz="2400" dirty="0" smtClean="0"/>
              <a:t>As the </a:t>
            </a:r>
            <a:r>
              <a:rPr lang="en-GB" sz="2400" dirty="0" err="1" smtClean="0"/>
              <a:t>merozoites</a:t>
            </a:r>
            <a:r>
              <a:rPr lang="en-GB" sz="2400" dirty="0" smtClean="0"/>
              <a:t> grow a </a:t>
            </a:r>
            <a:r>
              <a:rPr lang="en-GB" sz="2400" b="1" dirty="0" smtClean="0"/>
              <a:t>vacuole appears</a:t>
            </a:r>
            <a:r>
              <a:rPr lang="en-GB" sz="2400" dirty="0" smtClean="0"/>
              <a:t> in the </a:t>
            </a:r>
            <a:r>
              <a:rPr lang="en-GB" sz="2400" dirty="0" err="1" smtClean="0"/>
              <a:t>center</a:t>
            </a:r>
            <a:r>
              <a:rPr lang="en-GB" sz="2400" dirty="0" smtClean="0"/>
              <a:t> and the nucleus is pushed to one side. It gives a ring like appearance and known as </a:t>
            </a:r>
            <a:r>
              <a:rPr lang="en-GB" sz="2400" b="1" dirty="0" smtClean="0"/>
              <a:t>signet ring stage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lvl="0"/>
            <a:r>
              <a:rPr lang="en-GB" sz="2400" dirty="0" smtClean="0"/>
              <a:t>The parasite ingests </a:t>
            </a:r>
            <a:r>
              <a:rPr lang="en-GB" sz="2400" b="1" dirty="0" smtClean="0"/>
              <a:t>haemoglobin</a:t>
            </a:r>
            <a:r>
              <a:rPr lang="en-GB" sz="2400" dirty="0" smtClean="0"/>
              <a:t> and decomposes it into </a:t>
            </a:r>
            <a:r>
              <a:rPr lang="en-GB" sz="2400" b="1" dirty="0" smtClean="0"/>
              <a:t>protein and haematin</a:t>
            </a:r>
            <a:r>
              <a:rPr lang="en-GB" sz="2400" dirty="0" smtClean="0"/>
              <a:t>. Protein is use as food whereas unused haematin </a:t>
            </a:r>
            <a:r>
              <a:rPr lang="en-GB" sz="2400" b="1" dirty="0" smtClean="0"/>
              <a:t>forms toxic</a:t>
            </a:r>
            <a:r>
              <a:rPr lang="en-GB" sz="2400" dirty="0" smtClean="0"/>
              <a:t>. Yellowish brown malarial pigment, </a:t>
            </a:r>
            <a:r>
              <a:rPr lang="en-GB" sz="2400" dirty="0" err="1" smtClean="0"/>
              <a:t>haemozoin</a:t>
            </a:r>
            <a:r>
              <a:rPr lang="en-GB" sz="2400" dirty="0" smtClean="0"/>
              <a:t>.</a:t>
            </a:r>
          </a:p>
          <a:p>
            <a:pPr lvl="0"/>
            <a:endParaRPr lang="en-US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iii. Amoeboid Stage: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–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As the signet ring parasite grows,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vacuole disappears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the parasite becomes amoeboid in appearance, thrusting out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pseudopodial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processes. This stage is called amoeboid stage. At this stage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RBC develops numerous granules,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Schuffner’s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granules.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iv.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Schizont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Stage:-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Parasite grows in size, becomes rounded and almost completely fills the RBC called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Schizont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219201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defTabSz="914400" eaLnBrk="0" hangingPunct="0"/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v. Rosette Stage:-</a:t>
            </a:r>
            <a:endParaRPr lang="en-US" sz="2400" dirty="0" smtClean="0">
              <a:cs typeface="Arial" pitchFamily="34" charset="0"/>
            </a:endParaRPr>
          </a:p>
          <a:p>
            <a:pPr lvl="0" defTabSz="914400" eaLnBrk="0" hangingPunct="0"/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The nucleus of </a:t>
            </a:r>
            <a:r>
              <a:rPr lang="en-GB" sz="2400" dirty="0" err="1" smtClean="0">
                <a:ea typeface="Calibri" pitchFamily="34" charset="0"/>
                <a:cs typeface="Times New Roman" pitchFamily="18" charset="0"/>
              </a:rPr>
              <a:t>schizont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divides by multiple fission to form </a:t>
            </a:r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6 to 24 daughter nuclei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. These nuclei arrange at the periphery, while the </a:t>
            </a:r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toxic </a:t>
            </a:r>
            <a:r>
              <a:rPr lang="en-GB" sz="2400" b="1" dirty="0" err="1" smtClean="0">
                <a:ea typeface="Calibri" pitchFamily="34" charset="0"/>
                <a:cs typeface="Times New Roman" pitchFamily="18" charset="0"/>
              </a:rPr>
              <a:t>haemozoin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granules accumulate at the </a:t>
            </a:r>
            <a:r>
              <a:rPr lang="en-GB" sz="2400" dirty="0" err="1" smtClean="0">
                <a:ea typeface="Calibri" pitchFamily="34" charset="0"/>
                <a:cs typeface="Times New Roman" pitchFamily="18" charset="0"/>
              </a:rPr>
              <a:t>center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of RBC. It appears as a flower rose, so called rosette stage.</a:t>
            </a:r>
            <a:endParaRPr lang="en-US" sz="2400" dirty="0" smtClean="0">
              <a:cs typeface="Arial" pitchFamily="34" charset="0"/>
            </a:endParaRPr>
          </a:p>
          <a:p>
            <a:pPr lvl="0" defTabSz="914400" eaLnBrk="0" hangingPunct="0"/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Nuclei of rosette stage are surrounded by a </a:t>
            </a:r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little cytoplasm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and are developed into </a:t>
            </a:r>
            <a:r>
              <a:rPr lang="en-GB" sz="2400" dirty="0" err="1" smtClean="0">
                <a:ea typeface="Calibri" pitchFamily="34" charset="0"/>
                <a:cs typeface="Times New Roman" pitchFamily="18" charset="0"/>
              </a:rPr>
              <a:t>merozoites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. With the rupture of the RBC, these </a:t>
            </a:r>
            <a:r>
              <a:rPr lang="en-GB" sz="2400" dirty="0" err="1" smtClean="0">
                <a:ea typeface="Calibri" pitchFamily="34" charset="0"/>
                <a:cs typeface="Times New Roman" pitchFamily="18" charset="0"/>
              </a:rPr>
              <a:t>merozoites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are liberated into the </a:t>
            </a:r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blood plasma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along with toxic </a:t>
            </a:r>
            <a:r>
              <a:rPr lang="en-GB" sz="2400" b="1" dirty="0" err="1" smtClean="0">
                <a:ea typeface="Calibri" pitchFamily="34" charset="0"/>
                <a:cs typeface="Times New Roman" pitchFamily="18" charset="0"/>
              </a:rPr>
              <a:t>haemozoin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. These normally attack fresh </a:t>
            </a:r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RBC’s to repeat the </a:t>
            </a:r>
            <a:r>
              <a:rPr lang="en-GB" sz="2400" b="1" dirty="0" err="1" smtClean="0">
                <a:ea typeface="Calibri" pitchFamily="34" charset="0"/>
                <a:cs typeface="Times New Roman" pitchFamily="18" charset="0"/>
              </a:rPr>
              <a:t>erythrocytic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cycle or may change into </a:t>
            </a:r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gametocytes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. One complete </a:t>
            </a:r>
            <a:r>
              <a:rPr lang="en-GB" sz="2400" dirty="0" err="1" smtClean="0">
                <a:ea typeface="Calibri" pitchFamily="34" charset="0"/>
                <a:cs typeface="Times New Roman" pitchFamily="18" charset="0"/>
              </a:rPr>
              <a:t>erythrocytic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cycle takes </a:t>
            </a:r>
            <a:r>
              <a:rPr lang="en-GB" sz="2400" b="1" dirty="0" smtClean="0">
                <a:ea typeface="Calibri" pitchFamily="34" charset="0"/>
                <a:cs typeface="Times New Roman" pitchFamily="18" charset="0"/>
              </a:rPr>
              <a:t>48 hours</a:t>
            </a:r>
            <a:r>
              <a:rPr lang="en-GB" sz="2400" dirty="0" smtClean="0">
                <a:ea typeface="Calibri" pitchFamily="34" charset="0"/>
                <a:cs typeface="Times New Roman" pitchFamily="18" charset="0"/>
              </a:rPr>
              <a:t> in </a:t>
            </a:r>
            <a:r>
              <a:rPr lang="en-GB" sz="2400" i="1" dirty="0" smtClean="0">
                <a:ea typeface="Calibri" pitchFamily="34" charset="0"/>
                <a:cs typeface="Times New Roman" pitchFamily="18" charset="0"/>
              </a:rPr>
              <a:t>Plasmodium vivax.</a:t>
            </a:r>
            <a:endParaRPr lang="en-GB" sz="24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d. Post-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erythrocytic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:-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Sometimes,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some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merozoites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produced in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erythrocytic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reach the liver cells and undergo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development in liver cells. This is called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post-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erythrocytic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714503"/>
            <a:ext cx="1219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SEXUAL CYCLE OF Plasmodium in MAN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2. Sexual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Gamogony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:-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Formulation of gametocytes: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After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many generations in about 4-5 is the blood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some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merozoites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increase in size to form two types of gametocytes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; larger macro (9-10µ),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less numerous and contain large nucleus.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Micro gametocytes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are smaller (10-12µ), more numerous and contain smaller nucleus.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SEXUAL CYCLE OF Plasmodium IN MOSQUITO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When a female Anopheles sucks the blood of a malaria patient, the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gametocytes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reach the stomach of mosquito and formation of gametes take palace as follows: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714503"/>
            <a:ext cx="11582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en-GB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a. </a:t>
            </a:r>
            <a:r>
              <a:rPr lang="en-GB" sz="24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Gametogenesis</a:t>
            </a:r>
            <a:r>
              <a:rPr lang="en-GB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gemetogony</a:t>
            </a:r>
            <a:r>
              <a:rPr lang="en-GB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) :</a:t>
            </a:r>
            <a:endParaRPr lang="en-US" sz="2400" dirty="0" smtClean="0">
              <a:latin typeface="+mn-lt"/>
              <a:cs typeface="Arial" pitchFamily="34" charset="0"/>
            </a:endParaRPr>
          </a:p>
          <a:p>
            <a:pPr lvl="0" defTabSz="914400" eaLnBrk="0" hangingPunct="0"/>
            <a:r>
              <a:rPr lang="en-GB" sz="2400" dirty="0" smtClean="0">
                <a:latin typeface="+mn-lt"/>
                <a:ea typeface="Calibri" pitchFamily="34" charset="0"/>
                <a:cs typeface="Times New Roman" pitchFamily="18" charset="0"/>
              </a:rPr>
              <a:t>Process of formulation of gametes (male and female gametes</a:t>
            </a:r>
            <a:r>
              <a:rPr lang="en-GB" sz="2400" dirty="0" smtClean="0">
                <a:latin typeface="+mn-lt"/>
                <a:ea typeface="Calibri" pitchFamily="34" charset="0"/>
                <a:cs typeface="Times New Roman" pitchFamily="18" charset="0"/>
              </a:rPr>
              <a:t>).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Formulation of male gametes: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nucleus of microgametocyte divides to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form 6-8 daughter nuclei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The cytoplasm gives out same number of flagella like projections and daughter nuclei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enter each projection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These projections separate from the cytoplasm and form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6-8 haploid microgamete or male gametes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This process of formation of microgamete is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called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exflagellation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en-GB" sz="2400" b="1" dirty="0" smtClean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ii</a:t>
            </a:r>
            <a:r>
              <a:rPr lang="en-GB" sz="2400" b="1" dirty="0" smtClean="0">
                <a:latin typeface="+mn-lt"/>
              </a:rPr>
              <a:t>. Formation of female gamete:-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The mega gametocyte undergoes some reorganization to form a </a:t>
            </a:r>
            <a:r>
              <a:rPr lang="en-GB" sz="2400" b="1" dirty="0" smtClean="0">
                <a:latin typeface="+mn-lt"/>
              </a:rPr>
              <a:t>single haploid mega gamete</a:t>
            </a:r>
            <a:r>
              <a:rPr lang="en-GB" sz="2400" dirty="0" smtClean="0">
                <a:latin typeface="+mn-lt"/>
              </a:rPr>
              <a:t> or female gamete which is ready for fertilization.</a:t>
            </a:r>
            <a:endParaRPr lang="en-US" sz="2400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Life cycle of Plasmodium |Asexual &amp;amp; Sexual Cycle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543800" cy="6721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714503"/>
            <a:ext cx="1219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b. Fertilization: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male gamete enters the female gamete through the fertilization cone formed at female gamete and form diploid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zygote or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synkaryon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Fusion is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anisogamous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(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Anisogamy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is a form of sexual reproduction that 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involves the union or fusion of two gametes that differ in size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and/or form.)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c.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Ookinete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stage: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zygote remains inactive for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sometimes and then elongates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into a worm like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Ookinete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vermicule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which is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motile.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Ookinete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penetrates the stomach wall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comes to lie below its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outer epithelial layer.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d.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Oocyst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stage: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Ookinete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gets enclosed in a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cyst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The encysted zygote is called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Oocyst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Oocyte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absorbs nourishment and grows in size.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153779"/>
            <a:ext cx="1203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3. Asexual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Sporogony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nucleus of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Oocyte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divides repeatedly to form a large number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of haploid daughter nuclei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At the same time, the cytoplasm develops v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acuoles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gives numerous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cytoplasmic masses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The daughter nuclei pass into each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cytoplasmic mass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develop into slender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sickle-shaped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sporozoites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are formed in each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Oocyet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This phase of asexual multiplication is known as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sporogony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Lastly, the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Oocyte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brusts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sporozoites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are liberated into the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haemolymph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of the mosquito. They spread throughout the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haemolymph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eventually reach the salivary glands and enter the duct of the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hypopharyx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The mosquito is now becomes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infective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sporozoites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get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inoculated or injected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the human blood when the mosquito bites. The cycle is repeated.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1143000"/>
          </a:xfrm>
        </p:spPr>
        <p:txBody>
          <a:bodyPr anchor="ctr"/>
          <a:lstStyle/>
          <a:p>
            <a:r>
              <a:rPr lang="en-GB" sz="3600" b="1" i="1" dirty="0" smtClean="0"/>
              <a:t>Plasmodium vivax (</a:t>
            </a:r>
            <a:r>
              <a:rPr lang="en-GB" sz="3600" b="1" dirty="0" smtClean="0"/>
              <a:t>Malaria parasite)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0390"/>
            <a:ext cx="11430000" cy="4525963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   Systematic Position</a:t>
            </a:r>
            <a:endParaRPr lang="en-US" dirty="0" smtClean="0"/>
          </a:p>
          <a:p>
            <a:pPr algn="ctr">
              <a:buNone/>
            </a:pPr>
            <a:r>
              <a:rPr lang="en-GB" dirty="0" smtClean="0"/>
              <a:t>  Kingdom    : Protista</a:t>
            </a:r>
            <a:br>
              <a:rPr lang="en-GB" dirty="0" smtClean="0"/>
            </a:br>
            <a:r>
              <a:rPr lang="en-GB" dirty="0" smtClean="0"/>
              <a:t>Phylum       : Protozoa</a:t>
            </a:r>
            <a:br>
              <a:rPr lang="en-GB" dirty="0" smtClean="0"/>
            </a:br>
            <a:r>
              <a:rPr lang="en-GB" dirty="0" smtClean="0"/>
              <a:t>Class            : Sporozoa</a:t>
            </a:r>
            <a:br>
              <a:rPr lang="en-GB" dirty="0" smtClean="0"/>
            </a:br>
            <a:r>
              <a:rPr lang="en-GB" dirty="0" smtClean="0"/>
              <a:t>     Genus          : Plasmodium</a:t>
            </a:r>
          </a:p>
          <a:p>
            <a:pPr algn="ctr">
              <a:buNone/>
            </a:pPr>
            <a:r>
              <a:rPr lang="en-GB" dirty="0" smtClean="0"/>
              <a:t>Species    : </a:t>
            </a:r>
            <a:r>
              <a:rPr lang="en-GB" i="1" dirty="0" smtClean="0"/>
              <a:t>vivax</a:t>
            </a:r>
            <a:endParaRPr lang="en-US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9EF0E-B395-408E-8C65-80BB0375B7CA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7253-375B-4C14-ACA3-22B1BAF46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31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4"/>
            <a:ext cx="12192000" cy="48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133600"/>
            <a:ext cx="7239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Habits and habitat:-</a:t>
            </a:r>
            <a:endParaRPr lang="en-US" sz="2400" dirty="0" smtClean="0"/>
          </a:p>
          <a:p>
            <a:r>
              <a:rPr lang="en-GB" sz="2400" i="1" dirty="0" smtClean="0"/>
              <a:t>Plasmodium</a:t>
            </a:r>
            <a:r>
              <a:rPr lang="en-GB" sz="2400" dirty="0" smtClean="0"/>
              <a:t> is an</a:t>
            </a:r>
            <a:r>
              <a:rPr lang="en-GB" sz="2400" b="1" dirty="0" smtClean="0"/>
              <a:t> intracellular </a:t>
            </a:r>
            <a:r>
              <a:rPr lang="en-GB" sz="2400" dirty="0" err="1" smtClean="0"/>
              <a:t>sporozoan</a:t>
            </a:r>
            <a:r>
              <a:rPr lang="en-GB" sz="2400" dirty="0" smtClean="0"/>
              <a:t> parasite causing malaria in man. The parasite lives in the </a:t>
            </a:r>
            <a:r>
              <a:rPr lang="en-GB" sz="2400" b="1" dirty="0" smtClean="0"/>
              <a:t>RBC’s and liver</a:t>
            </a:r>
            <a:r>
              <a:rPr lang="en-GB" sz="2400" dirty="0" smtClean="0"/>
              <a:t> cells of man and </a:t>
            </a:r>
            <a:r>
              <a:rPr lang="en-GB" sz="2400" b="1" dirty="0" smtClean="0"/>
              <a:t>alimentary canal</a:t>
            </a:r>
            <a:r>
              <a:rPr lang="en-GB" sz="2400" dirty="0" smtClean="0"/>
              <a:t> and </a:t>
            </a:r>
            <a:r>
              <a:rPr lang="en-GB" sz="2400" b="1" dirty="0" smtClean="0"/>
              <a:t>salivary glands</a:t>
            </a:r>
            <a:r>
              <a:rPr lang="en-GB" sz="2400" dirty="0" smtClean="0"/>
              <a:t> of female </a:t>
            </a:r>
            <a:r>
              <a:rPr lang="en-GB" sz="2400" b="1" dirty="0" smtClean="0"/>
              <a:t>Anopheles mosquito</a:t>
            </a:r>
            <a:r>
              <a:rPr lang="en-GB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674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533400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Body structure:</a:t>
            </a:r>
            <a:endParaRPr lang="en-GB" sz="36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714503"/>
            <a:ext cx="750770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Structure:-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Structure of plasmodium is different stages of its life cycle.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Dimorphic parasite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viz.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Trophozoite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sporozoite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Trophozoite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 fully grown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malarial parasite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amoeboid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uninucleated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structure known as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trophozoite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surrounded by double layered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plasma lemma.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Cytoplasm contains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Palade’s granules, endoplasmic reticulum made from smooth and rough vesicles, ribosome, mitochondria,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golgi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body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and vacuoles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having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haemozoin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contains nucleus having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nucleolus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granular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nucleoplasm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1" name="Picture 10" descr="Plasmodium vivax - microbewiki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07704" y="1371600"/>
            <a:ext cx="4684295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866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Malaria: Introduction, structure and life cycle of plasmodium | Study&amp;amp;Score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1"/>
            <a:ext cx="4876800" cy="54260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2133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Sporozoite</a:t>
            </a:r>
            <a:r>
              <a:rPr lang="en-US" sz="2400" b="1" dirty="0" smtClean="0">
                <a:latin typeface="+mn-lt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lt"/>
              </a:rPr>
              <a:t>Infective stage </a:t>
            </a:r>
            <a:r>
              <a:rPr lang="en-US" sz="2400" dirty="0" smtClean="0">
                <a:latin typeface="+mn-lt"/>
              </a:rPr>
              <a:t>with 10-15 mm in size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Are uninucleated, motile with sickle-shaped body, consisting of pellicle, cytoplasm and nucleus.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Microtubules present in apical region helps in wriggling movements.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0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714503"/>
            <a:ext cx="1181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n-lt"/>
              </a:rPr>
              <a:t>Hosts:-</a:t>
            </a:r>
            <a:endParaRPr lang="en-US" sz="2400" b="1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+mn-lt"/>
              </a:rPr>
              <a:t>Plasmodium completes its lifecycle in two hosts </a:t>
            </a:r>
            <a:r>
              <a:rPr lang="en-GB" sz="2400" b="1" dirty="0" smtClean="0">
                <a:latin typeface="+mn-lt"/>
              </a:rPr>
              <a:t>(digenetic</a:t>
            </a:r>
            <a:r>
              <a:rPr lang="en-GB" sz="2400" dirty="0" smtClean="0">
                <a:latin typeface="+mn-lt"/>
              </a:rPr>
              <a:t>): Man and female Anopheles </a:t>
            </a:r>
            <a:r>
              <a:rPr lang="en-GB" sz="2400" dirty="0" smtClean="0">
                <a:latin typeface="+mn-lt"/>
              </a:rPr>
              <a:t>mosquito.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+mn-lt"/>
              </a:rPr>
              <a:t>Malaria </a:t>
            </a:r>
            <a:r>
              <a:rPr lang="en-GB" sz="2400" dirty="0" smtClean="0">
                <a:latin typeface="+mn-lt"/>
              </a:rPr>
              <a:t>parasites transmitted by mosquito bite are remarkably efficient in establishing human </a:t>
            </a:r>
            <a:r>
              <a:rPr lang="en-GB" sz="2400" dirty="0" smtClean="0">
                <a:latin typeface="+mn-lt"/>
              </a:rPr>
              <a:t>infections.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+mn-lt"/>
              </a:rPr>
              <a:t>The </a:t>
            </a:r>
            <a:r>
              <a:rPr lang="en-GB" sz="2400" dirty="0" smtClean="0">
                <a:latin typeface="+mn-lt"/>
              </a:rPr>
              <a:t>infection process requires roughly </a:t>
            </a:r>
            <a:r>
              <a:rPr lang="en-GB" sz="2400" b="1" dirty="0" smtClean="0">
                <a:latin typeface="+mn-lt"/>
              </a:rPr>
              <a:t>30 minutes</a:t>
            </a:r>
            <a:r>
              <a:rPr lang="en-GB" sz="2400" dirty="0" smtClean="0">
                <a:latin typeface="+mn-lt"/>
              </a:rPr>
              <a:t> and is highly complex as </a:t>
            </a:r>
            <a:r>
              <a:rPr lang="en-GB" sz="2400" b="1" dirty="0" smtClean="0">
                <a:latin typeface="+mn-lt"/>
              </a:rPr>
              <a:t>quiescent (inert</a:t>
            </a:r>
            <a:r>
              <a:rPr lang="en-GB" sz="2400" dirty="0" smtClean="0">
                <a:latin typeface="+mn-lt"/>
              </a:rPr>
              <a:t>)</a:t>
            </a:r>
            <a:r>
              <a:rPr lang="en-GB" sz="2400" b="1" dirty="0" err="1" smtClean="0">
                <a:latin typeface="+mn-lt"/>
              </a:rPr>
              <a:t>sporozoites</a:t>
            </a:r>
            <a:r>
              <a:rPr lang="en-GB" sz="2400" dirty="0" smtClean="0">
                <a:latin typeface="+mn-lt"/>
              </a:rPr>
              <a:t> injected with mosquito saliva must be rapidly activated in the skin, migrate through the body, and infect the liver</a:t>
            </a:r>
            <a:r>
              <a:rPr lang="en-GB" sz="2400" dirty="0" smtClean="0">
                <a:latin typeface="+mn-lt"/>
              </a:rPr>
              <a:t>.</a:t>
            </a:r>
          </a:p>
          <a:p>
            <a:r>
              <a:rPr lang="en-GB" sz="2400" b="1" dirty="0" smtClean="0">
                <a:latin typeface="+mn-lt"/>
              </a:rPr>
              <a:t>1. Primary or definitive host</a:t>
            </a:r>
            <a:r>
              <a:rPr lang="en-GB" sz="2400" dirty="0" smtClean="0">
                <a:latin typeface="+mn-lt"/>
              </a:rPr>
              <a:t>:</a:t>
            </a:r>
            <a:endParaRPr lang="en-US" sz="2400" dirty="0" smtClean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Female </a:t>
            </a:r>
            <a:r>
              <a:rPr lang="en-GB" sz="2400" b="1" i="1" dirty="0" smtClean="0">
                <a:latin typeface="+mn-lt"/>
              </a:rPr>
              <a:t>Anopheles</a:t>
            </a:r>
            <a:r>
              <a:rPr lang="en-GB" sz="2400" b="1" dirty="0" smtClean="0">
                <a:latin typeface="+mn-lt"/>
              </a:rPr>
              <a:t> mosquito</a:t>
            </a:r>
            <a:r>
              <a:rPr lang="en-GB" sz="2400" dirty="0" smtClean="0">
                <a:latin typeface="+mn-lt"/>
              </a:rPr>
              <a:t> is the primary host of Plasmodium in which it completes its </a:t>
            </a:r>
            <a:r>
              <a:rPr lang="en-GB" sz="2400" b="1" dirty="0" smtClean="0">
                <a:latin typeface="+mn-lt"/>
              </a:rPr>
              <a:t>sexual life cycle</a:t>
            </a:r>
            <a:r>
              <a:rPr lang="en-GB" sz="2400" dirty="0" smtClean="0">
                <a:latin typeface="+mn-lt"/>
              </a:rPr>
              <a:t>.</a:t>
            </a:r>
            <a:endParaRPr lang="en-US" sz="2400" dirty="0" smtClean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2. Secondary or Intermediate host: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Man is the secondary host of plasmodium in which it completes its asexual life cycle.</a:t>
            </a: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Life cycle of Plasmodium vivax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339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62200" y="2785408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lifecycle of Plasmodium can be divided into three phases: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1. Asexual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schizogony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2. Sexual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gamogony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3. Asexual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sporogony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9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964353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n-lt"/>
              </a:rPr>
              <a:t>ASEXUAL CYCLE OF Plasmodium, IN HUMAN</a:t>
            </a:r>
            <a:endParaRPr lang="en-US" sz="2400" b="1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Infective form of Plasmodium is known as </a:t>
            </a:r>
            <a:r>
              <a:rPr lang="en-GB" sz="2400" b="1" dirty="0" err="1" smtClean="0">
                <a:latin typeface="+mn-lt"/>
              </a:rPr>
              <a:t>sporozoites</a:t>
            </a:r>
            <a:r>
              <a:rPr lang="en-GB" sz="2400" dirty="0" smtClean="0">
                <a:latin typeface="+mn-lt"/>
              </a:rPr>
              <a:t>. </a:t>
            </a:r>
            <a:r>
              <a:rPr lang="en-GB" sz="2400" dirty="0" err="1" smtClean="0">
                <a:latin typeface="+mn-lt"/>
              </a:rPr>
              <a:t>Sporozoites</a:t>
            </a:r>
            <a:r>
              <a:rPr lang="en-GB" sz="2400" dirty="0" smtClean="0">
                <a:latin typeface="+mn-lt"/>
              </a:rPr>
              <a:t> are </a:t>
            </a:r>
            <a:r>
              <a:rPr lang="en-GB" sz="2400" b="1" dirty="0" smtClean="0">
                <a:latin typeface="+mn-lt"/>
              </a:rPr>
              <a:t>11-12µ</a:t>
            </a:r>
            <a:r>
              <a:rPr lang="en-GB" sz="2400" dirty="0" smtClean="0">
                <a:latin typeface="+mn-lt"/>
              </a:rPr>
              <a:t> long slender, </a:t>
            </a:r>
            <a:r>
              <a:rPr lang="en-GB" sz="2400" b="1" dirty="0" err="1" smtClean="0">
                <a:latin typeface="+mn-lt"/>
              </a:rPr>
              <a:t>uni</a:t>
            </a:r>
            <a:r>
              <a:rPr lang="en-GB" sz="2400" b="1" dirty="0" smtClean="0">
                <a:latin typeface="+mn-lt"/>
              </a:rPr>
              <a:t>-</a:t>
            </a:r>
            <a:r>
              <a:rPr lang="en-GB" sz="2400" b="1" dirty="0" err="1" smtClean="0">
                <a:latin typeface="+mn-lt"/>
              </a:rPr>
              <a:t>nucleated,</a:t>
            </a:r>
            <a:r>
              <a:rPr lang="en-GB" sz="2400" b="1" dirty="0" err="1" smtClean="0">
                <a:latin typeface="+mn-lt"/>
              </a:rPr>
              <a:t>s</a:t>
            </a:r>
            <a:r>
              <a:rPr lang="en-GB" sz="2400" dirty="0" err="1" smtClean="0">
                <a:latin typeface="+mn-lt"/>
              </a:rPr>
              <a:t>ickle</a:t>
            </a:r>
            <a:r>
              <a:rPr lang="en-GB" sz="2400" dirty="0" smtClean="0">
                <a:latin typeface="+mn-lt"/>
              </a:rPr>
              <a:t>-shaped </a:t>
            </a:r>
            <a:r>
              <a:rPr lang="en-GB" sz="2400" dirty="0" smtClean="0">
                <a:latin typeface="+mn-lt"/>
              </a:rPr>
              <a:t>structure present in the salivary glands of infected mosquito. When an infected female Anopheles mosquito bites a healthy man, a large number of </a:t>
            </a:r>
            <a:r>
              <a:rPr lang="en-GB" sz="2400" b="1" dirty="0" err="1" smtClean="0">
                <a:latin typeface="+mn-lt"/>
              </a:rPr>
              <a:t>sporozoites</a:t>
            </a:r>
            <a:r>
              <a:rPr lang="en-GB" sz="2400" dirty="0" smtClean="0">
                <a:latin typeface="+mn-lt"/>
              </a:rPr>
              <a:t> enter into the </a:t>
            </a:r>
            <a:r>
              <a:rPr lang="en-GB" sz="2400" b="1" dirty="0" smtClean="0">
                <a:latin typeface="+mn-lt"/>
              </a:rPr>
              <a:t>blood stream</a:t>
            </a:r>
            <a:r>
              <a:rPr lang="en-GB" sz="2400" dirty="0" smtClean="0">
                <a:latin typeface="+mn-lt"/>
              </a:rPr>
              <a:t> of man. Within half an hour, </a:t>
            </a:r>
            <a:r>
              <a:rPr lang="en-GB" sz="2400" dirty="0" err="1" smtClean="0">
                <a:latin typeface="+mn-lt"/>
              </a:rPr>
              <a:t>sporozoites</a:t>
            </a:r>
            <a:r>
              <a:rPr lang="en-GB" sz="2400" dirty="0" smtClean="0">
                <a:latin typeface="+mn-lt"/>
              </a:rPr>
              <a:t> enter the liver cells and undergo asexual multiplication called </a:t>
            </a:r>
            <a:r>
              <a:rPr lang="en-GB" sz="2400" b="1" dirty="0" err="1" smtClean="0">
                <a:latin typeface="+mn-lt"/>
              </a:rPr>
              <a:t>schizogony</a:t>
            </a:r>
            <a:r>
              <a:rPr lang="en-GB" sz="2400" b="1" dirty="0" smtClean="0">
                <a:latin typeface="+mn-lt"/>
              </a:rPr>
              <a:t>.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1. </a:t>
            </a:r>
            <a:r>
              <a:rPr lang="en-GB" sz="2400" b="1" dirty="0" smtClean="0">
                <a:latin typeface="+mn-lt"/>
              </a:rPr>
              <a:t>Asexual </a:t>
            </a:r>
            <a:r>
              <a:rPr lang="en-GB" sz="2400" b="1" dirty="0" err="1" smtClean="0">
                <a:latin typeface="+mn-lt"/>
              </a:rPr>
              <a:t>Schizogony</a:t>
            </a:r>
            <a:r>
              <a:rPr lang="en-GB" sz="2400" dirty="0" smtClean="0">
                <a:latin typeface="+mn-lt"/>
              </a:rPr>
              <a:t>:-</a:t>
            </a:r>
            <a:endParaRPr lang="en-US" sz="2400" dirty="0" smtClean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Schizogony</a:t>
            </a:r>
            <a:r>
              <a:rPr lang="en-GB" sz="2400" dirty="0" smtClean="0">
                <a:latin typeface="+mn-lt"/>
              </a:rPr>
              <a:t> is the asexual phase of reproduction of Plasmodium. It takes place in liver cells and RBC’s of man. </a:t>
            </a:r>
            <a:r>
              <a:rPr lang="en-GB" sz="2400" dirty="0" err="1" smtClean="0">
                <a:latin typeface="+mn-lt"/>
              </a:rPr>
              <a:t>Schizogony</a:t>
            </a:r>
            <a:r>
              <a:rPr lang="en-GB" sz="2400" dirty="0" smtClean="0">
                <a:latin typeface="+mn-lt"/>
              </a:rPr>
              <a:t> can be divided into following phases: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a) Pre-</a:t>
            </a:r>
            <a:r>
              <a:rPr lang="en-GB" sz="2400" dirty="0" err="1" smtClean="0">
                <a:latin typeface="+mn-lt"/>
              </a:rPr>
              <a:t>erythrocytic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schizogony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b) </a:t>
            </a:r>
            <a:r>
              <a:rPr lang="en-GB" sz="2400" dirty="0" err="1" smtClean="0">
                <a:latin typeface="+mn-lt"/>
              </a:rPr>
              <a:t>Exo-erythrocytic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schizogony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c) </a:t>
            </a:r>
            <a:r>
              <a:rPr lang="en-GB" sz="2400" dirty="0" err="1" smtClean="0">
                <a:latin typeface="+mn-lt"/>
              </a:rPr>
              <a:t>Erythrocytic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schizogony</a:t>
            </a:r>
            <a:endParaRPr lang="en-US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d) Post- </a:t>
            </a:r>
            <a:r>
              <a:rPr lang="en-GB" sz="2400" dirty="0" err="1" smtClean="0">
                <a:latin typeface="+mn-lt"/>
              </a:rPr>
              <a:t>erythrocytic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schizogony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9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8671</TotalTime>
  <Words>1312</Words>
  <Application>Microsoft Office PowerPoint</Application>
  <PresentationFormat>Custom</PresentationFormat>
  <Paragraphs>186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Plasmodium vivax (Malaria parasite)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Xavier Int'l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 Bhandari</dc:creator>
  <cp:lastModifiedBy>Pooja Shrestha</cp:lastModifiedBy>
  <cp:revision>581</cp:revision>
  <dcterms:created xsi:type="dcterms:W3CDTF">2009-05-27T04:54:50Z</dcterms:created>
  <dcterms:modified xsi:type="dcterms:W3CDTF">2022-11-29T03:37:21Z</dcterms:modified>
</cp:coreProperties>
</file>