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257" r:id="rId2"/>
    <p:sldId id="258" r:id="rId3"/>
    <p:sldId id="259" r:id="rId4"/>
    <p:sldId id="260" r:id="rId5"/>
    <p:sldId id="262" r:id="rId6"/>
    <p:sldId id="263" r:id="rId7"/>
    <p:sldId id="265" r:id="rId8"/>
    <p:sldId id="266" r:id="rId9"/>
    <p:sldId id="268" r:id="rId10"/>
    <p:sldId id="273" r:id="rId11"/>
    <p:sldId id="271" r:id="rId12"/>
    <p:sldId id="27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1965" autoAdjust="0"/>
    <p:restoredTop sz="98043" autoAdjust="0"/>
  </p:normalViewPr>
  <p:slideViewPr>
    <p:cSldViewPr>
      <p:cViewPr>
        <p:scale>
          <a:sx n="75" d="100"/>
          <a:sy n="75" d="100"/>
        </p:scale>
        <p:origin x="-138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7B48CE-1481-420B-818C-5435DB75507E}" type="datetimeFigureOut">
              <a:rPr lang="en-GB" smtClean="0"/>
              <a:pPr/>
              <a:t>17/11/2022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BE10DE-C774-4A8A-BAB1-82AC917D9D9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53882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Their evolutionary</a:t>
            </a:r>
            <a:r>
              <a:rPr lang="en-GB" baseline="0" dirty="0" smtClean="0"/>
              <a:t> importance is quite incredible from the bubble d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iagram you can see the Kingdom Protista gave rise not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just animals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but also to fungus and plants.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E10DE-C774-4A8A-BAB1-82AC917D9D97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713323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E10DE-C774-4A8A-BAB1-82AC917D9D97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387803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 also contain chlorophyll, a pigment which absorbs light energy for photosynthesis.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E10DE-C774-4A8A-BAB1-82AC917D9D97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17876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 err="1" smtClean="0"/>
              <a:t>Acellular</a:t>
            </a:r>
            <a:r>
              <a:rPr lang="en-GB" baseline="0" dirty="0" smtClean="0"/>
              <a:t>: Because cell is not unit of their body but the whole body.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E10DE-C774-4A8A-BAB1-82AC917D9D97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6412120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E10DE-C774-4A8A-BAB1-82AC917D9D97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736928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E10DE-C774-4A8A-BAB1-82AC917D9D97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164834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19AA7-3EAE-4682-A2B9-34BC7CD25CBC}" type="datetime1">
              <a:rPr lang="en-GB" smtClean="0"/>
              <a:pPr/>
              <a:t>17/11/2022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52E75-A4CB-401F-A8C2-493834B9D77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976947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6F807-4D3F-4E1D-A776-B75D288DCC16}" type="datetime1">
              <a:rPr lang="en-GB" smtClean="0"/>
              <a:pPr/>
              <a:t>17/11/2022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52E75-A4CB-401F-A8C2-493834B9D77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90570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7DCE1-203A-4800-9630-331FB3B2B38D}" type="datetime1">
              <a:rPr lang="en-GB" smtClean="0"/>
              <a:pPr/>
              <a:t>17/11/2022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52E75-A4CB-401F-A8C2-493834B9D77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800061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39FC9-C90E-41FF-8647-81C118EF576E}" type="datetime1">
              <a:rPr lang="en-GB" smtClean="0"/>
              <a:pPr/>
              <a:t>17/11/2022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52E75-A4CB-401F-A8C2-493834B9D77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742546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DE0D4-E2C1-4E98-B639-41689E1ED51C}" type="datetime1">
              <a:rPr lang="en-GB" smtClean="0"/>
              <a:pPr/>
              <a:t>17/11/2022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52E75-A4CB-401F-A8C2-493834B9D77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442584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8E8B-56C6-4561-B508-F02BAC9D14AA}" type="datetime1">
              <a:rPr lang="en-GB" smtClean="0"/>
              <a:pPr/>
              <a:t>17/11/2022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52E75-A4CB-401F-A8C2-493834B9D77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4492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D04BE-FA2E-476B-8F3D-5623D74988DA}" type="datetime1">
              <a:rPr lang="en-GB" smtClean="0"/>
              <a:pPr/>
              <a:t>17/11/2022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52E75-A4CB-401F-A8C2-493834B9D77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537339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AA243-D566-4379-AEF2-4998FBDAF71F}" type="datetime1">
              <a:rPr lang="en-GB" smtClean="0"/>
              <a:pPr/>
              <a:t>17/11/2022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52E75-A4CB-401F-A8C2-493834B9D77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94510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F2F24-CBC0-4D00-9D61-BD2CEF42684E}" type="datetime1">
              <a:rPr lang="en-GB" smtClean="0"/>
              <a:pPr/>
              <a:t>17/11/2022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52E75-A4CB-401F-A8C2-493834B9D77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9667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20CF9-DFA4-4171-AB2E-4F103C0D048F}" type="datetime1">
              <a:rPr lang="en-GB" smtClean="0"/>
              <a:pPr/>
              <a:t>17/11/2022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52E75-A4CB-401F-A8C2-493834B9D77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3558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C3ABC-3C0D-426D-A613-DD22ED189D97}" type="datetime1">
              <a:rPr lang="en-GB" smtClean="0"/>
              <a:pPr/>
              <a:t>17/11/2022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52E75-A4CB-401F-A8C2-493834B9D77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91267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A255F-F75C-49E3-97B1-D30472DC0A59}" type="datetime1">
              <a:rPr lang="en-GB" smtClean="0"/>
              <a:pPr/>
              <a:t>17/11/2022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52E75-A4CB-401F-A8C2-493834B9D77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212397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Cell_nucleus" TargetMode="External"/><Relationship Id="rId5" Type="http://schemas.openxmlformats.org/officeDocument/2006/relationships/hyperlink" Target="https://en.wikipedia.org/wiki/Cell_(biology)" TargetMode="External"/><Relationship Id="rId4" Type="http://schemas.openxmlformats.org/officeDocument/2006/relationships/hyperlink" Target="https://en.wikipedia.org/wiki/Organism" TargetMode="External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552" y="0"/>
            <a:ext cx="9234616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46AD3CAF-5761-478F-9015-455E7D3851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3568" y="22207"/>
            <a:ext cx="7680960" cy="81156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Kingdom Protista</a:t>
            </a:r>
            <a:endParaRPr lang="en-US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5C114-6F5F-482A-BF01-BFDBFC35CDA3}" type="datetime1">
              <a:rPr lang="en-GB" smtClean="0"/>
              <a:pPr/>
              <a:t>17/11/2022</a:t>
            </a:fld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035D4657-343B-4A03-B4E3-88BFD1B0D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42998" y="6041363"/>
            <a:ext cx="512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305" t="47430" r="50000" b="31242"/>
          <a:stretch/>
        </p:blipFill>
        <p:spPr bwMode="auto">
          <a:xfrm>
            <a:off x="159982" y="1220768"/>
            <a:ext cx="3456384" cy="156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671" y="2780928"/>
            <a:ext cx="35712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term </a:t>
            </a:r>
            <a:r>
              <a:rPr lang="en-GB" b="1" dirty="0" err="1" smtClean="0"/>
              <a:t>protista</a:t>
            </a:r>
            <a:r>
              <a:rPr lang="en-GB" dirty="0" smtClean="0"/>
              <a:t>, meaning the </a:t>
            </a:r>
            <a:r>
              <a:rPr lang="en-GB" b="1" dirty="0" smtClean="0"/>
              <a:t>first of all or </a:t>
            </a:r>
            <a:r>
              <a:rPr lang="en-GB" b="1" u="sng" dirty="0" smtClean="0"/>
              <a:t>primordial</a:t>
            </a:r>
            <a:r>
              <a:rPr lang="en-GB" b="1" dirty="0" smtClean="0"/>
              <a:t> (existing at or from the beginning of time; primeval).</a:t>
            </a:r>
            <a:endParaRPr lang="en-GB" b="1" dirty="0"/>
          </a:p>
        </p:txBody>
      </p:sp>
      <p:pic>
        <p:nvPicPr>
          <p:cNvPr id="1028" name="Picture 4" descr="The kingdoms of living things and their species at a glance.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520" b="7771"/>
          <a:stretch/>
        </p:blipFill>
        <p:spPr bwMode="auto">
          <a:xfrm>
            <a:off x="3854976" y="998766"/>
            <a:ext cx="5364088" cy="5318760"/>
          </a:xfrm>
          <a:prstGeom prst="rect">
            <a:avLst/>
          </a:prstGeom>
          <a:solidFill>
            <a:srgbClr val="92D050"/>
          </a:solidFill>
        </p:spPr>
      </p:pic>
      <p:sp>
        <p:nvSpPr>
          <p:cNvPr id="8" name="Left Arrow 7"/>
          <p:cNvSpPr/>
          <p:nvPr/>
        </p:nvSpPr>
        <p:spPr>
          <a:xfrm>
            <a:off x="2915816" y="3658146"/>
            <a:ext cx="2559339" cy="2363142"/>
          </a:xfrm>
          <a:prstGeom prst="leftArrow">
            <a:avLst>
              <a:gd name="adj1" fmla="val 50000"/>
              <a:gd name="adj2" fmla="val 39114"/>
            </a:avLst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860533" y="4437112"/>
            <a:ext cx="2055283" cy="648072"/>
          </a:xfrm>
          <a:prstGeom prst="rect">
            <a:avLst/>
          </a:prstGeom>
          <a:solidFill>
            <a:srgbClr val="92D050"/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Plant like </a:t>
            </a:r>
            <a:r>
              <a:rPr lang="en-GB" b="1" dirty="0" err="1" smtClean="0"/>
              <a:t>Protists</a:t>
            </a:r>
            <a:endParaRPr lang="en-GB" b="1" dirty="0"/>
          </a:p>
        </p:txBody>
      </p:sp>
      <p:sp>
        <p:nvSpPr>
          <p:cNvPr id="7" name="Rectangular Callout 6"/>
          <p:cNvSpPr/>
          <p:nvPr/>
        </p:nvSpPr>
        <p:spPr>
          <a:xfrm>
            <a:off x="-15552" y="5373216"/>
            <a:ext cx="3240359" cy="1296144"/>
          </a:xfrm>
          <a:prstGeom prst="wedgeRectCallou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GB" b="1" dirty="0" smtClean="0"/>
              <a:t>What is a </a:t>
            </a:r>
            <a:r>
              <a:rPr lang="en-GB" b="1" dirty="0" err="1" smtClean="0"/>
              <a:t>protist</a:t>
            </a:r>
            <a:r>
              <a:rPr lang="en-GB" b="1" dirty="0" smtClean="0"/>
              <a:t>?</a:t>
            </a:r>
          </a:p>
          <a:p>
            <a:r>
              <a:rPr lang="en-GB" b="1" dirty="0" smtClean="0"/>
              <a:t>a) Animal	b) Plant</a:t>
            </a:r>
          </a:p>
          <a:p>
            <a:r>
              <a:rPr lang="en-GB" b="1" dirty="0" smtClean="0"/>
              <a:t>c) Fungi		d) none</a:t>
            </a:r>
          </a:p>
          <a:p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xmlns="" val="267772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F2F24-CBC0-4D00-9D61-BD2CEF42684E}" type="datetime1">
              <a:rPr lang="en-GB" smtClean="0"/>
              <a:pPr/>
              <a:t>17/11/2022</a:t>
            </a:fld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52E75-A4CB-401F-A8C2-493834B9D776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120327" y="1772816"/>
            <a:ext cx="90364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Class 2: </a:t>
            </a:r>
            <a:r>
              <a:rPr lang="en-US" sz="3200" b="1" dirty="0" err="1"/>
              <a:t>Ciliata</a:t>
            </a:r>
            <a:r>
              <a:rPr lang="en-US" sz="3200" b="1" dirty="0"/>
              <a:t>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3200" dirty="0" err="1"/>
              <a:t>Locomotory</a:t>
            </a:r>
            <a:r>
              <a:rPr lang="en-US" sz="3200" dirty="0"/>
              <a:t> organelle is hair like </a:t>
            </a:r>
            <a:r>
              <a:rPr lang="en-US" sz="3200" b="1" dirty="0" err="1"/>
              <a:t>cillia</a:t>
            </a:r>
            <a:r>
              <a:rPr lang="en-US" sz="3200" dirty="0"/>
              <a:t>, body  is fixed in shape covered with </a:t>
            </a:r>
            <a:r>
              <a:rPr lang="en-US" sz="3200" b="1" dirty="0"/>
              <a:t>pellicle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3200" dirty="0"/>
              <a:t>They are free living or parasitic, presence of </a:t>
            </a:r>
            <a:r>
              <a:rPr lang="en-US" sz="3200" b="1" dirty="0"/>
              <a:t>dimorphic nucleus</a:t>
            </a:r>
            <a:r>
              <a:rPr lang="en-US" sz="3200" dirty="0"/>
              <a:t> and one or more contractile </a:t>
            </a:r>
            <a:r>
              <a:rPr lang="en-US" sz="3200" dirty="0" smtClean="0"/>
              <a:t>vacuole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3200" dirty="0" smtClean="0"/>
              <a:t>Vorticella, </a:t>
            </a:r>
            <a:br>
              <a:rPr lang="en-US" sz="3200" dirty="0" smtClean="0"/>
            </a:br>
            <a:r>
              <a:rPr lang="en-US" sz="3200" dirty="0" err="1"/>
              <a:t>D</a:t>
            </a:r>
            <a:r>
              <a:rPr lang="en-US" sz="3200" dirty="0" err="1" smtClean="0"/>
              <a:t>ileptus</a:t>
            </a:r>
            <a:r>
              <a:rPr lang="en-US" sz="3200" dirty="0" smtClean="0"/>
              <a:t>, </a:t>
            </a:r>
            <a:r>
              <a:rPr lang="en-US" sz="3200" dirty="0" err="1" smtClean="0"/>
              <a:t>Stentor</a:t>
            </a:r>
            <a:r>
              <a:rPr lang="en-US" sz="3200" dirty="0" smtClean="0"/>
              <a:t>,</a:t>
            </a:r>
            <a:br>
              <a:rPr lang="en-US" sz="3200" dirty="0" smtClean="0"/>
            </a:br>
            <a:r>
              <a:rPr lang="en-US" sz="3200" dirty="0" err="1" smtClean="0"/>
              <a:t>Lacrymaria</a:t>
            </a:r>
            <a:endParaRPr lang="en-US" sz="3200" dirty="0"/>
          </a:p>
        </p:txBody>
      </p:sp>
      <p:pic>
        <p:nvPicPr>
          <p:cNvPr id="9220" name="Picture 4" descr="Ciliata Stock Illustrations – 10 Ciliata Stock Illustrations, Vectors &amp;amp;  Clipart - Dreamsti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54896" y="4304658"/>
            <a:ext cx="5616624" cy="2553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2962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6070" y="0"/>
            <a:ext cx="916006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AD4DE7E3-1C80-4FD9-958C-76872B441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5219" y="2456"/>
            <a:ext cx="5635332" cy="59564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400" b="1" dirty="0" smtClean="0"/>
              <a:t>Class 3 </a:t>
            </a:r>
            <a:r>
              <a:rPr lang="en-US" sz="2400" b="1" dirty="0" err="1" smtClean="0"/>
              <a:t>Flagellata</a:t>
            </a:r>
            <a:r>
              <a:rPr lang="en-US" sz="2400" b="1" dirty="0" smtClean="0"/>
              <a:t>/</a:t>
            </a:r>
            <a:r>
              <a:rPr lang="en-US" sz="2400" b="1" dirty="0" err="1" smtClean="0"/>
              <a:t>Zoomastigophora</a:t>
            </a:r>
            <a:endParaRPr lang="en-US" sz="2400" b="1" dirty="0"/>
          </a:p>
        </p:txBody>
      </p:sp>
      <p:sp>
        <p:nvSpPr>
          <p:cNvPr id="8" name="Content Placeholder 5">
            <a:extLst>
              <a:ext uri="{FF2B5EF4-FFF2-40B4-BE49-F238E27FC236}">
                <a16:creationId xmlns="" xmlns:a16="http://schemas.microsoft.com/office/drawing/2014/main" id="{3F83AC61-5732-4DD8-9D66-51818F6A9D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6268" y="585564"/>
            <a:ext cx="5085662" cy="282623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400" dirty="0"/>
              <a:t>Locomotory organelle is </a:t>
            </a:r>
            <a:r>
              <a:rPr lang="en-US" sz="2400" b="1" dirty="0"/>
              <a:t>flagella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/>
              <a:t>Body  is fixed in shape covered with </a:t>
            </a:r>
            <a:r>
              <a:rPr lang="en-US" sz="2400" b="1" dirty="0"/>
              <a:t>pellicle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/>
              <a:t>They are </a:t>
            </a:r>
            <a:r>
              <a:rPr lang="en-US" sz="2400" b="1" dirty="0"/>
              <a:t>autotrophic, heterotrophic </a:t>
            </a:r>
            <a:r>
              <a:rPr lang="en-US" sz="2400" dirty="0"/>
              <a:t>or both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/>
              <a:t>They are free living or parasitic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70612-D475-4528-9FD9-2BE4A0D4CC90}" type="datetime1">
              <a:rPr lang="en-GB" smtClean="0"/>
              <a:pPr/>
              <a:t>17/11/2022</a:t>
            </a:fld>
            <a:endParaRPr lang="en-GB"/>
          </a:p>
        </p:txBody>
      </p:sp>
      <p:sp>
        <p:nvSpPr>
          <p:cNvPr id="4" name="Slide Number Placeholder 6">
            <a:extLst>
              <a:ext uri="{FF2B5EF4-FFF2-40B4-BE49-F238E27FC236}">
                <a16:creationId xmlns="" xmlns:a16="http://schemas.microsoft.com/office/drawing/2014/main" id="{F7885157-C77B-423F-938B-E5C1AB4CE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78194" y="550902"/>
            <a:ext cx="584825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0" name="AutoShape 4" descr="Learn About Vorticella | Chegg.com">
            <a:extLst>
              <a:ext uri="{FF2B5EF4-FFF2-40B4-BE49-F238E27FC236}">
                <a16:creationId xmlns="" xmlns:a16="http://schemas.microsoft.com/office/drawing/2014/main" id="{40322315-B20B-4E97-BB72-3C3592AC5DC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57700" y="3276600"/>
            <a:ext cx="2286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6" descr="Learn About Vorticella | Chegg.com">
            <a:extLst>
              <a:ext uri="{FF2B5EF4-FFF2-40B4-BE49-F238E27FC236}">
                <a16:creationId xmlns="" xmlns:a16="http://schemas.microsoft.com/office/drawing/2014/main" id="{CC92D7CD-10EC-4907-A458-546AED85E6E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2286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8" descr="Learn About Vorticella | Chegg.com">
            <a:extLst>
              <a:ext uri="{FF2B5EF4-FFF2-40B4-BE49-F238E27FC236}">
                <a16:creationId xmlns="" xmlns:a16="http://schemas.microsoft.com/office/drawing/2014/main" id="{CCF7B921-6304-43AA-AE2F-F173B6CEFBA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86300" y="3581400"/>
            <a:ext cx="2286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D477CE50-AE79-445A-9FBD-2791002D760C}"/>
              </a:ext>
            </a:extLst>
          </p:cNvPr>
          <p:cNvSpPr txBox="1"/>
          <p:nvPr/>
        </p:nvSpPr>
        <p:spPr>
          <a:xfrm>
            <a:off x="4955643" y="2830103"/>
            <a:ext cx="2195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Giardia</a:t>
            </a:r>
          </a:p>
        </p:txBody>
      </p:sp>
      <p:pic>
        <p:nvPicPr>
          <p:cNvPr id="15" name="Picture 4" descr="Structure &amp;amp; Function - Euglena">
            <a:extLst>
              <a:ext uri="{FF2B5EF4-FFF2-40B4-BE49-F238E27FC236}">
                <a16:creationId xmlns="" xmlns:a16="http://schemas.microsoft.com/office/drawing/2014/main" id="{5226C0A6-06E1-4B69-BE54-2DDEEDCC0B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587"/>
          <a:stretch/>
        </p:blipFill>
        <p:spPr bwMode="auto">
          <a:xfrm>
            <a:off x="7079817" y="487575"/>
            <a:ext cx="2040395" cy="2356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473AF571-5380-4CC8-9847-3878EAC13106}"/>
              </a:ext>
            </a:extLst>
          </p:cNvPr>
          <p:cNvSpPr txBox="1"/>
          <p:nvPr/>
        </p:nvSpPr>
        <p:spPr>
          <a:xfrm>
            <a:off x="7079817" y="2830103"/>
            <a:ext cx="2201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Euglena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64441BC-137D-4F47-97E1-ABE3141A8D7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1958"/>
          <a:stretch/>
        </p:blipFill>
        <p:spPr>
          <a:xfrm>
            <a:off x="5031902" y="487575"/>
            <a:ext cx="2043113" cy="23480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57039" y="3516868"/>
            <a:ext cx="4848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Class 4 </a:t>
            </a:r>
            <a:r>
              <a:rPr lang="en-US" sz="2400" b="1" dirty="0" err="1" smtClean="0"/>
              <a:t>Sporozoa</a:t>
            </a:r>
            <a:endParaRPr lang="en-GB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-16069" y="3891260"/>
            <a:ext cx="415602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400" dirty="0" err="1"/>
              <a:t>Locomotory</a:t>
            </a:r>
            <a:r>
              <a:rPr lang="en-US" sz="2400" dirty="0"/>
              <a:t> organelle </a:t>
            </a:r>
            <a:r>
              <a:rPr lang="en-US" sz="2400" dirty="0" smtClean="0"/>
              <a:t>is	 </a:t>
            </a:r>
            <a:r>
              <a:rPr lang="en-US" sz="2400" b="1" dirty="0"/>
              <a:t>absent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/>
              <a:t>Asexual reproduction takes place by spores</a:t>
            </a:r>
            <a:r>
              <a:rPr lang="en-US" sz="2400" dirty="0" smtClean="0"/>
              <a:t>.</a:t>
            </a:r>
            <a:endParaRPr lang="en-US" sz="2400" dirty="0"/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/>
              <a:t>They are </a:t>
            </a:r>
            <a:r>
              <a:rPr lang="en-US" sz="2400" b="1" dirty="0" err="1"/>
              <a:t>endoparasites</a:t>
            </a:r>
            <a:endParaRPr lang="en-US" sz="2400" b="1" dirty="0"/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/>
              <a:t>Contractile vacuole is absent</a:t>
            </a:r>
          </a:p>
          <a:p>
            <a:endParaRPr lang="en-GB" sz="2400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3516868"/>
            <a:ext cx="912021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9" name="Picture 2">
            <a:extLst>
              <a:ext uri="{FF2B5EF4-FFF2-40B4-BE49-F238E27FC236}">
                <a16:creationId xmlns="" xmlns:a16="http://schemas.microsoft.com/office/drawing/2014/main" id="{C7DEB899-4293-43D9-ABCE-8975703D01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99661" y="3640930"/>
            <a:ext cx="1748219" cy="252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Erythrocytic schizogony">
            <a:extLst>
              <a:ext uri="{FF2B5EF4-FFF2-40B4-BE49-F238E27FC236}">
                <a16:creationId xmlns="" xmlns:a16="http://schemas.microsoft.com/office/drawing/2014/main" id="{19575598-DFBF-47DB-9DE8-FED10FE0F9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640930"/>
            <a:ext cx="3180060" cy="252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4099661" y="6168454"/>
            <a:ext cx="12298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/>
              <a:t>monocystis</a:t>
            </a:r>
            <a:endParaRPr lang="en-US" i="1" dirty="0"/>
          </a:p>
        </p:txBody>
      </p:sp>
      <p:sp>
        <p:nvSpPr>
          <p:cNvPr id="22" name="Rectangle 21"/>
          <p:cNvSpPr/>
          <p:nvPr/>
        </p:nvSpPr>
        <p:spPr>
          <a:xfrm>
            <a:off x="5965552" y="6168454"/>
            <a:ext cx="18742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/>
              <a:t>Plasmodium </a:t>
            </a:r>
            <a:r>
              <a:rPr lang="en-US" i="1" dirty="0" err="1" smtClean="0"/>
              <a:t>vivax</a:t>
            </a:r>
            <a:endParaRPr lang="en-US" i="1" dirty="0"/>
          </a:p>
        </p:txBody>
      </p:sp>
      <p:sp>
        <p:nvSpPr>
          <p:cNvPr id="23" name="TextBox 22"/>
          <p:cNvSpPr txBox="1"/>
          <p:nvPr/>
        </p:nvSpPr>
        <p:spPr>
          <a:xfrm>
            <a:off x="8100014" y="6453688"/>
            <a:ext cx="1043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971830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AD4DE7E3-1C80-4FD9-958C-76872B441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701" y="397918"/>
            <a:ext cx="7132319" cy="5119314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Any questions?</a:t>
            </a:r>
            <a:br>
              <a:rPr lang="en-US" sz="3200" b="1" dirty="0" smtClean="0"/>
            </a:br>
            <a:r>
              <a:rPr lang="en-US" sz="3200" b="1" dirty="0" smtClean="0"/>
              <a:t> </a:t>
            </a:r>
            <a:br>
              <a:rPr lang="en-US" sz="3200" b="1" dirty="0" smtClean="0"/>
            </a:br>
            <a:r>
              <a:rPr lang="en-US" sz="3200" b="1" dirty="0"/>
              <a:t/>
            </a:r>
            <a:br>
              <a:rPr lang="en-US" sz="3200" b="1" dirty="0"/>
            </a:b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/>
              <a:t/>
            </a:r>
            <a:br>
              <a:rPr lang="en-US" sz="3200" b="1" dirty="0"/>
            </a:b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/>
              <a:t/>
            </a:r>
            <a:br>
              <a:rPr lang="en-US" sz="3200" b="1" dirty="0"/>
            </a:br>
            <a:r>
              <a:rPr lang="en-US" sz="3200" b="1" dirty="0" smtClean="0"/>
              <a:t>Thank you </a:t>
            </a:r>
            <a:endParaRPr lang="en-US" sz="3200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CD76F-1AB9-4F6B-9D7C-8693D18D8CC2}" type="datetime1">
              <a:rPr lang="en-GB" smtClean="0"/>
              <a:pPr/>
              <a:t>17/11/2022</a:t>
            </a:fld>
            <a:endParaRPr lang="en-GB"/>
          </a:p>
        </p:txBody>
      </p:sp>
      <p:sp>
        <p:nvSpPr>
          <p:cNvPr id="4" name="Slide Number Placeholder 6">
            <a:extLst>
              <a:ext uri="{FF2B5EF4-FFF2-40B4-BE49-F238E27FC236}">
                <a16:creationId xmlns="" xmlns:a16="http://schemas.microsoft.com/office/drawing/2014/main" id="{F7885157-C77B-423F-938B-E5C1AB4CE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95929" y="216843"/>
            <a:ext cx="584825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0" name="AutoShape 4" descr="Learn About Vorticella | Chegg.com">
            <a:extLst>
              <a:ext uri="{FF2B5EF4-FFF2-40B4-BE49-F238E27FC236}">
                <a16:creationId xmlns="" xmlns:a16="http://schemas.microsoft.com/office/drawing/2014/main" id="{40322315-B20B-4E97-BB72-3C3592AC5DC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57700" y="3276600"/>
            <a:ext cx="2286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6" descr="Learn About Vorticella | Chegg.com">
            <a:extLst>
              <a:ext uri="{FF2B5EF4-FFF2-40B4-BE49-F238E27FC236}">
                <a16:creationId xmlns="" xmlns:a16="http://schemas.microsoft.com/office/drawing/2014/main" id="{CC92D7CD-10EC-4907-A458-546AED85E6E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2286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8" descr="Learn About Vorticella | Chegg.com">
            <a:extLst>
              <a:ext uri="{FF2B5EF4-FFF2-40B4-BE49-F238E27FC236}">
                <a16:creationId xmlns="" xmlns:a16="http://schemas.microsoft.com/office/drawing/2014/main" id="{CCF7B921-6304-43AA-AE2F-F173B6CEFBA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86300" y="3581400"/>
            <a:ext cx="2286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77857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2324" y="-13568"/>
            <a:ext cx="9202960" cy="6848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loud Callout 8"/>
          <p:cNvSpPr/>
          <p:nvPr/>
        </p:nvSpPr>
        <p:spPr>
          <a:xfrm>
            <a:off x="4103271" y="5866241"/>
            <a:ext cx="4164213" cy="875127"/>
          </a:xfrm>
          <a:prstGeom prst="cloudCallou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D5EA7036-572B-474D-80BE-8CE4C870C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6632"/>
            <a:ext cx="6683765" cy="789054"/>
          </a:xfrm>
        </p:spPr>
        <p:txBody>
          <a:bodyPr/>
          <a:lstStyle/>
          <a:p>
            <a:r>
              <a:rPr lang="en-US" b="1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301061B-092D-4B29-AD69-FC4648A95E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2324" y="1772816"/>
            <a:ext cx="4860032" cy="307883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200" dirty="0"/>
              <a:t>U</a:t>
            </a:r>
            <a:r>
              <a:rPr lang="en-US" sz="2200" dirty="0" smtClean="0"/>
              <a:t>sually unicellular, few multicellular like </a:t>
            </a:r>
            <a:r>
              <a:rPr lang="en-US" sz="2200" b="1" dirty="0" smtClean="0"/>
              <a:t>largest </a:t>
            </a:r>
            <a:r>
              <a:rPr lang="en-US" sz="2200" b="1" dirty="0" err="1" smtClean="0"/>
              <a:t>protist</a:t>
            </a:r>
            <a:r>
              <a:rPr lang="en-US" sz="2200" b="1" dirty="0" smtClean="0"/>
              <a:t> giant kelp</a:t>
            </a:r>
            <a:r>
              <a:rPr lang="en-US" sz="2200" dirty="0" smtClean="0"/>
              <a:t> in the word</a:t>
            </a:r>
          </a:p>
          <a:p>
            <a:pPr algn="just"/>
            <a:r>
              <a:rPr lang="en-US" sz="2200" dirty="0" smtClean="0"/>
              <a:t>Eukaryotic </a:t>
            </a:r>
            <a:r>
              <a:rPr lang="en-GB" sz="2200" dirty="0"/>
              <a:t> </a:t>
            </a:r>
            <a:r>
              <a:rPr lang="en-GB" sz="2200" dirty="0">
                <a:hlinkClick r:id="rId4" tooltip="Cell (biology)"/>
              </a:rPr>
              <a:t>organisms</a:t>
            </a:r>
            <a:r>
              <a:rPr lang="en-GB" sz="2200" dirty="0"/>
              <a:t> whose </a:t>
            </a:r>
            <a:r>
              <a:rPr lang="en-GB" sz="2200" dirty="0">
                <a:hlinkClick r:id="rId5"/>
              </a:rPr>
              <a:t>cells</a:t>
            </a:r>
            <a:r>
              <a:rPr lang="en-GB" sz="2200" dirty="0"/>
              <a:t> </a:t>
            </a:r>
            <a:r>
              <a:rPr lang="en-GB" sz="2200" dirty="0" smtClean="0"/>
              <a:t> have </a:t>
            </a:r>
            <a:r>
              <a:rPr lang="en-GB" sz="2200" dirty="0"/>
              <a:t>a </a:t>
            </a:r>
            <a:r>
              <a:rPr lang="en-GB" sz="2200" dirty="0">
                <a:hlinkClick r:id="rId6" tooltip="Cell nucleus"/>
              </a:rPr>
              <a:t>nucleus</a:t>
            </a:r>
            <a:r>
              <a:rPr lang="en-GB" sz="2200" dirty="0"/>
              <a:t> enclosed within a nuclear </a:t>
            </a:r>
            <a:r>
              <a:rPr lang="en-GB" sz="2200" dirty="0" smtClean="0"/>
              <a:t>membrane.</a:t>
            </a:r>
            <a:endParaRPr lang="en-US" sz="2200" dirty="0" smtClean="0"/>
          </a:p>
          <a:p>
            <a:pPr marL="0" indent="0" algn="just">
              <a:buNone/>
            </a:pPr>
            <a:r>
              <a:rPr lang="en-US" sz="2200" dirty="0" smtClean="0"/>
              <a:t>microscopic organisms.</a:t>
            </a:r>
          </a:p>
          <a:p>
            <a:pPr marL="0" indent="0" algn="just">
              <a:buNone/>
            </a:pPr>
            <a:r>
              <a:rPr lang="en-US" sz="2200" dirty="0" smtClean="0"/>
              <a:t> </a:t>
            </a:r>
            <a:r>
              <a:rPr lang="en-US" sz="2200" dirty="0"/>
              <a:t>They are classified into 3 different major groups. They are as follows</a:t>
            </a:r>
            <a:r>
              <a:rPr lang="en-US" sz="2200" dirty="0" smtClean="0"/>
              <a:t>:</a:t>
            </a:r>
            <a:endParaRPr lang="en-US" sz="22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9BFAD-89ED-4707-95BF-46A79CF2CC8C}" type="datetime1">
              <a:rPr lang="en-GB" smtClean="0"/>
              <a:pPr/>
              <a:t>17/11/2022</a:t>
            </a:fld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065E82AE-4412-417D-9CCA-03C8BA3C3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9560"/>
            <a:ext cx="4283968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358256" y="1239292"/>
            <a:ext cx="1818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/>
              <a:t>Giant Kelp</a:t>
            </a:r>
            <a:endParaRPr lang="en-GB" dirty="0"/>
          </a:p>
        </p:txBody>
      </p:sp>
      <p:pic>
        <p:nvPicPr>
          <p:cNvPr id="2053" name="Picture 5" descr="Nucleus- Definition, Structure, Functions and Diagram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371"/>
          <a:stretch/>
        </p:blipFill>
        <p:spPr bwMode="auto">
          <a:xfrm>
            <a:off x="4860032" y="1608624"/>
            <a:ext cx="4342928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508928" y="3546212"/>
            <a:ext cx="262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Nucleus of eukaryotic cell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1484" b="5236"/>
          <a:stretch/>
        </p:blipFill>
        <p:spPr bwMode="auto">
          <a:xfrm>
            <a:off x="35327" y="4653136"/>
            <a:ext cx="4067944" cy="1930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103270" y="4665912"/>
            <a:ext cx="50334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q"/>
            </a:pPr>
            <a:r>
              <a:rPr lang="en-US" sz="2400" dirty="0" smtClean="0"/>
              <a:t>Protozoan </a:t>
            </a:r>
            <a:r>
              <a:rPr lang="en-US" sz="2400" dirty="0" err="1" smtClean="0"/>
              <a:t>protists</a:t>
            </a:r>
            <a:r>
              <a:rPr lang="en-US" sz="2400" dirty="0" smtClean="0"/>
              <a:t> (animal like)</a:t>
            </a:r>
          </a:p>
          <a:p>
            <a:pPr marL="342900" indent="-342900" algn="just">
              <a:buFont typeface="Wingdings" pitchFamily="2" charset="2"/>
              <a:buChar char="q"/>
            </a:pPr>
            <a:r>
              <a:rPr lang="en-US" sz="2400" dirty="0" smtClean="0"/>
              <a:t>Photosynthetic </a:t>
            </a:r>
            <a:r>
              <a:rPr lang="en-US" sz="2400" dirty="0" err="1" smtClean="0"/>
              <a:t>Protists</a:t>
            </a:r>
            <a:r>
              <a:rPr lang="en-US" sz="2400" dirty="0" smtClean="0"/>
              <a:t> (plant like)</a:t>
            </a:r>
          </a:p>
          <a:p>
            <a:pPr marL="342900" indent="-342900" algn="just">
              <a:buFont typeface="Wingdings" pitchFamily="2" charset="2"/>
              <a:buChar char="q"/>
            </a:pPr>
            <a:r>
              <a:rPr lang="en-US" sz="2400" dirty="0" smtClean="0"/>
              <a:t>Slime molds  (fungus like)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427984" y="6021288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Idea:Make</a:t>
            </a:r>
            <a:r>
              <a:rPr lang="en-GB" dirty="0" smtClean="0"/>
              <a:t> mnemonics  </a:t>
            </a:r>
          </a:p>
          <a:p>
            <a:r>
              <a:rPr lang="en-GB" dirty="0" smtClean="0"/>
              <a:t>      for example </a:t>
            </a:r>
            <a:r>
              <a:rPr lang="en-GB" b="1" dirty="0" smtClean="0"/>
              <a:t>PSP.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xmlns="" val="2911563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77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013DCE9E-4685-4BC8-9677-4A2C97779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099" y="188640"/>
            <a:ext cx="5313667" cy="1841714"/>
          </a:xfrm>
        </p:spPr>
        <p:txBody>
          <a:bodyPr>
            <a:normAutofit fontScale="90000"/>
          </a:bodyPr>
          <a:lstStyle/>
          <a:p>
            <a:pPr algn="just"/>
            <a:r>
              <a:rPr lang="en-US" sz="2700" dirty="0" smtClean="0"/>
              <a:t>Photosynthetic </a:t>
            </a:r>
            <a:r>
              <a:rPr lang="en-US" sz="2700" dirty="0" err="1" smtClean="0"/>
              <a:t>protists</a:t>
            </a:r>
            <a:r>
              <a:rPr lang="en-US" sz="2700" dirty="0" smtClean="0"/>
              <a:t> (plant like)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2700" dirty="0" smtClean="0"/>
              <a:t>It includes unicellular eukaryotic algae called </a:t>
            </a:r>
            <a:r>
              <a:rPr lang="en-US" sz="2700" dirty="0" err="1" smtClean="0"/>
              <a:t>protistan</a:t>
            </a:r>
            <a:r>
              <a:rPr lang="en-US" sz="2700" dirty="0" smtClean="0"/>
              <a:t> algae. Photosynthetic algae are of 3 different phyla:</a:t>
            </a:r>
            <a:br>
              <a:rPr lang="en-US" sz="2700" dirty="0" smtClean="0"/>
            </a:br>
            <a:endParaRPr lang="en-US" sz="27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38E1C72-BDE7-42DD-A5A6-ADC96EB5F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577229"/>
            <a:ext cx="4860031" cy="419862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n-US" sz="2400" b="1" dirty="0" smtClean="0"/>
          </a:p>
          <a:p>
            <a:pPr algn="just"/>
            <a:r>
              <a:rPr lang="en-US" sz="2400" b="1" dirty="0" err="1" smtClean="0"/>
              <a:t>Pyrrophyta</a:t>
            </a:r>
            <a:r>
              <a:rPr lang="en-US" sz="2400" b="1" dirty="0" smtClean="0"/>
              <a:t>: </a:t>
            </a:r>
            <a:r>
              <a:rPr lang="en-US" sz="2400" b="1" dirty="0" err="1" smtClean="0"/>
              <a:t>Pyrrhos</a:t>
            </a:r>
            <a:r>
              <a:rPr lang="en-US" sz="2400" dirty="0" smtClean="0"/>
              <a:t> means flames like</a:t>
            </a:r>
            <a:r>
              <a:rPr lang="en-US" sz="2400" b="1" dirty="0" smtClean="0"/>
              <a:t>. </a:t>
            </a:r>
            <a:r>
              <a:rPr lang="en-US" sz="2400" dirty="0" smtClean="0"/>
              <a:t>It includes </a:t>
            </a:r>
            <a:r>
              <a:rPr lang="en-US" sz="2400" dirty="0" err="1" smtClean="0"/>
              <a:t>dinoflagellates</a:t>
            </a:r>
            <a:endParaRPr lang="en-US" sz="2400" dirty="0" smtClean="0"/>
          </a:p>
          <a:p>
            <a:pPr marL="0" indent="0" algn="just">
              <a:buNone/>
            </a:pP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> </a:t>
            </a:r>
            <a:r>
              <a:rPr lang="en-US" sz="2400" b="1" dirty="0" err="1" smtClean="0"/>
              <a:t>Chrysophyta</a:t>
            </a:r>
            <a:r>
              <a:rPr lang="en-US" sz="2400" b="1" dirty="0"/>
              <a:t>: </a:t>
            </a:r>
            <a:r>
              <a:rPr lang="en-US" sz="2400" dirty="0"/>
              <a:t>It includes diatoms and </a:t>
            </a:r>
            <a:r>
              <a:rPr lang="en-US" sz="2400" dirty="0" smtClean="0"/>
              <a:t>		golden </a:t>
            </a:r>
            <a:r>
              <a:rPr lang="en-US" sz="2400" dirty="0"/>
              <a:t>brown algae</a:t>
            </a:r>
          </a:p>
          <a:p>
            <a:pPr marL="0" indent="0" algn="just">
              <a:buNone/>
            </a:pPr>
            <a:endParaRPr lang="en-US" sz="2400" b="1" dirty="0" smtClean="0"/>
          </a:p>
          <a:p>
            <a:pPr algn="just"/>
            <a:r>
              <a:rPr lang="en-US" sz="2400" b="1" dirty="0" err="1" smtClean="0"/>
              <a:t>Euglenophyta</a:t>
            </a:r>
            <a:r>
              <a:rPr lang="en-US" sz="2400" b="1" dirty="0"/>
              <a:t>: </a:t>
            </a:r>
            <a:r>
              <a:rPr lang="en-US" sz="2400" dirty="0"/>
              <a:t>It includes euglena like flagellates.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8F401-B521-48CD-84B6-13E7DE8AC8DD}" type="datetime1">
              <a:rPr lang="en-GB" smtClean="0"/>
              <a:pPr/>
              <a:t>17/11/2022</a:t>
            </a:fld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F7542B3D-9C9F-4B96-AD03-BFE1E24CD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026" name="Picture 2" descr="13 Importance of Dinoflagellates in Marine Ecosystems - DeepOceanFacts.com">
            <a:extLst>
              <a:ext uri="{FF2B5EF4-FFF2-40B4-BE49-F238E27FC236}">
                <a16:creationId xmlns="" xmlns:a16="http://schemas.microsoft.com/office/drawing/2014/main" id="{6830E747-25C4-4C84-A50B-0924F38E03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1540" y="1749195"/>
            <a:ext cx="3512460" cy="1266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D8EA338-E664-4E70-BBC4-D324DFC773FE}"/>
              </a:ext>
            </a:extLst>
          </p:cNvPr>
          <p:cNvSpPr txBox="1"/>
          <p:nvPr/>
        </p:nvSpPr>
        <p:spPr>
          <a:xfrm>
            <a:off x="5652120" y="2986895"/>
            <a:ext cx="17887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b="1" dirty="0" err="1"/>
              <a:t>D</a:t>
            </a:r>
            <a:r>
              <a:rPr lang="en-US" sz="1800" b="1" dirty="0" err="1" smtClean="0"/>
              <a:t>inoflagellates</a:t>
            </a:r>
            <a:endParaRPr lang="en-US" sz="1800" b="1" dirty="0"/>
          </a:p>
        </p:txBody>
      </p:sp>
      <p:pic>
        <p:nvPicPr>
          <p:cNvPr id="1028" name="Picture 4" descr="Raphe | Glossary - Diatoms of North America">
            <a:extLst>
              <a:ext uri="{FF2B5EF4-FFF2-40B4-BE49-F238E27FC236}">
                <a16:creationId xmlns="" xmlns:a16="http://schemas.microsoft.com/office/drawing/2014/main" id="{63E3F432-0C87-4739-829D-2B905EA95F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29979" y="3363322"/>
            <a:ext cx="1777791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665694B-05C4-47EA-BFF9-C31560ABE8AB}"/>
              </a:ext>
            </a:extLst>
          </p:cNvPr>
          <p:cNvSpPr txBox="1"/>
          <p:nvPr/>
        </p:nvSpPr>
        <p:spPr>
          <a:xfrm>
            <a:off x="5032982" y="4473272"/>
            <a:ext cx="1971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Diatoms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65756D1A-6754-4636-B62A-5EAA36BE8BF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/>
          <a:srcRect t="23415" b="12232"/>
          <a:stretch/>
        </p:blipFill>
        <p:spPr>
          <a:xfrm>
            <a:off x="2631232" y="5014250"/>
            <a:ext cx="2743200" cy="160672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935A691D-2D44-4F40-A546-DAD0111AEC0E}"/>
              </a:ext>
            </a:extLst>
          </p:cNvPr>
          <p:cNvSpPr txBox="1"/>
          <p:nvPr/>
        </p:nvSpPr>
        <p:spPr>
          <a:xfrm>
            <a:off x="3898947" y="6285186"/>
            <a:ext cx="1231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Euglena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2360" y="3388598"/>
            <a:ext cx="1156435" cy="867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907770" y="4288606"/>
            <a:ext cx="2175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G</a:t>
            </a:r>
            <a:r>
              <a:rPr lang="en-US" b="1" dirty="0" smtClean="0"/>
              <a:t>olden brown algae</a:t>
            </a:r>
            <a:endParaRPr lang="en-GB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652120" y="5789167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Mnemonic : </a:t>
            </a:r>
            <a:r>
              <a:rPr lang="en-GB" b="1" dirty="0" smtClean="0"/>
              <a:t>CPE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xmlns="" val="3080913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C0AA9AE3-A717-4226-9F5D-529036115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688" y="548680"/>
            <a:ext cx="5400600" cy="1169642"/>
          </a:xfrm>
        </p:spPr>
        <p:txBody>
          <a:bodyPr>
            <a:normAutofit/>
          </a:bodyPr>
          <a:lstStyle/>
          <a:p>
            <a:r>
              <a:rPr lang="en-US" sz="3200" b="1" dirty="0"/>
              <a:t>Slime molds (Consumer decomposer </a:t>
            </a:r>
            <a:r>
              <a:rPr lang="en-US" sz="3200" b="1" dirty="0" smtClean="0"/>
              <a:t>fungi)</a:t>
            </a:r>
            <a:endParaRPr lang="en-US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79177E7-46B9-4948-85B2-2AFC7D495C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772817"/>
            <a:ext cx="9144000" cy="259228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400" dirty="0"/>
              <a:t>The protist which have character of both </a:t>
            </a:r>
            <a:r>
              <a:rPr lang="en-US" sz="2400" dirty="0" smtClean="0"/>
              <a:t>fungi (they feed on decaying leaves)  </a:t>
            </a:r>
            <a:r>
              <a:rPr lang="en-US" sz="2400" dirty="0"/>
              <a:t>and </a:t>
            </a:r>
            <a:r>
              <a:rPr lang="en-US" sz="2400" dirty="0" smtClean="0"/>
              <a:t>animals (they can move from one place another).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GB" sz="2400" b="1" dirty="0"/>
              <a:t>M</a:t>
            </a:r>
            <a:r>
              <a:rPr lang="en-GB" sz="2400" b="1" dirty="0" smtClean="0"/>
              <a:t>ove </a:t>
            </a:r>
            <a:r>
              <a:rPr lang="en-GB" sz="2400" b="1" dirty="0"/>
              <a:t>with the help of flagella, pseudopods, or cilia</a:t>
            </a:r>
            <a:r>
              <a:rPr lang="en-GB" sz="2400" dirty="0"/>
              <a:t>.</a:t>
            </a:r>
            <a:endParaRPr lang="en-US" sz="2400" dirty="0"/>
          </a:p>
          <a:p>
            <a:pPr marL="457200" indent="-457200">
              <a:buFont typeface="Wingdings" pitchFamily="2" charset="2"/>
              <a:buChar char="Ø"/>
            </a:pPr>
            <a:r>
              <a:rPr lang="en-US" sz="2400" dirty="0"/>
              <a:t> They are also termed as protistan fungi.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400" dirty="0"/>
              <a:t> They include about 500 species.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1AA76-0F83-49E2-8280-88AB9F7CA9C0}" type="datetime1">
              <a:rPr lang="en-GB" smtClean="0"/>
              <a:pPr/>
              <a:t>17/11/2022</a:t>
            </a:fld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A1765DA-0492-416A-AE89-7887AF907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2050" name="Picture 2" descr="This Pulsating Slime Mold Comes in Peace | KQED">
            <a:extLst>
              <a:ext uri="{FF2B5EF4-FFF2-40B4-BE49-F238E27FC236}">
                <a16:creationId xmlns="" xmlns:a16="http://schemas.microsoft.com/office/drawing/2014/main" id="{6A12BA2B-1A87-4229-B7B9-81DBECEEC23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437112"/>
            <a:ext cx="6984776" cy="2277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03648" y="6345396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Pulsating slime </a:t>
            </a:r>
            <a:r>
              <a:rPr lang="en-GB" b="1" dirty="0" err="1" smtClean="0"/>
              <a:t>mold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xmlns="" val="2014929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3FD76E2C-1921-44DC-BA6C-85D4E07A3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480" y="260648"/>
            <a:ext cx="7680960" cy="1472209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Protozoa (Animal like)</a:t>
            </a:r>
            <a:br>
              <a:rPr lang="en-US" sz="3200" b="1" dirty="0" smtClean="0"/>
            </a:br>
            <a:r>
              <a:rPr lang="en-US" sz="3200" b="1" dirty="0" smtClean="0"/>
              <a:t>Different species of Protozoa</a:t>
            </a:r>
            <a:endParaRPr lang="en-US" sz="3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6E219-636A-43AF-904D-172312073273}" type="datetime1">
              <a:rPr lang="en-GB" smtClean="0"/>
              <a:pPr/>
              <a:t>17/11/2022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52E75-A4CB-401F-A8C2-493834B9D776}" type="slidenum">
              <a:rPr lang="en-GB" smtClean="0"/>
              <a:pPr/>
              <a:t>5</a:t>
            </a:fld>
            <a:endParaRPr lang="en-GB"/>
          </a:p>
        </p:txBody>
      </p:sp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85CAD545-05E9-44EC-81E2-5232BBF6A9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44389" y="1440918"/>
            <a:ext cx="1747482" cy="3145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5436003-CB0A-48D2-8DA5-838627CC63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611" y="2046041"/>
            <a:ext cx="1808342" cy="2416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52CB8EF-0394-43A0-936C-43648FD0F941}"/>
              </a:ext>
            </a:extLst>
          </p:cNvPr>
          <p:cNvSpPr txBox="1"/>
          <p:nvPr/>
        </p:nvSpPr>
        <p:spPr>
          <a:xfrm>
            <a:off x="2119982" y="4586386"/>
            <a:ext cx="2201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Entamoeba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97A6BD8-BEF7-47D4-B4FB-287624D76DC6}"/>
              </a:ext>
            </a:extLst>
          </p:cNvPr>
          <p:cNvSpPr txBox="1"/>
          <p:nvPr/>
        </p:nvSpPr>
        <p:spPr>
          <a:xfrm>
            <a:off x="28085" y="4462918"/>
            <a:ext cx="2201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Volvox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85EB51D-661D-42E4-B52F-6A0A272E5662}"/>
              </a:ext>
            </a:extLst>
          </p:cNvPr>
          <p:cNvSpPr txBox="1"/>
          <p:nvPr/>
        </p:nvSpPr>
        <p:spPr>
          <a:xfrm>
            <a:off x="6728714" y="4325691"/>
            <a:ext cx="2201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Paramecium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EA08D2BA-1378-4DF2-A150-8EB686184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8930166">
            <a:off x="4361096" y="1803453"/>
            <a:ext cx="1861943" cy="242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94CFFCCD-1E9C-45EB-849A-F7892E3DD517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8431705">
            <a:off x="6089499" y="1770123"/>
            <a:ext cx="2751668" cy="206375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503B6047-3673-4514-840E-DE15851BE6B2}"/>
              </a:ext>
            </a:extLst>
          </p:cNvPr>
          <p:cNvSpPr txBox="1"/>
          <p:nvPr/>
        </p:nvSpPr>
        <p:spPr>
          <a:xfrm>
            <a:off x="4536346" y="4529704"/>
            <a:ext cx="2201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Giardia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9552" y="5301208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400" dirty="0" smtClean="0"/>
              <a:t>It is diverse group of organisms which consists of about 50,000 species. It is regarded as phylum protozoa.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400" dirty="0" smtClean="0"/>
              <a:t>Protozoa are </a:t>
            </a:r>
            <a:r>
              <a:rPr lang="en-US" sz="2400" b="1" dirty="0" err="1" smtClean="0"/>
              <a:t>acellular</a:t>
            </a:r>
            <a:r>
              <a:rPr lang="en-US" sz="2400" dirty="0" smtClean="0"/>
              <a:t> or </a:t>
            </a:r>
            <a:r>
              <a:rPr lang="en-US" sz="2400" b="1" dirty="0" smtClean="0"/>
              <a:t>unicellular</a:t>
            </a:r>
            <a:r>
              <a:rPr lang="en-US" sz="2400" dirty="0" smtClean="0"/>
              <a:t> microscopic organism</a:t>
            </a:r>
          </a:p>
        </p:txBody>
      </p:sp>
    </p:spTree>
    <p:extLst>
      <p:ext uri="{BB962C8B-B14F-4D97-AF65-F5344CB8AC3E}">
        <p14:creationId xmlns:p14="http://schemas.microsoft.com/office/powerpoint/2010/main" xmlns="" val="965979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C197816A-42CF-4F98-81E3-6F5F7850C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672" y="548680"/>
            <a:ext cx="5400600" cy="588516"/>
          </a:xfrm>
        </p:spPr>
        <p:txBody>
          <a:bodyPr>
            <a:normAutofit fontScale="90000"/>
          </a:bodyPr>
          <a:lstStyle/>
          <a:p>
            <a:r>
              <a:rPr lang="en-US" sz="3200" b="1" dirty="0"/>
              <a:t>General characteristics of phylum protozoa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E4CD2CF-67CC-4B20-9B8F-81E18500ED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20" y="1916832"/>
            <a:ext cx="9144000" cy="3672407"/>
          </a:xfrm>
        </p:spPr>
        <p:txBody>
          <a:bodyPr>
            <a:normAutofit/>
          </a:bodyPr>
          <a:lstStyle/>
          <a:p>
            <a:pPr marL="55563" indent="-55563" algn="just">
              <a:buNone/>
            </a:pPr>
            <a:r>
              <a:rPr lang="en-US" sz="2200" b="1" dirty="0" smtClean="0"/>
              <a:t>Habit (Form of living): </a:t>
            </a:r>
            <a:r>
              <a:rPr lang="en-US" sz="2200" dirty="0"/>
              <a:t>Most of them are </a:t>
            </a:r>
            <a:r>
              <a:rPr lang="en-US" sz="2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free </a:t>
            </a:r>
            <a:r>
              <a:rPr lang="en-US" sz="2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living</a:t>
            </a:r>
            <a:r>
              <a:rPr lang="en-US" sz="2200" b="1" dirty="0" smtClean="0"/>
              <a:t> </a:t>
            </a:r>
            <a:r>
              <a:rPr lang="en-US" sz="2200" dirty="0" smtClean="0"/>
              <a:t>(</a:t>
            </a:r>
            <a:r>
              <a:rPr lang="en-US" sz="2200" i="1" dirty="0" smtClean="0"/>
              <a:t>Euglena</a:t>
            </a:r>
            <a:r>
              <a:rPr lang="en-US" sz="2200" i="1" dirty="0"/>
              <a:t>, Volvox, Amoeba </a:t>
            </a:r>
            <a:r>
              <a:rPr lang="en-US" sz="2200" dirty="0"/>
              <a:t>and</a:t>
            </a:r>
            <a:r>
              <a:rPr lang="en-US" sz="2200" i="1" dirty="0"/>
              <a:t> Paramecium</a:t>
            </a:r>
            <a:r>
              <a:rPr lang="en-US" sz="2200" dirty="0"/>
              <a:t>) whereas some are </a:t>
            </a:r>
            <a:r>
              <a:rPr lang="en-US" sz="2200" b="1" u="sng" dirty="0"/>
              <a:t>parasitic</a:t>
            </a:r>
            <a:r>
              <a:rPr lang="en-US" sz="2200" dirty="0"/>
              <a:t> (</a:t>
            </a:r>
            <a:r>
              <a:rPr lang="en-US" sz="2200" i="1" dirty="0"/>
              <a:t>Entamoeba, </a:t>
            </a:r>
            <a:r>
              <a:rPr lang="en-US" sz="2200" i="1" dirty="0" smtClean="0"/>
              <a:t>Plasmodium, </a:t>
            </a:r>
            <a:r>
              <a:rPr lang="en-US" sz="2200" dirty="0"/>
              <a:t>etc.) and few are </a:t>
            </a:r>
            <a:r>
              <a:rPr lang="en-US" sz="2200" b="1" u="sng" dirty="0"/>
              <a:t>saprophytes</a:t>
            </a:r>
            <a:r>
              <a:rPr lang="en-US" sz="2200" dirty="0"/>
              <a:t> or </a:t>
            </a:r>
            <a:r>
              <a:rPr lang="en-US" sz="2200" b="1" u="sng" dirty="0"/>
              <a:t>commensals</a:t>
            </a:r>
            <a:r>
              <a:rPr lang="en-US" sz="2200" dirty="0"/>
              <a:t>. Majority of protozoan are </a:t>
            </a:r>
            <a:r>
              <a:rPr lang="en-US" sz="2200" b="1" u="sng" dirty="0"/>
              <a:t>solitary</a:t>
            </a:r>
            <a:r>
              <a:rPr lang="en-US" sz="2200" dirty="0"/>
              <a:t> but some like </a:t>
            </a:r>
            <a:r>
              <a:rPr lang="en-US" sz="2200" i="1" dirty="0"/>
              <a:t>Volvox</a:t>
            </a:r>
            <a:r>
              <a:rPr lang="en-US" sz="2200" dirty="0"/>
              <a:t> and </a:t>
            </a:r>
            <a:r>
              <a:rPr lang="en-US" sz="2200" i="1" dirty="0" err="1"/>
              <a:t>Proterospongia</a:t>
            </a:r>
            <a:r>
              <a:rPr lang="en-US" sz="2200" dirty="0"/>
              <a:t> </a:t>
            </a:r>
            <a:r>
              <a:rPr lang="en-US" sz="2200" b="1" u="sng" dirty="0"/>
              <a:t>are colonial</a:t>
            </a:r>
            <a:r>
              <a:rPr lang="en-US" sz="2200" dirty="0" smtClean="0"/>
              <a:t>.</a:t>
            </a:r>
            <a:endParaRPr lang="en-US" sz="2200" dirty="0"/>
          </a:p>
          <a:p>
            <a:pPr marL="1427163" indent="-1427163" algn="just">
              <a:buNone/>
            </a:pPr>
            <a:r>
              <a:rPr lang="en-US" sz="2200" b="1" dirty="0"/>
              <a:t>H</a:t>
            </a:r>
            <a:r>
              <a:rPr lang="en-US" sz="2200" b="1" dirty="0" smtClean="0"/>
              <a:t>abitat</a:t>
            </a:r>
            <a:r>
              <a:rPr lang="en-US" sz="2200" b="1" dirty="0"/>
              <a:t>:  </a:t>
            </a:r>
            <a:r>
              <a:rPr lang="en-US" sz="2000" dirty="0"/>
              <a:t>They live in</a:t>
            </a:r>
            <a:r>
              <a:rPr lang="en-US" sz="2000" b="1" dirty="0"/>
              <a:t> </a:t>
            </a:r>
            <a:r>
              <a:rPr lang="en-US" sz="2000" b="1" dirty="0" smtClean="0"/>
              <a:t>freshwater </a:t>
            </a:r>
            <a:r>
              <a:rPr lang="en-US" sz="2000" dirty="0" smtClean="0"/>
              <a:t>(Salt-less), </a:t>
            </a:r>
            <a:r>
              <a:rPr lang="en-US" sz="2000" b="1" dirty="0"/>
              <a:t>marine </a:t>
            </a:r>
            <a:r>
              <a:rPr lang="en-US" sz="2000" b="1" dirty="0" smtClean="0"/>
              <a:t>water</a:t>
            </a:r>
            <a:r>
              <a:rPr lang="en-US" sz="2000" dirty="0" smtClean="0"/>
              <a:t>(Sea water) or damp soil</a:t>
            </a:r>
          </a:p>
          <a:p>
            <a:pPr marL="1427163" indent="-1427163">
              <a:buNone/>
            </a:pPr>
            <a:r>
              <a:rPr lang="en-US" sz="2200" b="1" dirty="0" smtClean="0"/>
              <a:t>Body </a:t>
            </a:r>
            <a:r>
              <a:rPr lang="en-US" sz="2200" b="1" dirty="0"/>
              <a:t>shape: </a:t>
            </a:r>
            <a:r>
              <a:rPr lang="en-US" sz="2200" dirty="0"/>
              <a:t>The shape of body is variable. For  e.g. irregular </a:t>
            </a:r>
            <a:r>
              <a:rPr lang="en-US" sz="2200" dirty="0" smtClean="0"/>
              <a:t>in </a:t>
            </a:r>
            <a:r>
              <a:rPr lang="en-US" sz="2200" i="1" dirty="0" smtClean="0"/>
              <a:t>Amoeba</a:t>
            </a:r>
            <a:r>
              <a:rPr lang="en-US" sz="2200" dirty="0"/>
              <a:t>, </a:t>
            </a:r>
            <a:r>
              <a:rPr lang="en-US" sz="2200" b="1" dirty="0"/>
              <a:t>slipper</a:t>
            </a:r>
            <a:r>
              <a:rPr lang="en-US" sz="2200" dirty="0"/>
              <a:t> shaped in </a:t>
            </a:r>
            <a:r>
              <a:rPr lang="en-US" sz="2200" i="1" dirty="0"/>
              <a:t>Paramecium</a:t>
            </a:r>
          </a:p>
          <a:p>
            <a:pPr marL="1606550" indent="-1606550" algn="just">
              <a:buNone/>
            </a:pPr>
            <a:r>
              <a:rPr lang="en-US" sz="2200" b="1" dirty="0"/>
              <a:t>Symmetry: </a:t>
            </a:r>
            <a:r>
              <a:rPr lang="en-US" sz="2200" dirty="0"/>
              <a:t>Their body is mostly asymmetrical except </a:t>
            </a:r>
            <a:r>
              <a:rPr lang="en-US" sz="2200" i="1" dirty="0"/>
              <a:t>Giardia </a:t>
            </a:r>
            <a:r>
              <a:rPr lang="en-US" sz="2200" i="1" dirty="0" smtClean="0"/>
              <a:t> </a:t>
            </a:r>
            <a:r>
              <a:rPr lang="en-US" sz="2200" dirty="0" smtClean="0"/>
              <a:t>which </a:t>
            </a:r>
            <a:r>
              <a:rPr lang="en-US" sz="2200" dirty="0"/>
              <a:t>have symmetrical </a:t>
            </a:r>
            <a:r>
              <a:rPr lang="en-US" sz="2200" dirty="0" smtClean="0"/>
              <a:t>body.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5E640-D68D-43BA-B421-59BB5A1A5ECF}" type="datetime1">
              <a:rPr lang="en-GB" smtClean="0"/>
              <a:pPr/>
              <a:t>17/11/2022</a:t>
            </a:fld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129FD82-4916-4CB6-A12B-CBF0CA91B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9840" y="5042118"/>
            <a:ext cx="91141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06550" indent="-1606550" algn="just">
              <a:buNone/>
            </a:pPr>
            <a:r>
              <a:rPr lang="en-US" sz="1600" b="1" dirty="0" smtClean="0"/>
              <a:t>Glossary</a:t>
            </a:r>
          </a:p>
          <a:p>
            <a:pPr marL="1606550" indent="-1606550"/>
            <a:r>
              <a:rPr lang="en-US" sz="1600" b="1" dirty="0" smtClean="0"/>
              <a:t>Free living</a:t>
            </a:r>
            <a:r>
              <a:rPr lang="en-US" sz="1600" dirty="0" smtClean="0"/>
              <a:t>: living </a:t>
            </a:r>
            <a:r>
              <a:rPr lang="en-GB" sz="1600" dirty="0" smtClean="0"/>
              <a:t>not as a parasite or attached to a substrate</a:t>
            </a:r>
          </a:p>
          <a:p>
            <a:pPr marL="1606550" indent="-1606550"/>
            <a:r>
              <a:rPr lang="en-GB" sz="1600" b="1" dirty="0" smtClean="0"/>
              <a:t>Parasitic</a:t>
            </a:r>
            <a:r>
              <a:rPr lang="en-GB" sz="1600" dirty="0" smtClean="0"/>
              <a:t>: Living in others body</a:t>
            </a:r>
          </a:p>
          <a:p>
            <a:pPr marL="1606550" indent="-1606550"/>
            <a:r>
              <a:rPr lang="en-GB" sz="1600" b="1" dirty="0" smtClean="0"/>
              <a:t>Saprophytes: </a:t>
            </a:r>
            <a:r>
              <a:rPr lang="en-GB" sz="1600" dirty="0"/>
              <a:t>lives on dead or decaying organic matter</a:t>
            </a:r>
            <a:r>
              <a:rPr lang="en-GB" sz="1600" dirty="0" smtClean="0"/>
              <a:t>.</a:t>
            </a:r>
          </a:p>
          <a:p>
            <a:pPr marL="1606550" indent="-1606550"/>
            <a:r>
              <a:rPr lang="en-GB" sz="1600" b="1" dirty="0" smtClean="0"/>
              <a:t>Commensals: </a:t>
            </a:r>
            <a:r>
              <a:rPr lang="en-GB" sz="1600" dirty="0"/>
              <a:t>an association </a:t>
            </a:r>
            <a:r>
              <a:rPr lang="en-GB" sz="1600" dirty="0" smtClean="0"/>
              <a:t>between </a:t>
            </a:r>
            <a:r>
              <a:rPr lang="en-GB" sz="1600" dirty="0"/>
              <a:t>two organisms in which one benefits and the other derives neither benefit nor </a:t>
            </a:r>
            <a:r>
              <a:rPr lang="en-GB" sz="1600" dirty="0" smtClean="0"/>
              <a:t>harm</a:t>
            </a:r>
          </a:p>
          <a:p>
            <a:pPr marL="1606550" indent="-1606550"/>
            <a:r>
              <a:rPr lang="en-GB" sz="1600" b="1" dirty="0" smtClean="0"/>
              <a:t>Symmetry: </a:t>
            </a:r>
            <a:r>
              <a:rPr lang="en-GB" sz="1600" dirty="0" smtClean="0"/>
              <a:t>is </a:t>
            </a:r>
            <a:r>
              <a:rPr lang="en-GB" sz="1600" dirty="0"/>
              <a:t>the arrangement of body parts around a central </a:t>
            </a:r>
            <a:r>
              <a:rPr lang="en-GB" sz="1600" dirty="0" smtClean="0"/>
              <a:t>axis.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xmlns="" val="2058098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96375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6A451FC-E3A1-4606-89BD-B483C05B10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68" y="557855"/>
            <a:ext cx="9131052" cy="302205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smtClean="0"/>
              <a:t>Body </a:t>
            </a:r>
            <a:r>
              <a:rPr lang="en-US" sz="2000" b="1" dirty="0"/>
              <a:t>organization: </a:t>
            </a:r>
            <a:r>
              <a:rPr lang="en-US" sz="2000" dirty="0"/>
              <a:t>They show </a:t>
            </a:r>
            <a:r>
              <a:rPr lang="en-US" sz="2000" b="1" dirty="0"/>
              <a:t>protoplasmic grade</a:t>
            </a:r>
            <a:r>
              <a:rPr lang="en-US" sz="2000" dirty="0"/>
              <a:t> of body organization with outer clear and transparent ectoplasm and inner granular and semi fluid inner endoplasm.</a:t>
            </a:r>
          </a:p>
          <a:p>
            <a:pPr marL="0" indent="0">
              <a:buNone/>
            </a:pPr>
            <a:r>
              <a:rPr lang="en-US" sz="2000" b="1" dirty="0"/>
              <a:t>Body covering: </a:t>
            </a:r>
            <a:r>
              <a:rPr lang="en-US" sz="2000" dirty="0"/>
              <a:t>The body is either naked or bounded by plasmalemma or definite layer called pellicle. </a:t>
            </a:r>
          </a:p>
          <a:p>
            <a:pPr marL="0" indent="0">
              <a:buNone/>
            </a:pPr>
            <a:r>
              <a:rPr lang="en-US" sz="2000" b="1" dirty="0"/>
              <a:t>Locomotion: </a:t>
            </a:r>
            <a:r>
              <a:rPr lang="en-US" sz="2000" dirty="0"/>
              <a:t>It takes place by finger </a:t>
            </a:r>
            <a:r>
              <a:rPr lang="en-US" sz="2000"/>
              <a:t>like </a:t>
            </a:r>
            <a:r>
              <a:rPr lang="en-US" sz="2000" b="1" smtClean="0"/>
              <a:t>pseudopodia</a:t>
            </a:r>
            <a:r>
              <a:rPr lang="en-US" sz="2000" smtClean="0"/>
              <a:t> </a:t>
            </a:r>
            <a:r>
              <a:rPr lang="en-US" sz="2000" dirty="0"/>
              <a:t>(</a:t>
            </a:r>
            <a:r>
              <a:rPr lang="en-US" sz="2000" i="1" dirty="0"/>
              <a:t>Amoeba</a:t>
            </a:r>
            <a:r>
              <a:rPr lang="en-US" sz="2000" dirty="0"/>
              <a:t>), hair like </a:t>
            </a:r>
            <a:r>
              <a:rPr lang="en-US" sz="2000" b="1" dirty="0"/>
              <a:t>cilia</a:t>
            </a:r>
            <a:r>
              <a:rPr lang="en-US" sz="2000" dirty="0"/>
              <a:t> </a:t>
            </a:r>
            <a:r>
              <a:rPr lang="en-US" sz="2000" i="1" dirty="0"/>
              <a:t>(Paramecium</a:t>
            </a:r>
            <a:r>
              <a:rPr lang="en-US" sz="2000" dirty="0"/>
              <a:t>), whip like </a:t>
            </a:r>
            <a:r>
              <a:rPr lang="en-US" sz="2000" b="1" dirty="0"/>
              <a:t>flagella</a:t>
            </a:r>
            <a:r>
              <a:rPr lang="en-US" sz="2000" dirty="0"/>
              <a:t> (</a:t>
            </a:r>
            <a:r>
              <a:rPr lang="en-US" sz="2000" i="1" dirty="0"/>
              <a:t>Euglena</a:t>
            </a:r>
            <a:r>
              <a:rPr lang="en-US" sz="2000" dirty="0"/>
              <a:t>). In some  protozoans, locomotory organ is absent (</a:t>
            </a:r>
            <a:r>
              <a:rPr lang="en-US" sz="2000" i="1" dirty="0"/>
              <a:t>Plasmodium</a:t>
            </a:r>
            <a:r>
              <a:rPr lang="en-US" sz="2000" dirty="0"/>
              <a:t>)</a:t>
            </a:r>
          </a:p>
          <a:p>
            <a:pPr marL="0" indent="0">
              <a:buNone/>
            </a:pPr>
            <a:r>
              <a:rPr lang="en-GB" sz="2000" b="1" dirty="0"/>
              <a:t>Nucleus: </a:t>
            </a:r>
            <a:r>
              <a:rPr lang="en-GB" sz="2000" dirty="0"/>
              <a:t>The number of nuclei vary from 1 to several. Some species like Paramecium shows </a:t>
            </a:r>
            <a:r>
              <a:rPr lang="en-GB" sz="2000" b="1" dirty="0"/>
              <a:t>nuclear dimorphism</a:t>
            </a:r>
            <a:r>
              <a:rPr lang="en-GB" sz="2000" dirty="0" smtClean="0"/>
              <a:t>.</a:t>
            </a:r>
            <a:endParaRPr lang="en-GB" sz="20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DDA09-0067-4C5D-BFF0-3A6372F658E9}" type="datetime1">
              <a:rPr lang="en-GB" smtClean="0"/>
              <a:pPr/>
              <a:t>17/11/2022</a:t>
            </a:fld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AE39445-9316-4E82-88E4-91A0DAC32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BA81AAE-A7DF-43EC-8B74-5E35F55BE7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68" y="3573016"/>
            <a:ext cx="3192311" cy="264893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968" y="6221955"/>
            <a:ext cx="1436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Paramecium</a:t>
            </a:r>
          </a:p>
        </p:txBody>
      </p:sp>
      <p:sp>
        <p:nvSpPr>
          <p:cNvPr id="8" name="Flowchart: Process 7"/>
          <p:cNvSpPr/>
          <p:nvPr/>
        </p:nvSpPr>
        <p:spPr>
          <a:xfrm>
            <a:off x="2051720" y="5301208"/>
            <a:ext cx="864096" cy="288032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Cilia</a:t>
            </a:r>
            <a:endParaRPr lang="en-GB" sz="2400" b="1" dirty="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239E97A3-5A91-4FE2-B463-7F86B6B0101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779"/>
          <a:stretch/>
        </p:blipFill>
        <p:spPr>
          <a:xfrm>
            <a:off x="3261921" y="3566150"/>
            <a:ext cx="3191131" cy="261823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257173" y="6221955"/>
            <a:ext cx="989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/>
              <a:t>Amoeba</a:t>
            </a:r>
          </a:p>
        </p:txBody>
      </p:sp>
      <p:pic>
        <p:nvPicPr>
          <p:cNvPr id="11" name="Picture 4" descr="Structure &amp;amp; Function - Euglena">
            <a:extLst>
              <a:ext uri="{FF2B5EF4-FFF2-40B4-BE49-F238E27FC236}">
                <a16:creationId xmlns="" xmlns:a16="http://schemas.microsoft.com/office/drawing/2014/main" id="{40DE5A0E-05B8-4CC8-89C6-42CF08BC87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587"/>
          <a:stretch/>
        </p:blipFill>
        <p:spPr bwMode="auto">
          <a:xfrm>
            <a:off x="6453052" y="3533070"/>
            <a:ext cx="2690948" cy="264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6236136" y="6184389"/>
            <a:ext cx="9733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/>
              <a:t>Euglena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566108" y="4171652"/>
            <a:ext cx="1292341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GB" b="1" dirty="0" smtClean="0"/>
              <a:t>pseudopod</a:t>
            </a:r>
            <a:endParaRPr lang="en-GB" b="1" dirty="0"/>
          </a:p>
        </p:txBody>
      </p:sp>
      <p:sp>
        <p:nvSpPr>
          <p:cNvPr id="14" name="Rectangle 13"/>
          <p:cNvSpPr/>
          <p:nvPr/>
        </p:nvSpPr>
        <p:spPr>
          <a:xfrm>
            <a:off x="6453052" y="3807340"/>
            <a:ext cx="91563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GB" b="1" dirty="0" smtClean="0"/>
              <a:t>flagella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xmlns="" val="1122284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tudy blogging zone">
            <a:extLst>
              <a:ext uri="{FF2B5EF4-FFF2-40B4-BE49-F238E27FC236}">
                <a16:creationId xmlns="" xmlns:a16="http://schemas.microsoft.com/office/drawing/2014/main" id="{E93058A3-8A40-4752-ACC5-F3A3AF6BC7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8135"/>
          <a:stretch/>
        </p:blipFill>
        <p:spPr bwMode="auto">
          <a:xfrm>
            <a:off x="15902" y="-4340"/>
            <a:ext cx="2496836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Learn Heterotrophic Nutrition in 3 minutes.">
            <a:extLst>
              <a:ext uri="{FF2B5EF4-FFF2-40B4-BE49-F238E27FC236}">
                <a16:creationId xmlns="" xmlns:a16="http://schemas.microsoft.com/office/drawing/2014/main" id="{88975B70-5025-46D7-A5DC-0DCDF279E90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481514"/>
            <a:ext cx="2512738" cy="1563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earn Asexual modes of reproduction - Budding and Fission in 2 minutes.">
            <a:extLst>
              <a:ext uri="{FF2B5EF4-FFF2-40B4-BE49-F238E27FC236}">
                <a16:creationId xmlns="" xmlns:a16="http://schemas.microsoft.com/office/drawing/2014/main" id="{0708EE3B-8C50-4977-A0BC-1F90626D51B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115733"/>
            <a:ext cx="2512738" cy="2395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771F749-8FD2-4E35-B210-F8EB0306470F}"/>
              </a:ext>
            </a:extLst>
          </p:cNvPr>
          <p:cNvSpPr txBox="1"/>
          <p:nvPr/>
        </p:nvSpPr>
        <p:spPr>
          <a:xfrm>
            <a:off x="0" y="6142392"/>
            <a:ext cx="2053706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b="1" dirty="0"/>
              <a:t>Binary fission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C0308-5C6E-4A38-B9CC-00C1F822FE62}" type="datetime1">
              <a:rPr lang="en-GB" smtClean="0"/>
              <a:pPr/>
              <a:t>17/11/2022</a:t>
            </a:fld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52E75-A4CB-401F-A8C2-493834B9D776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ED40393-5FF5-4C40-89E5-93370BA2584A}"/>
              </a:ext>
            </a:extLst>
          </p:cNvPr>
          <p:cNvSpPr txBox="1"/>
          <p:nvPr/>
        </p:nvSpPr>
        <p:spPr>
          <a:xfrm>
            <a:off x="-34032" y="3860177"/>
            <a:ext cx="208773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/>
              <a:t>Holozoic nutrition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EC8412A-E996-4FF1-9318-893FD41F6381}"/>
              </a:ext>
            </a:extLst>
          </p:cNvPr>
          <p:cNvSpPr txBox="1"/>
          <p:nvPr/>
        </p:nvSpPr>
        <p:spPr>
          <a:xfrm>
            <a:off x="-34032" y="2296848"/>
            <a:ext cx="2546770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/>
              <a:t>Cyclosis in </a:t>
            </a:r>
            <a:r>
              <a:rPr lang="en-US" b="1" i="1" dirty="0"/>
              <a:t>Paramecium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39006" y="-4340"/>
            <a:ext cx="3689178" cy="677108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2000" b="1" dirty="0"/>
              <a:t>Nutrition</a:t>
            </a:r>
            <a:r>
              <a:rPr lang="en-US" sz="2000" dirty="0"/>
              <a:t>: It may be </a:t>
            </a:r>
            <a:r>
              <a:rPr lang="en-US" sz="2000" b="1" dirty="0"/>
              <a:t>holozoic, </a:t>
            </a:r>
            <a:r>
              <a:rPr lang="en-US" sz="2000" b="1" dirty="0" err="1"/>
              <a:t>holophytic</a:t>
            </a:r>
            <a:r>
              <a:rPr lang="en-US" sz="2000" b="1" dirty="0"/>
              <a:t>, saprophytic or parasitic.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sz="2000" b="1" dirty="0"/>
              <a:t>Digestion</a:t>
            </a:r>
            <a:r>
              <a:rPr lang="en-US" sz="2000" dirty="0"/>
              <a:t>: It is </a:t>
            </a:r>
            <a:r>
              <a:rPr lang="en-US" sz="2000" b="1" dirty="0"/>
              <a:t>intracellular</a:t>
            </a:r>
            <a:r>
              <a:rPr lang="en-US" sz="2000" dirty="0"/>
              <a:t> which  occurs inside food vacuoles. </a:t>
            </a:r>
            <a:r>
              <a:rPr lang="en-US" sz="2000" b="1" dirty="0" err="1"/>
              <a:t>Cyclosis</a:t>
            </a:r>
            <a:r>
              <a:rPr lang="en-US" sz="2000" dirty="0"/>
              <a:t> helps in circulation of food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sz="2000" b="1" dirty="0"/>
              <a:t>Respiration</a:t>
            </a:r>
            <a:r>
              <a:rPr lang="en-US" sz="2000" dirty="0"/>
              <a:t>: It takes place by general body surface through </a:t>
            </a:r>
            <a:r>
              <a:rPr lang="en-US" sz="2000" b="1" dirty="0"/>
              <a:t>diffusion</a:t>
            </a:r>
            <a:r>
              <a:rPr lang="en-US" sz="2000" dirty="0"/>
              <a:t>.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sz="2000" b="1" dirty="0"/>
              <a:t>Excretion</a:t>
            </a:r>
            <a:r>
              <a:rPr lang="en-US" sz="2000" dirty="0"/>
              <a:t>: It takes place by general body surface mostly </a:t>
            </a:r>
            <a:r>
              <a:rPr lang="en-US" sz="2000" b="1" dirty="0" err="1" smtClean="0"/>
              <a:t>ammonotelic</a:t>
            </a:r>
            <a:r>
              <a:rPr lang="en-US" sz="2000" dirty="0" smtClean="0"/>
              <a:t> (</a:t>
            </a:r>
            <a:r>
              <a:rPr lang="en-GB" sz="1400" b="1" dirty="0" smtClean="0"/>
              <a:t>excrete </a:t>
            </a:r>
            <a:r>
              <a:rPr lang="en-GB" sz="1400" b="1" dirty="0"/>
              <a:t>nitrogenous waste in the form of </a:t>
            </a:r>
            <a:r>
              <a:rPr lang="en-GB" sz="1400" b="1" dirty="0" smtClean="0"/>
              <a:t>ammonia).</a:t>
            </a:r>
            <a:endParaRPr lang="en-US" sz="1400" dirty="0"/>
          </a:p>
          <a:p>
            <a:pPr marL="285750" indent="-285750">
              <a:buFont typeface="Wingdings" pitchFamily="2" charset="2"/>
              <a:buChar char="q"/>
            </a:pPr>
            <a:r>
              <a:rPr lang="en-US" sz="2000" b="1" dirty="0"/>
              <a:t>Osmoregulation</a:t>
            </a:r>
            <a:r>
              <a:rPr lang="en-US" sz="2000" dirty="0"/>
              <a:t>: It takes place through </a:t>
            </a:r>
            <a:r>
              <a:rPr lang="en-US" sz="2000" b="1" dirty="0"/>
              <a:t>contractile vacuoles</a:t>
            </a:r>
            <a:r>
              <a:rPr lang="en-US" sz="2000" dirty="0"/>
              <a:t>.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sz="2000" b="1" dirty="0" smtClean="0"/>
              <a:t>Reproduction</a:t>
            </a:r>
            <a:r>
              <a:rPr lang="en-US" sz="2000" dirty="0" smtClean="0"/>
              <a:t>: </a:t>
            </a:r>
            <a:r>
              <a:rPr lang="en-US" sz="2000" b="1" dirty="0"/>
              <a:t>Asexual</a:t>
            </a:r>
            <a:r>
              <a:rPr lang="en-US" sz="2000" dirty="0"/>
              <a:t> reproduction takes place by </a:t>
            </a:r>
            <a:r>
              <a:rPr lang="en-US" sz="2000" b="1" dirty="0"/>
              <a:t>fission, budding </a:t>
            </a:r>
            <a:r>
              <a:rPr lang="en-US" sz="2000" dirty="0"/>
              <a:t>etc. </a:t>
            </a:r>
            <a:r>
              <a:rPr lang="en-US" sz="2000" b="1" dirty="0"/>
              <a:t>Sexual reproduction</a:t>
            </a:r>
            <a:r>
              <a:rPr lang="en-US" sz="2000" dirty="0"/>
              <a:t> takes place by </a:t>
            </a:r>
            <a:r>
              <a:rPr lang="en-US" sz="2000" b="1" dirty="0"/>
              <a:t>conjugation or </a:t>
            </a:r>
            <a:r>
              <a:rPr lang="en-US" sz="2000" b="1" dirty="0" err="1" smtClean="0"/>
              <a:t>syngamy</a:t>
            </a:r>
            <a:r>
              <a:rPr lang="en-US" sz="2000" b="1" dirty="0" smtClean="0"/>
              <a:t>.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213276" y="-29792"/>
            <a:ext cx="2915816" cy="67403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b="1" dirty="0" smtClean="0"/>
              <a:t>Terminologies</a:t>
            </a:r>
          </a:p>
          <a:p>
            <a:r>
              <a:rPr lang="en-GB" b="1" dirty="0" smtClean="0"/>
              <a:t>Holozoic: </a:t>
            </a:r>
            <a:r>
              <a:rPr lang="en-GB" dirty="0"/>
              <a:t>the internalization (ingestion) and internal processing of liquids or solid food particles</a:t>
            </a:r>
            <a:r>
              <a:rPr lang="en-GB" dirty="0" smtClean="0"/>
              <a:t>.</a:t>
            </a:r>
            <a:endParaRPr lang="en-GB" b="1" dirty="0" smtClean="0"/>
          </a:p>
          <a:p>
            <a:r>
              <a:rPr lang="en-GB" b="1" dirty="0" err="1" smtClean="0"/>
              <a:t>Holophytic</a:t>
            </a:r>
            <a:r>
              <a:rPr lang="en-GB" b="1" dirty="0" smtClean="0"/>
              <a:t>: </a:t>
            </a:r>
            <a:r>
              <a:rPr lang="en-GB" dirty="0"/>
              <a:t>organisms that produces its own food through photosynthesis</a:t>
            </a:r>
            <a:endParaRPr lang="en-GB" b="1" dirty="0"/>
          </a:p>
          <a:p>
            <a:r>
              <a:rPr lang="en-GB" b="1" dirty="0" smtClean="0"/>
              <a:t>Intracellular: </a:t>
            </a:r>
            <a:r>
              <a:rPr lang="en-GB" dirty="0" smtClean="0"/>
              <a:t>takes </a:t>
            </a:r>
            <a:r>
              <a:rPr lang="en-GB" dirty="0"/>
              <a:t>place within the </a:t>
            </a:r>
            <a:r>
              <a:rPr lang="en-GB" b="1" dirty="0"/>
              <a:t>cytoplasm</a:t>
            </a:r>
            <a:r>
              <a:rPr lang="en-GB" dirty="0"/>
              <a:t> of the </a:t>
            </a:r>
            <a:r>
              <a:rPr lang="en-GB" dirty="0" smtClean="0"/>
              <a:t>organism and also </a:t>
            </a:r>
            <a:r>
              <a:rPr lang="en-GB" dirty="0"/>
              <a:t>without a digestive </a:t>
            </a:r>
            <a:r>
              <a:rPr lang="en-GB" dirty="0" smtClean="0"/>
              <a:t>tract</a:t>
            </a:r>
          </a:p>
          <a:p>
            <a:r>
              <a:rPr lang="en-GB" b="1" dirty="0" err="1" smtClean="0"/>
              <a:t>Cyclosis</a:t>
            </a:r>
            <a:r>
              <a:rPr lang="en-GB" dirty="0"/>
              <a:t> </a:t>
            </a:r>
            <a:r>
              <a:rPr lang="en-GB" dirty="0" smtClean="0"/>
              <a:t>: Streaming of cytoplasm inside a living cell</a:t>
            </a:r>
          </a:p>
          <a:p>
            <a:r>
              <a:rPr lang="en-GB" b="1" dirty="0" smtClean="0"/>
              <a:t>Diffusion: </a:t>
            </a:r>
            <a:r>
              <a:rPr lang="en-GB" dirty="0"/>
              <a:t>movement of a substance from an area of high concentration to an area of low concentration.</a:t>
            </a:r>
          </a:p>
          <a:p>
            <a:r>
              <a:rPr lang="en-GB" b="1" dirty="0" smtClean="0"/>
              <a:t>Osmoregulation : </a:t>
            </a:r>
            <a:r>
              <a:rPr lang="en-GB" dirty="0"/>
              <a:t>physiological processes that maintain a fixed concentration of cell membrane-impermeable molecules and ions</a:t>
            </a:r>
          </a:p>
        </p:txBody>
      </p:sp>
    </p:spTree>
    <p:extLst>
      <p:ext uri="{BB962C8B-B14F-4D97-AF65-F5344CB8AC3E}">
        <p14:creationId xmlns:p14="http://schemas.microsoft.com/office/powerpoint/2010/main" xmlns="" val="1699343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0" y="1916832"/>
            <a:ext cx="9144000" cy="460851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 smtClean="0"/>
              <a:t>Phylum </a:t>
            </a:r>
            <a:r>
              <a:rPr lang="en-US" sz="2400" dirty="0"/>
              <a:t>Protozoa is classified into 4 different classes on the basis of </a:t>
            </a:r>
            <a:r>
              <a:rPr lang="en-US" sz="2400" b="1" dirty="0" err="1" smtClean="0"/>
              <a:t>locomotory</a:t>
            </a:r>
            <a:r>
              <a:rPr lang="en-US" sz="2400" dirty="0" smtClean="0"/>
              <a:t> organ.  </a:t>
            </a:r>
          </a:p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r>
              <a:rPr lang="en-US" sz="2400" b="1" dirty="0" smtClean="0"/>
              <a:t>1</a:t>
            </a:r>
            <a:r>
              <a:rPr lang="en-US" sz="2400" b="1" dirty="0"/>
              <a:t>: </a:t>
            </a:r>
            <a:r>
              <a:rPr lang="en-US" sz="2400" b="1" dirty="0" err="1" smtClean="0"/>
              <a:t>Rhizopoda</a:t>
            </a:r>
            <a:r>
              <a:rPr lang="en-US" sz="2400" b="1" dirty="0" smtClean="0"/>
              <a:t> </a:t>
            </a:r>
          </a:p>
          <a:p>
            <a:pPr marL="0" indent="0">
              <a:buNone/>
            </a:pPr>
            <a:r>
              <a:rPr lang="en-US" sz="2400" b="1" dirty="0" smtClean="0"/>
              <a:t>2: </a:t>
            </a:r>
            <a:r>
              <a:rPr lang="en-US" sz="2400" b="1" dirty="0" err="1" smtClean="0"/>
              <a:t>Ciliata</a:t>
            </a:r>
            <a:r>
              <a:rPr lang="en-US" sz="2400" b="1" dirty="0" smtClean="0"/>
              <a:t> 	3: </a:t>
            </a:r>
            <a:r>
              <a:rPr lang="en-US" sz="2400" b="1" dirty="0" err="1" smtClean="0"/>
              <a:t>Flagellata</a:t>
            </a:r>
            <a:r>
              <a:rPr lang="en-US" sz="2400" b="1" dirty="0" smtClean="0"/>
              <a:t> </a:t>
            </a:r>
            <a:r>
              <a:rPr lang="en-US" sz="2400" b="1" dirty="0"/>
              <a:t>	</a:t>
            </a:r>
            <a:r>
              <a:rPr lang="en-US" sz="2400" b="1" dirty="0" smtClean="0"/>
              <a:t>4: </a:t>
            </a:r>
            <a:r>
              <a:rPr lang="en-US" sz="2400" b="1" dirty="0" err="1" smtClean="0"/>
              <a:t>Sporozoa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 smtClean="0"/>
          </a:p>
          <a:p>
            <a:pPr marL="0" indent="0">
              <a:buNone/>
            </a:pPr>
            <a:r>
              <a:rPr lang="en-US" sz="2400" b="1" i="0" baseline="0" dirty="0" smtClean="0"/>
              <a:t>Class 1: </a:t>
            </a:r>
            <a:r>
              <a:rPr lang="en-US" sz="2400" b="1" dirty="0" err="1"/>
              <a:t>Rhizopoda</a:t>
            </a:r>
            <a:r>
              <a:rPr lang="en-US" sz="2400" b="1" dirty="0"/>
              <a:t>/ </a:t>
            </a:r>
            <a:r>
              <a:rPr lang="en-US" sz="2400" b="1" dirty="0" err="1" smtClean="0"/>
              <a:t>Sarcodina</a:t>
            </a:r>
            <a:r>
              <a:rPr lang="en-US" sz="2400" b="1" dirty="0" smtClean="0"/>
              <a:t>/ </a:t>
            </a:r>
            <a:r>
              <a:rPr lang="en-US" sz="2400" b="1" dirty="0" err="1" smtClean="0"/>
              <a:t>amoeboids</a:t>
            </a:r>
            <a:endParaRPr lang="en-US" sz="2400" b="1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en-US" sz="2400" dirty="0" err="1" smtClean="0"/>
              <a:t>Locomotory</a:t>
            </a:r>
            <a:r>
              <a:rPr lang="en-US" sz="2400" dirty="0" smtClean="0"/>
              <a:t> </a:t>
            </a:r>
            <a:r>
              <a:rPr lang="en-US" sz="2400" dirty="0"/>
              <a:t>organelle is </a:t>
            </a:r>
            <a:r>
              <a:rPr lang="en-US" sz="2400" dirty="0" err="1" smtClean="0"/>
              <a:t>pseudopia</a:t>
            </a:r>
            <a:r>
              <a:rPr lang="en-US" sz="2400" dirty="0" smtClean="0"/>
              <a:t> (Temporary arm)</a:t>
            </a:r>
            <a:endParaRPr lang="en-US" sz="2400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sz="2400" dirty="0"/>
              <a:t>Body is irregular in shape covered with </a:t>
            </a:r>
            <a:r>
              <a:rPr lang="en-US" sz="2400" dirty="0" err="1"/>
              <a:t>plasmalemma</a:t>
            </a:r>
            <a:endParaRPr lang="en-US" sz="2400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sz="2400" dirty="0"/>
              <a:t>They are free living or parasitic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2400" dirty="0"/>
              <a:t>Nutrition is holozoic or </a:t>
            </a:r>
            <a:r>
              <a:rPr lang="en-US" sz="2400" dirty="0" smtClean="0"/>
              <a:t>saprozoic</a:t>
            </a:r>
          </a:p>
          <a:p>
            <a:pPr lvl="0" rtl="0"/>
            <a:endParaRPr lang="en-GB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2E931-A645-45B1-B91D-6F6CB0E600D5}" type="datetime1">
              <a:rPr lang="en-GB" smtClean="0"/>
              <a:pPr/>
              <a:t>17/11/2022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52E75-A4CB-401F-A8C2-493834B9D776}" type="slidenum">
              <a:rPr lang="en-GB" smtClean="0"/>
              <a:pPr/>
              <a:t>9</a:t>
            </a:fld>
            <a:endParaRPr lang="en-GB"/>
          </a:p>
        </p:txBody>
      </p:sp>
      <p:cxnSp>
        <p:nvCxnSpPr>
          <p:cNvPr id="17" name="Straight Connector 16"/>
          <p:cNvCxnSpPr/>
          <p:nvPr/>
        </p:nvCxnSpPr>
        <p:spPr>
          <a:xfrm>
            <a:off x="0" y="3031451"/>
            <a:ext cx="9144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85471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1459</TotalTime>
  <Words>851</Words>
  <Application>Microsoft Office PowerPoint</Application>
  <PresentationFormat>On-screen Show (4:3)</PresentationFormat>
  <Paragraphs>141</Paragraphs>
  <Slides>12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Kingdom Protista</vt:lpstr>
      <vt:lpstr>Introduction</vt:lpstr>
      <vt:lpstr>Photosynthetic protists (plant like) It includes unicellular eukaryotic algae called protistan algae. Photosynthetic algae are of 3 different phyla: </vt:lpstr>
      <vt:lpstr>Slime molds (Consumer decomposer fungi)</vt:lpstr>
      <vt:lpstr>Protozoa (Animal like) Different species of Protozoa</vt:lpstr>
      <vt:lpstr>General characteristics of phylum protozoa</vt:lpstr>
      <vt:lpstr>Slide 7</vt:lpstr>
      <vt:lpstr>Slide 8</vt:lpstr>
      <vt:lpstr>Slide 9</vt:lpstr>
      <vt:lpstr>Slide 10</vt:lpstr>
      <vt:lpstr>Class 3 Flagellata/Zoomastigophora</vt:lpstr>
      <vt:lpstr>Any questions?        Thank you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Protista</dc:title>
  <dc:creator>welcome</dc:creator>
  <cp:lastModifiedBy>Pooja Shrestha</cp:lastModifiedBy>
  <cp:revision>54</cp:revision>
  <dcterms:created xsi:type="dcterms:W3CDTF">2021-08-11T13:23:27Z</dcterms:created>
  <dcterms:modified xsi:type="dcterms:W3CDTF">2022-11-17T08:31:15Z</dcterms:modified>
</cp:coreProperties>
</file>