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438" r:id="rId2"/>
    <p:sldId id="340" r:id="rId3"/>
    <p:sldId id="432" r:id="rId4"/>
    <p:sldId id="433" r:id="rId5"/>
    <p:sldId id="434" r:id="rId6"/>
    <p:sldId id="443" r:id="rId7"/>
    <p:sldId id="435" r:id="rId8"/>
    <p:sldId id="436" r:id="rId9"/>
    <p:sldId id="437" r:id="rId10"/>
    <p:sldId id="442" r:id="rId11"/>
    <p:sldId id="439" r:id="rId12"/>
    <p:sldId id="431" r:id="rId13"/>
    <p:sldId id="441" r:id="rId14"/>
    <p:sldId id="444" r:id="rId15"/>
    <p:sldId id="440" r:id="rId1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FA75"/>
    <a:srgbClr val="1EF657"/>
    <a:srgbClr val="000066"/>
    <a:srgbClr val="080808"/>
    <a:srgbClr val="CCECFF"/>
    <a:srgbClr val="C5D4DD"/>
    <a:srgbClr val="FF7B1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416" autoAdjust="0"/>
  </p:normalViewPr>
  <p:slideViewPr>
    <p:cSldViewPr snapToObjects="1">
      <p:cViewPr varScale="1">
        <p:scale>
          <a:sx n="69" d="100"/>
          <a:sy n="69" d="100"/>
        </p:scale>
        <p:origin x="-73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54CC41-A3B7-4AA9-BB72-02B793942A43}" type="datetimeFigureOut">
              <a:rPr lang="en-US"/>
              <a:pPr>
                <a:defRPr/>
              </a:pPr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3D4FC47-E6BC-472E-9262-C4EFEF40BD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19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Images with a </a:t>
            </a:r>
            <a:r>
              <a:rPr lang="en-GB" b="1" dirty="0" smtClean="0"/>
              <a:t>green circle </a:t>
            </a:r>
            <a:r>
              <a:rPr lang="en-GB" dirty="0" smtClean="0"/>
              <a:t>means</a:t>
            </a:r>
            <a:r>
              <a:rPr lang="en-GB" baseline="0" dirty="0" smtClean="0"/>
              <a:t> its just an </a:t>
            </a:r>
            <a:r>
              <a:rPr lang="en-GB" b="1" baseline="0" dirty="0" smtClean="0"/>
              <a:t>example for better understanding</a:t>
            </a:r>
            <a:r>
              <a:rPr lang="en-GB" baseline="0" dirty="0" smtClean="0"/>
              <a:t>, you don’t have to </a:t>
            </a:r>
            <a:r>
              <a:rPr lang="en-GB" b="1" baseline="0" dirty="0" smtClean="0"/>
              <a:t>draw it in exams</a:t>
            </a:r>
            <a:r>
              <a:rPr lang="en-GB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Images with a </a:t>
            </a:r>
            <a:r>
              <a:rPr lang="en-GB" b="1" baseline="0" dirty="0" smtClean="0"/>
              <a:t>Yellow circle </a:t>
            </a:r>
            <a:r>
              <a:rPr lang="en-GB" baseline="0" dirty="0" smtClean="0"/>
              <a:t>are rare and it carries little importance, which is better if you practice.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Images with a </a:t>
            </a:r>
            <a:r>
              <a:rPr lang="en-GB" b="1" baseline="0" dirty="0" smtClean="0"/>
              <a:t>Red circle </a:t>
            </a:r>
            <a:r>
              <a:rPr lang="en-GB" baseline="0" dirty="0" smtClean="0"/>
              <a:t>are the </a:t>
            </a:r>
            <a:r>
              <a:rPr lang="en-GB" b="1" baseline="0" dirty="0" smtClean="0"/>
              <a:t>most important</a:t>
            </a:r>
            <a:r>
              <a:rPr lang="en-GB" baseline="0" dirty="0" smtClean="0"/>
              <a:t>, you must know how to draw it.</a:t>
            </a:r>
          </a:p>
          <a:p>
            <a:pPr marL="0" indent="0">
              <a:buFont typeface="Arial" pitchFamily="34" charset="0"/>
              <a:buNone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Sentences with </a:t>
            </a:r>
            <a:r>
              <a:rPr lang="en-GB" i="1" baseline="0" dirty="0" smtClean="0"/>
              <a:t>italic font </a:t>
            </a:r>
            <a:r>
              <a:rPr lang="en-GB" i="0" baseline="0" dirty="0" smtClean="0"/>
              <a:t>means those which you already leaned in your lower grades, try to remember it for your own sake.</a:t>
            </a:r>
            <a:endParaRPr lang="en-GB" i="1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4FC47-E6BC-472E-9262-C4EFEF40BD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6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DNA, or deoxyribonucleic acid, is the central information storage system of most animals and plants, and even some viruses.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strand has a backbone made of alternating sugar (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deoxyribose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phosphate groups. Attached to each sugar is one of four bases--adenine (A), cytosine (C), guanine (G), and thymine (T). The two strands are held together by bonds between the bases; adenine bonds with thymine, and cytosine bonds with guanine. 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Pneumatophores: Respiratory or knee roots (pneumatophores) are characteristic of many species; they project above the mud and have small openings (lenticels) through which air enters, passing through the soft spongy tissue to the roots beneath the mud. Lack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oxygen in salty water logged soil (Hydric condition)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4FC47-E6BC-472E-9262-C4EFEF40BD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5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E38C-326B-43B4-B826-F305EE2F2374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4B973-AFAA-40CE-8E5C-8CFF16B13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2EC9-B3C1-4479-83D0-948084883C22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F18D3-44D5-43BD-A1D7-05A237A070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C554-961A-4F6C-9D88-B23A4CBACC0C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B4D04-CFF4-4E66-8C02-6E68ED257E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2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EF0E-B395-408E-8C65-80BB0375B7CA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57253-375B-4C14-ACA3-22B1BAF46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7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AF29-7295-42B1-8C31-772779809866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2821-C62C-443F-926F-2EFD61D9D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2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05CD-B916-474E-9276-7A2EA84A0E2B}" type="datetime1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E73CC-9316-4EA9-A501-9EE37A2A7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5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7D734-B523-4479-A711-23F12A465DBE}" type="datetime1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56B07-BFA7-49F0-8CA4-5A4A01B910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2C202-AB63-42D8-871E-03974BC6E893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992CD-F135-4312-A078-CAB231CF9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1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B2A1-FBCC-4721-B9D8-6DA93D612572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CCBA2-1B9E-4E9E-A03C-E14966500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5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A354-1496-4F04-B157-D2E94422C5F3}" type="datetime1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E2DA5-DADE-423C-96B6-DD2545DEAF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4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0718-74D0-454F-8980-52DDD1696DB7}" type="datetime1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AE49B-EB9E-4308-B229-AE4013765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8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196A4A-E10F-4649-A846-60A443D3DD5F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16A14E0-E9E8-481F-8EB3-21C4853D30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/>
              <a:t>Unit 6: Introduction to biology</a:t>
            </a:r>
          </a:p>
          <a:p>
            <a:pPr marL="0" indent="0" algn="ctr">
              <a:buNone/>
            </a:pPr>
            <a:r>
              <a:rPr lang="en-GB" b="1" dirty="0"/>
              <a:t>Subject: Zoology </a:t>
            </a:r>
          </a:p>
          <a:p>
            <a:pPr marL="0" indent="0" algn="ctr">
              <a:buNone/>
            </a:pPr>
            <a:r>
              <a:rPr lang="en-GB" b="1" dirty="0"/>
              <a:t>Lecture one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Book writer:	 </a:t>
            </a:r>
            <a:r>
              <a:rPr lang="en-GB" sz="2800" dirty="0" err="1" smtClean="0"/>
              <a:t>Phd</a:t>
            </a:r>
            <a:r>
              <a:rPr lang="en-GB" sz="2800" dirty="0" smtClean="0"/>
              <a:t> </a:t>
            </a:r>
            <a:r>
              <a:rPr lang="en-GB" sz="2800" dirty="0" err="1" smtClean="0"/>
              <a:t>Arvind</a:t>
            </a:r>
            <a:r>
              <a:rPr lang="en-GB" sz="2800" dirty="0" smtClean="0"/>
              <a:t> </a:t>
            </a:r>
            <a:r>
              <a:rPr lang="en-GB" sz="2800" smtClean="0"/>
              <a:t>Keasri</a:t>
            </a:r>
            <a:r>
              <a:rPr lang="en-GB" sz="2800" dirty="0" smtClean="0"/>
              <a:t>			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											Presented by Sunil Gautam</a:t>
            </a:r>
            <a:r>
              <a:rPr lang="en-GB" dirty="0" smtClean="0"/>
              <a:t>												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9EF0E-B395-408E-8C65-80BB0375B7CA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7253-375B-4C14-ACA3-22B1BAF46E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7637" y="1724028"/>
            <a:ext cx="1181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400" dirty="0"/>
              <a:t>6. Mycology: Study of fungi.						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/>
              <a:t>7. Phycology: Study of algae.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/>
              <a:t>8. Bryology: Study of liverworts and mosses.			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/>
              <a:t>9. Helminthology: Study of worms/ </a:t>
            </a:r>
            <a:r>
              <a:rPr lang="en-GB" sz="2400" dirty="0" err="1"/>
              <a:t>helmints</a:t>
            </a:r>
            <a:r>
              <a:rPr lang="en-GB" sz="2400" dirty="0"/>
              <a:t>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/>
              <a:t>10. Parasitology: Study of parasitic organisms.	</a:t>
            </a:r>
          </a:p>
        </p:txBody>
      </p:sp>
    </p:spTree>
    <p:extLst>
      <p:ext uri="{BB962C8B-B14F-4D97-AF65-F5344CB8AC3E}">
        <p14:creationId xmlns:p14="http://schemas.microsoft.com/office/powerpoint/2010/main" val="12036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199" y="1981200"/>
            <a:ext cx="11515725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cs typeface="Arial" pitchFamily="34" charset="0"/>
              </a:rPr>
              <a:t>11. Entomology: Study of insects.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 smtClean="0">
                <a:cs typeface="Arial" pitchFamily="34" charset="0"/>
              </a:rPr>
              <a:t>12</a:t>
            </a:r>
            <a:r>
              <a:rPr lang="en-GB" sz="2400" dirty="0">
                <a:cs typeface="Arial" pitchFamily="34" charset="0"/>
              </a:rPr>
              <a:t>. Ornithology: Study of </a:t>
            </a:r>
            <a:r>
              <a:rPr lang="en-GB" sz="2400" dirty="0" smtClean="0">
                <a:cs typeface="Arial" pitchFamily="34" charset="0"/>
              </a:rPr>
              <a:t>birds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 smtClean="0">
                <a:cs typeface="Arial" pitchFamily="34" charset="0"/>
              </a:rPr>
              <a:t>13</a:t>
            </a:r>
            <a:r>
              <a:rPr lang="en-GB" sz="2400" dirty="0">
                <a:cs typeface="Arial" pitchFamily="34" charset="0"/>
              </a:rPr>
              <a:t>. </a:t>
            </a:r>
            <a:r>
              <a:rPr lang="en-GB" sz="2400" dirty="0" err="1">
                <a:cs typeface="Arial" pitchFamily="34" charset="0"/>
              </a:rPr>
              <a:t>Mammalogy</a:t>
            </a:r>
            <a:r>
              <a:rPr lang="en-GB" sz="2400" dirty="0">
                <a:cs typeface="Arial" pitchFamily="34" charset="0"/>
              </a:rPr>
              <a:t>: Study of </a:t>
            </a:r>
            <a:r>
              <a:rPr lang="en-GB" sz="2400" dirty="0" smtClean="0">
                <a:cs typeface="Arial" pitchFamily="34" charset="0"/>
              </a:rPr>
              <a:t>mammals.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 smtClean="0">
                <a:cs typeface="Arial" pitchFamily="34" charset="0"/>
              </a:rPr>
              <a:t>14</a:t>
            </a:r>
            <a:r>
              <a:rPr lang="en-GB" sz="2400" dirty="0">
                <a:cs typeface="Arial" pitchFamily="34" charset="0"/>
              </a:rPr>
              <a:t>. Herpetology: Study of reptiles and </a:t>
            </a:r>
            <a:r>
              <a:rPr lang="en-GB" sz="2400" dirty="0" smtClean="0">
                <a:cs typeface="Arial" pitchFamily="34" charset="0"/>
              </a:rPr>
              <a:t>amphibians</a:t>
            </a:r>
          </a:p>
          <a:p>
            <a:pPr lvl="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cs typeface="Arial" pitchFamily="34" charset="0"/>
              </a:rPr>
              <a:t>15. Protozoology: Study of one – celled animals.	</a:t>
            </a:r>
            <a:r>
              <a:rPr lang="en-GB" sz="2400" dirty="0" smtClean="0">
                <a:solidFill>
                  <a:prstClr val="black"/>
                </a:solidFill>
                <a:cs typeface="Arial" pitchFamily="34" charset="0"/>
              </a:rPr>
              <a:t>16</a:t>
            </a:r>
            <a:r>
              <a:rPr lang="en-GB" sz="2400" dirty="0">
                <a:solidFill>
                  <a:prstClr val="black"/>
                </a:solidFill>
                <a:cs typeface="Arial" pitchFamily="34" charset="0"/>
              </a:rPr>
              <a:t>. Zoology: Study of animals.</a:t>
            </a:r>
          </a:p>
          <a:p>
            <a:pPr lvl="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cs typeface="Arial" pitchFamily="34" charset="0"/>
              </a:rPr>
              <a:t>17. Botany: Study of plants.						</a:t>
            </a:r>
            <a:r>
              <a:rPr lang="en-GB" sz="2400" dirty="0" smtClean="0">
                <a:solidFill>
                  <a:prstClr val="black"/>
                </a:solidFill>
                <a:cs typeface="Arial" pitchFamily="34" charset="0"/>
              </a:rPr>
              <a:t>	18</a:t>
            </a:r>
            <a:r>
              <a:rPr lang="en-GB" sz="2400" dirty="0">
                <a:solidFill>
                  <a:prstClr val="black"/>
                </a:solidFill>
                <a:cs typeface="Arial" pitchFamily="34" charset="0"/>
              </a:rPr>
              <a:t>. Ichthyology : Study of fishes.</a:t>
            </a:r>
          </a:p>
          <a:p>
            <a:pPr lvl="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cs typeface="Arial" pitchFamily="34" charset="0"/>
              </a:rPr>
              <a:t>19. Evolution: Study of origin.						</a:t>
            </a:r>
            <a:r>
              <a:rPr lang="en-GB" sz="2400" dirty="0" smtClean="0">
                <a:solidFill>
                  <a:prstClr val="black"/>
                </a:solidFill>
                <a:cs typeface="Arial" pitchFamily="34" charset="0"/>
              </a:rPr>
              <a:t>	20</a:t>
            </a:r>
            <a:r>
              <a:rPr lang="en-GB" sz="2400" dirty="0">
                <a:solidFill>
                  <a:prstClr val="black"/>
                </a:solidFill>
                <a:cs typeface="Arial" pitchFamily="34" charset="0"/>
              </a:rPr>
              <a:t>. Embryology: Study of embryos.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1462" y="1524000"/>
            <a:ext cx="1127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400" dirty="0"/>
              <a:t>21. Palynology : Study of pollen grains.				</a:t>
            </a:r>
            <a:endParaRPr lang="en-GB" sz="2400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 smtClean="0"/>
              <a:t>22</a:t>
            </a:r>
            <a:r>
              <a:rPr lang="en-GB" sz="2400" dirty="0"/>
              <a:t>. Pteridology: Study of </a:t>
            </a:r>
            <a:r>
              <a:rPr lang="en-GB" sz="2400" dirty="0" err="1" smtClean="0"/>
              <a:t>Pteridophyte</a:t>
            </a:r>
            <a:r>
              <a:rPr lang="en-GB" sz="2400" dirty="0" smtClean="0"/>
              <a:t>.		23. Cardiology: Study of heart.	</a:t>
            </a:r>
            <a:br>
              <a:rPr lang="en-GB" sz="2400" dirty="0" smtClean="0"/>
            </a:br>
            <a:r>
              <a:rPr lang="en-GB" sz="2400" dirty="0" smtClean="0"/>
              <a:t>24. Neurology: Study of neurons.				25</a:t>
            </a:r>
            <a:r>
              <a:rPr lang="en-GB" sz="2400" dirty="0"/>
              <a:t>. Virology: Study of virus.		</a:t>
            </a:r>
            <a:br>
              <a:rPr lang="en-GB" sz="2400" dirty="0"/>
            </a:br>
            <a:r>
              <a:rPr lang="en-GB" sz="2400" dirty="0" smtClean="0"/>
              <a:t>26</a:t>
            </a:r>
            <a:r>
              <a:rPr lang="en-GB" sz="2400" dirty="0"/>
              <a:t>. Ethology: Study of animal behaviour.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/>
              <a:t>27. Ethnology: Study of different rules mankind in different distribution.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/>
              <a:t>28. Eugenics: Study of improvement of races.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/>
              <a:t>29. Cytology: Study of </a:t>
            </a:r>
            <a:r>
              <a:rPr lang="en-GB" sz="2400" dirty="0" smtClean="0"/>
              <a:t>cells.			30</a:t>
            </a:r>
            <a:r>
              <a:rPr lang="en-GB" sz="2400" dirty="0"/>
              <a:t>. Protozoology: Study of protozoans.</a:t>
            </a:r>
          </a:p>
          <a:p>
            <a:pPr>
              <a:lnSpc>
                <a:spcPct val="20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387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8764" y="1776256"/>
            <a:ext cx="1165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</a:rPr>
              <a:t>Father of zoology and embryology is;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A. Aristotle 			B. Linnaeus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C. </a:t>
            </a:r>
            <a:r>
              <a:rPr lang="en-GB" sz="2400" dirty="0" err="1">
                <a:solidFill>
                  <a:prstClr val="black"/>
                </a:solidFill>
              </a:rPr>
              <a:t>Lemark</a:t>
            </a:r>
            <a:r>
              <a:rPr lang="en-GB" sz="2400" dirty="0">
                <a:solidFill>
                  <a:prstClr val="black"/>
                </a:solidFill>
              </a:rPr>
              <a:t>			D. R.H. Whitaker</a:t>
            </a:r>
          </a:p>
          <a:p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" y="3120233"/>
            <a:ext cx="8382000" cy="323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8668" y="671511"/>
            <a:ext cx="2786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5329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4580" y="2915526"/>
            <a:ext cx="71497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Any Question</a:t>
            </a:r>
            <a:endParaRPr lang="en-GB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pic>
        <p:nvPicPr>
          <p:cNvPr id="1027" name="Picture 3" descr="C:\Users\MSI\Downloads\NicePng_thank-you-png_1836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441284"/>
            <a:ext cx="5334000" cy="4546937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1143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b="1" dirty="0"/>
              <a:t>Biology: </a:t>
            </a:r>
            <a:r>
              <a:rPr lang="en-GB" sz="2400" dirty="0"/>
              <a:t>Biology is a branch of science which deals with the living beings whereas other branch of science is called physical science deals with physics, chemistry, math, </a:t>
            </a:r>
            <a:r>
              <a:rPr lang="en-GB" sz="2400" dirty="0" err="1"/>
              <a:t>meterology</a:t>
            </a:r>
            <a:r>
              <a:rPr lang="en-GB" sz="2400" dirty="0"/>
              <a:t>, etc.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  The word biology is coined by two great scientists, </a:t>
            </a:r>
            <a:r>
              <a:rPr lang="en-GB" sz="2400" b="1" dirty="0"/>
              <a:t>John Baptist Lamarck</a:t>
            </a:r>
            <a:r>
              <a:rPr lang="en-GB" sz="2400" dirty="0"/>
              <a:t> and </a:t>
            </a:r>
            <a:r>
              <a:rPr lang="en-GB" sz="2400" b="1" dirty="0" err="1"/>
              <a:t>Ireviranus</a:t>
            </a:r>
            <a:r>
              <a:rPr lang="en-GB" sz="2400" b="1" dirty="0"/>
              <a:t> </a:t>
            </a:r>
            <a:r>
              <a:rPr lang="en-GB" sz="2400" dirty="0"/>
              <a:t>in 1802. In Biology which deals with the study of plants called botany and deals with the animals called zoology.</a:t>
            </a:r>
          </a:p>
          <a:p>
            <a:endParaRPr lang="en-GB" sz="2400" dirty="0"/>
          </a:p>
          <a:p>
            <a:r>
              <a:rPr lang="en-GB" sz="2400" dirty="0"/>
              <a:t>     The father of botany was </a:t>
            </a:r>
            <a:r>
              <a:rPr lang="en-GB" sz="2400" b="1" dirty="0"/>
              <a:t>Theophrastus (287 – 370 B.C). </a:t>
            </a:r>
            <a:r>
              <a:rPr lang="en-GB" sz="2400" dirty="0"/>
              <a:t>Similarly father of zoology, embryology and founder of taxonomy was great philosopher </a:t>
            </a:r>
            <a:r>
              <a:rPr lang="en-GB" sz="2400" b="1" dirty="0"/>
              <a:t>Aristotle (384-322 B.C).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97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941960"/>
            <a:ext cx="11125200" cy="317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Unlike physical science, Biological sciences have very few universally applicable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principle rather there are numerous exceptions which have biology as a science of exception. Few examples are:</a:t>
            </a:r>
          </a:p>
          <a:p>
            <a:pPr marL="514350" lvl="0" indent="-514350" eaLnBrk="0" hangingPunct="0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Euglena shows both plant and animals characters. It 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lacks cell wall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but bears 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chloroplast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(chlorophyll). Therefore,  placed under Protista kingdom.</a:t>
            </a:r>
          </a:p>
          <a:p>
            <a:pPr lvl="0" eaLnBrk="0" hangingPunct="0">
              <a:spcBef>
                <a:spcPct val="20000"/>
              </a:spcBef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lvl="0" eaLnBrk="0" hangingPunct="0">
              <a:spcBef>
                <a:spcPct val="20000"/>
              </a:spcBef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06840"/>
            <a:ext cx="5791200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624512" y="6049968"/>
            <a:ext cx="304800" cy="241300"/>
          </a:xfrm>
          <a:prstGeom prst="ellipse">
            <a:avLst/>
          </a:prstGeom>
          <a:solidFill>
            <a:srgbClr val="1EF657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868093"/>
            <a:ext cx="11353800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GB" sz="2400" i="1" u="sng" dirty="0">
                <a:solidFill>
                  <a:prstClr val="black"/>
                </a:solidFill>
                <a:latin typeface="Calibri"/>
              </a:rPr>
              <a:t>2. Virus is a </a:t>
            </a:r>
            <a:r>
              <a:rPr lang="en-GB" sz="2400" b="1" i="1" u="sng" dirty="0">
                <a:solidFill>
                  <a:prstClr val="black"/>
                </a:solidFill>
                <a:latin typeface="Calibri"/>
              </a:rPr>
              <a:t>living organism </a:t>
            </a:r>
            <a:r>
              <a:rPr lang="en-GB" sz="2400" i="1" u="sng" dirty="0">
                <a:solidFill>
                  <a:prstClr val="black"/>
                </a:solidFill>
                <a:latin typeface="Calibri"/>
              </a:rPr>
              <a:t>but it </a:t>
            </a:r>
            <a:r>
              <a:rPr lang="en-GB" sz="2400" b="1" i="1" u="sng" dirty="0">
                <a:solidFill>
                  <a:prstClr val="black"/>
                </a:solidFill>
                <a:latin typeface="Calibri"/>
              </a:rPr>
              <a:t>lacks the cellular organization</a:t>
            </a:r>
            <a:r>
              <a:rPr lang="en-GB" sz="2400" i="1" u="sng" dirty="0">
                <a:solidFill>
                  <a:prstClr val="black"/>
                </a:solidFill>
                <a:latin typeface="Calibri"/>
              </a:rPr>
              <a:t>. Thus, acts like both living (inside a host’s body) and dead (in environment)  organism. </a:t>
            </a:r>
          </a:p>
          <a:p>
            <a:pPr lvl="0" eaLnBrk="0" hangingPunct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3. DNA is double stranded whereas in 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bacteriophage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it is 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single stranded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lvl="0" eaLnBrk="0" hangingPunct="0"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Mangroves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produce 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respiratory roots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 which 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grow towards</a:t>
            </a:r>
            <a:br>
              <a:rPr lang="en-GB" sz="2400" b="1" dirty="0">
                <a:solidFill>
                  <a:prstClr val="black"/>
                </a:solidFill>
                <a:latin typeface="Calibri"/>
              </a:rPr>
            </a:br>
            <a:r>
              <a:rPr lang="en-GB" sz="2400" b="1" dirty="0">
                <a:solidFill>
                  <a:prstClr val="black"/>
                </a:solidFill>
                <a:latin typeface="Calibri"/>
              </a:rPr>
              <a:t>light against gravity.</a:t>
            </a:r>
          </a:p>
          <a:p>
            <a:pPr lvl="0" eaLnBrk="0" hangingPunct="0">
              <a:spcBef>
                <a:spcPct val="20000"/>
              </a:spcBef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127503"/>
            <a:ext cx="3810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7162800" y="4876800"/>
            <a:ext cx="304800" cy="241300"/>
          </a:xfrm>
          <a:prstGeom prst="ellipse">
            <a:avLst/>
          </a:prstGeom>
          <a:solidFill>
            <a:srgbClr val="1EF657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40897"/>
            <a:ext cx="4648200" cy="258076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0" name="Oval 9"/>
          <p:cNvSpPr/>
          <p:nvPr/>
        </p:nvSpPr>
        <p:spPr>
          <a:xfrm>
            <a:off x="5791200" y="4062976"/>
            <a:ext cx="304800" cy="241300"/>
          </a:xfrm>
          <a:prstGeom prst="ellipse">
            <a:avLst/>
          </a:prstGeom>
          <a:solidFill>
            <a:srgbClr val="1EF657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1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8162" y="1970038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/>
              <a:t>5. Animals must become adults to reproduce but larval stages of salamander can reproduce.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7" y="2806706"/>
            <a:ext cx="7600950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2438400" y="3124200"/>
            <a:ext cx="304800" cy="241300"/>
          </a:xfrm>
          <a:prstGeom prst="ellipse">
            <a:avLst/>
          </a:prstGeom>
          <a:solidFill>
            <a:srgbClr val="1EF657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3874" y="1850504"/>
            <a:ext cx="11353800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Scope of Biology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lvl="0" eaLnBrk="0" hangingPunct="0">
              <a:spcBef>
                <a:spcPct val="20000"/>
              </a:spcBef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 Biological members such as plants and animals have been utilizing in various fields because of their importance. The major or importance or scope of biology is as follows:</a:t>
            </a:r>
          </a:p>
          <a:p>
            <a:pPr lvl="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1. Economic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value					</a:t>
            </a:r>
            <a:endParaRPr lang="en-GB" sz="2400" dirty="0" smtClean="0">
              <a:solidFill>
                <a:prstClr val="black"/>
              </a:solidFill>
              <a:latin typeface="Calibri"/>
            </a:endParaRPr>
          </a:p>
          <a:p>
            <a:pPr lvl="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. Food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value 			</a:t>
            </a:r>
          </a:p>
          <a:p>
            <a:pPr lvl="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. Medicinal value			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GB" sz="2400" dirty="0" smtClean="0">
                <a:solidFill>
                  <a:prstClr val="black"/>
                </a:solidFill>
                <a:latin typeface="Calibri"/>
              </a:rPr>
            </a:b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. Research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value					</a:t>
            </a:r>
          </a:p>
          <a:p>
            <a:pPr lvl="0" eaLnBrk="0" hangingPunct="0"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		</a:t>
            </a:r>
            <a:br>
              <a:rPr lang="en-GB" sz="2400" dirty="0" smtClean="0">
                <a:solidFill>
                  <a:prstClr val="black"/>
                </a:solidFill>
                <a:latin typeface="Calibri"/>
              </a:rPr>
            </a:b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0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714503"/>
            <a:ext cx="1112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5. Industrial value		</a:t>
            </a:r>
          </a:p>
          <a:p>
            <a:pPr lvl="0" eaLnBrk="0" hangingPunct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6. Ecological value	</a:t>
            </a:r>
            <a:endParaRPr lang="en-GB" sz="2400" dirty="0" smtClean="0">
              <a:solidFill>
                <a:prstClr val="black"/>
              </a:solidFill>
              <a:latin typeface="Calibri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7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. Aesthetic value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Tallow (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a hard fatty substance made from rendered animal fat) is a common ingredient in many products, including eye makeup, lipsticks, makeup bases and foundations, shampoos, shaving soaps, moisturizers and skin care products. It's 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made by boiling animal carcasses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(dead body) to create fatty by-products</a:t>
            </a:r>
          </a:p>
          <a:p>
            <a:pPr lvl="0" eaLnBrk="0" hangingPunct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8. Game value</a:t>
            </a:r>
          </a:p>
        </p:txBody>
      </p:sp>
    </p:spTree>
    <p:extLst>
      <p:ext uri="{BB962C8B-B14F-4D97-AF65-F5344CB8AC3E}">
        <p14:creationId xmlns:p14="http://schemas.microsoft.com/office/powerpoint/2010/main" val="27773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3375" y="1447800"/>
            <a:ext cx="1181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Study of external form and structure of living organism is called;</a:t>
            </a:r>
          </a:p>
          <a:p>
            <a:pPr lvl="0" eaLnBrk="0" hangingPunct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A. Morphology				B. Mycology</a:t>
            </a:r>
          </a:p>
          <a:p>
            <a:pPr lvl="0" eaLnBrk="0" hangingPunct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C. Histology				 	D. Virology 	E. none</a:t>
            </a:r>
          </a:p>
          <a:p>
            <a:pPr lvl="0" eaLnBrk="0" hangingPunct="0">
              <a:spcBef>
                <a:spcPct val="20000"/>
              </a:spcBef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lvl="0" eaLnBrk="0" hangingPunct="0">
              <a:spcBef>
                <a:spcPct val="20000"/>
              </a:spcBef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lvl="0" eaLnBrk="0" hangingPunct="0">
              <a:spcBef>
                <a:spcPct val="20000"/>
              </a:spcBef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Study of reptiles and amphibians is called;</a:t>
            </a:r>
          </a:p>
          <a:p>
            <a:pPr lvl="0" eaLnBrk="0" hangingPunct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A. Ornithology			B.  Entomology</a:t>
            </a:r>
          </a:p>
          <a:p>
            <a:pPr lvl="0" eaLnBrk="0" hangingPunct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C. Herpetology			D. Parasitology</a:t>
            </a:r>
          </a:p>
          <a:p>
            <a:pPr lvl="0" eaLnBrk="0" hangingPunct="0">
              <a:spcBef>
                <a:spcPct val="20000"/>
              </a:spcBef>
            </a:pP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822423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MCQ for Interaction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97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599" y="1724028"/>
            <a:ext cx="113490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b="1" dirty="0"/>
              <a:t>Branch and relation with other sciences:</a:t>
            </a:r>
            <a:endParaRPr lang="en-GB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1. Morphology: Study of external form and structure of living organism is called morphology.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2. Anatomy: Study of internal structure of plants and animals.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3. Histology: Study of details of tissues structure of organisms.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4. Psychology: The study of human behaviour and mental quality.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5. Palaeontology: The study of extinct and fossils organisms.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	</a:t>
            </a:r>
            <a:endParaRPr lang="en-GB" sz="2400" dirty="0" smtClean="0"/>
          </a:p>
          <a:p>
            <a:pPr marL="0" indent="0">
              <a:lnSpc>
                <a:spcPct val="150000"/>
              </a:lnSpc>
              <a:buNone/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33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5540</TotalTime>
  <Words>573</Words>
  <Application>Microsoft Office PowerPoint</Application>
  <PresentationFormat>Custom</PresentationFormat>
  <Paragraphs>141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Xavier Int'l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Gopal Bhandari</dc:creator>
  <cp:lastModifiedBy>welcome</cp:lastModifiedBy>
  <cp:revision>484</cp:revision>
  <dcterms:created xsi:type="dcterms:W3CDTF">2009-05-27T04:54:50Z</dcterms:created>
  <dcterms:modified xsi:type="dcterms:W3CDTF">2021-09-08T06:08:07Z</dcterms:modified>
</cp:coreProperties>
</file>