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421" r:id="rId2"/>
    <p:sldId id="422" r:id="rId3"/>
    <p:sldId id="423" r:id="rId4"/>
    <p:sldId id="427" r:id="rId5"/>
    <p:sldId id="434" r:id="rId6"/>
    <p:sldId id="435" r:id="rId7"/>
    <p:sldId id="424" r:id="rId8"/>
    <p:sldId id="429" r:id="rId9"/>
    <p:sldId id="425" r:id="rId10"/>
    <p:sldId id="428" r:id="rId11"/>
    <p:sldId id="431" r:id="rId12"/>
    <p:sldId id="430" r:id="rId13"/>
    <p:sldId id="426" r:id="rId14"/>
    <p:sldId id="433" r:id="rId15"/>
    <p:sldId id="340" r:id="rId1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66"/>
    <a:srgbClr val="080808"/>
    <a:srgbClr val="CCECFF"/>
    <a:srgbClr val="C5D4DD"/>
    <a:srgbClr val="FF7B17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000" autoAdjust="0"/>
    <p:restoredTop sz="92996" autoAdjust="0"/>
  </p:normalViewPr>
  <p:slideViewPr>
    <p:cSldViewPr snapToObjects="1">
      <p:cViewPr>
        <p:scale>
          <a:sx n="60" d="100"/>
          <a:sy n="60" d="100"/>
        </p:scale>
        <p:origin x="-1308" y="-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DF7536-5628-4E2E-9E4E-A746B63D697E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A2062A-6CD0-4C94-BEC9-65E4A01F2615}">
      <dgm:prSet phldrT="[Text]"/>
      <dgm:spPr/>
      <dgm:t>
        <a:bodyPr/>
        <a:lstStyle/>
        <a:p>
          <a:r>
            <a:rPr lang="en-US" dirty="0" smtClean="0"/>
            <a:t>Biology </a:t>
          </a:r>
          <a:endParaRPr lang="en-US" dirty="0"/>
        </a:p>
      </dgm:t>
    </dgm:pt>
    <dgm:pt modelId="{2CF2F23C-1DCB-43C5-A894-2D208918AFD7}" type="parTrans" cxnId="{5927104B-8E8A-44D8-8491-9C28D35BE70E}">
      <dgm:prSet/>
      <dgm:spPr/>
      <dgm:t>
        <a:bodyPr/>
        <a:lstStyle/>
        <a:p>
          <a:endParaRPr lang="en-US"/>
        </a:p>
      </dgm:t>
    </dgm:pt>
    <dgm:pt modelId="{2FBE420B-1E8E-4270-9604-E865FA5D5A7E}" type="sibTrans" cxnId="{5927104B-8E8A-44D8-8491-9C28D35BE70E}">
      <dgm:prSet/>
      <dgm:spPr/>
      <dgm:t>
        <a:bodyPr/>
        <a:lstStyle/>
        <a:p>
          <a:endParaRPr lang="en-US"/>
        </a:p>
      </dgm:t>
    </dgm:pt>
    <dgm:pt modelId="{3BB49C31-3DBF-47CE-B3BF-626238258E72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 smtClean="0"/>
            <a:t>Microbiology </a:t>
          </a:r>
          <a:endParaRPr lang="en-US" b="1" dirty="0"/>
        </a:p>
      </dgm:t>
    </dgm:pt>
    <dgm:pt modelId="{C9CAEB17-DC2E-48B3-B535-D27DF22DEBC9}" type="parTrans" cxnId="{CA43600C-F4F2-4E8C-9B88-14C7E335891E}">
      <dgm:prSet/>
      <dgm:spPr/>
      <dgm:t>
        <a:bodyPr/>
        <a:lstStyle/>
        <a:p>
          <a:endParaRPr lang="en-US"/>
        </a:p>
      </dgm:t>
    </dgm:pt>
    <dgm:pt modelId="{470BE01E-5345-408A-A6E4-7B3DFCEC8490}" type="sibTrans" cxnId="{CA43600C-F4F2-4E8C-9B88-14C7E335891E}">
      <dgm:prSet/>
      <dgm:spPr/>
      <dgm:t>
        <a:bodyPr/>
        <a:lstStyle/>
        <a:p>
          <a:endParaRPr lang="en-US"/>
        </a:p>
      </dgm:t>
    </dgm:pt>
    <dgm:pt modelId="{540F227E-D3A3-4B20-9A84-8C661EBFC2C5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Botany </a:t>
          </a:r>
          <a:endParaRPr lang="en-US" dirty="0"/>
        </a:p>
      </dgm:t>
    </dgm:pt>
    <dgm:pt modelId="{5709CA52-3BB1-42B6-A8B5-AD32D30E13D3}" type="parTrans" cxnId="{5D2FA286-6445-495D-9341-F0265B48E14A}">
      <dgm:prSet/>
      <dgm:spPr/>
      <dgm:t>
        <a:bodyPr/>
        <a:lstStyle/>
        <a:p>
          <a:endParaRPr lang="en-US"/>
        </a:p>
      </dgm:t>
    </dgm:pt>
    <dgm:pt modelId="{88AD805B-1F00-47FF-A38F-61ECEA96AD0A}" type="sibTrans" cxnId="{5D2FA286-6445-495D-9341-F0265B48E14A}">
      <dgm:prSet/>
      <dgm:spPr/>
      <dgm:t>
        <a:bodyPr/>
        <a:lstStyle/>
        <a:p>
          <a:endParaRPr lang="en-US"/>
        </a:p>
      </dgm:t>
    </dgm:pt>
    <dgm:pt modelId="{F04C4AFE-3CA3-4937-919D-9A505EDF116E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Zoology </a:t>
          </a:r>
          <a:endParaRPr lang="en-US" dirty="0"/>
        </a:p>
      </dgm:t>
    </dgm:pt>
    <dgm:pt modelId="{84C349A8-B94B-4115-9CEB-7F6CE78EA48C}" type="parTrans" cxnId="{4803D8E9-4DF2-4FF4-8528-6091DBFA76D8}">
      <dgm:prSet/>
      <dgm:spPr/>
      <dgm:t>
        <a:bodyPr/>
        <a:lstStyle/>
        <a:p>
          <a:endParaRPr lang="en-US"/>
        </a:p>
      </dgm:t>
    </dgm:pt>
    <dgm:pt modelId="{6D6AC093-1F14-49A8-89A2-0971B35CDD8A}" type="sibTrans" cxnId="{4803D8E9-4DF2-4FF4-8528-6091DBFA76D8}">
      <dgm:prSet/>
      <dgm:spPr/>
      <dgm:t>
        <a:bodyPr/>
        <a:lstStyle/>
        <a:p>
          <a:endParaRPr lang="en-US"/>
        </a:p>
      </dgm:t>
    </dgm:pt>
    <dgm:pt modelId="{7F7E8094-4CFA-497B-AA50-251D494F8B14}" type="pres">
      <dgm:prSet presAssocID="{25DF7536-5628-4E2E-9E4E-A746B63D697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356075-BF42-4FF7-964A-F46E33B5DCAF}" type="pres">
      <dgm:prSet presAssocID="{BCA2062A-6CD0-4C94-BEC9-65E4A01F2615}" presName="centerShape" presStyleLbl="node0" presStyleIdx="0" presStyleCnt="1" custScaleX="220880" custScaleY="111282" custLinFactNeighborX="0" custLinFactNeighborY="-6924"/>
      <dgm:spPr/>
      <dgm:t>
        <a:bodyPr/>
        <a:lstStyle/>
        <a:p>
          <a:endParaRPr lang="en-US"/>
        </a:p>
      </dgm:t>
    </dgm:pt>
    <dgm:pt modelId="{1B7F823E-1199-4EC9-8B90-C88CEA0290F3}" type="pres">
      <dgm:prSet presAssocID="{C9CAEB17-DC2E-48B3-B535-D27DF22DEBC9}" presName="Name9" presStyleLbl="parChTrans1D2" presStyleIdx="0" presStyleCnt="3"/>
      <dgm:spPr/>
      <dgm:t>
        <a:bodyPr/>
        <a:lstStyle/>
        <a:p>
          <a:endParaRPr lang="en-US"/>
        </a:p>
      </dgm:t>
    </dgm:pt>
    <dgm:pt modelId="{EAE4DF7B-DBC2-4837-B34E-01327DAB416B}" type="pres">
      <dgm:prSet presAssocID="{C9CAEB17-DC2E-48B3-B535-D27DF22DEBC9}" presName="connTx" presStyleLbl="parChTrans1D2" presStyleIdx="0" presStyleCnt="3"/>
      <dgm:spPr/>
      <dgm:t>
        <a:bodyPr/>
        <a:lstStyle/>
        <a:p>
          <a:endParaRPr lang="en-US"/>
        </a:p>
      </dgm:t>
    </dgm:pt>
    <dgm:pt modelId="{04E61E64-A4E0-4FC9-AF67-FDD38864687A}" type="pres">
      <dgm:prSet presAssocID="{3BB49C31-3DBF-47CE-B3BF-626238258E72}" presName="node" presStyleLbl="node1" presStyleIdx="0" presStyleCnt="3" custScaleX="157772" custScaleY="102204" custRadScaleRad="100533" custRadScaleInc="-44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3F495C-3658-414D-B8B9-E1C537755EAD}" type="pres">
      <dgm:prSet presAssocID="{5709CA52-3BB1-42B6-A8B5-AD32D30E13D3}" presName="Name9" presStyleLbl="parChTrans1D2" presStyleIdx="1" presStyleCnt="3"/>
      <dgm:spPr/>
      <dgm:t>
        <a:bodyPr/>
        <a:lstStyle/>
        <a:p>
          <a:endParaRPr lang="en-US"/>
        </a:p>
      </dgm:t>
    </dgm:pt>
    <dgm:pt modelId="{A081886F-E417-4F8D-8049-155266A0CC7C}" type="pres">
      <dgm:prSet presAssocID="{5709CA52-3BB1-42B6-A8B5-AD32D30E13D3}" presName="connTx" presStyleLbl="parChTrans1D2" presStyleIdx="1" presStyleCnt="3"/>
      <dgm:spPr/>
      <dgm:t>
        <a:bodyPr/>
        <a:lstStyle/>
        <a:p>
          <a:endParaRPr lang="en-US"/>
        </a:p>
      </dgm:t>
    </dgm:pt>
    <dgm:pt modelId="{B0655FCA-66FB-4206-B3C7-BAA92B2F94E5}" type="pres">
      <dgm:prSet presAssocID="{540F227E-D3A3-4B20-9A84-8C661EBFC2C5}" presName="node" presStyleLbl="node1" presStyleIdx="1" presStyleCnt="3" custScaleX="165163" custRadScaleRad="138055" custRadScaleInc="-36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D6D23-8B04-49A7-8C56-433083A58F2E}" type="pres">
      <dgm:prSet presAssocID="{84C349A8-B94B-4115-9CEB-7F6CE78EA48C}" presName="Name9" presStyleLbl="parChTrans1D2" presStyleIdx="2" presStyleCnt="3"/>
      <dgm:spPr/>
      <dgm:t>
        <a:bodyPr/>
        <a:lstStyle/>
        <a:p>
          <a:endParaRPr lang="en-US"/>
        </a:p>
      </dgm:t>
    </dgm:pt>
    <dgm:pt modelId="{45CF00F2-EA7F-4720-A638-DACF684E33A0}" type="pres">
      <dgm:prSet presAssocID="{84C349A8-B94B-4115-9CEB-7F6CE78EA48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9A0206DF-B8D6-4181-AB7F-9B575906A313}" type="pres">
      <dgm:prSet presAssocID="{F04C4AFE-3CA3-4937-919D-9A505EDF116E}" presName="node" presStyleLbl="node1" presStyleIdx="2" presStyleCnt="3" custScaleX="171644" custRadScaleRad="139290" custRadScaleInc="363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90207-85A7-4009-A35C-AF2139B81F47}" type="presOf" srcId="{540F227E-D3A3-4B20-9A84-8C661EBFC2C5}" destId="{B0655FCA-66FB-4206-B3C7-BAA92B2F94E5}" srcOrd="0" destOrd="0" presId="urn:microsoft.com/office/officeart/2005/8/layout/radial1"/>
    <dgm:cxn modelId="{B49D9B5C-E79D-4905-9CAA-E3A06B18FBE7}" type="presOf" srcId="{C9CAEB17-DC2E-48B3-B535-D27DF22DEBC9}" destId="{1B7F823E-1199-4EC9-8B90-C88CEA0290F3}" srcOrd="0" destOrd="0" presId="urn:microsoft.com/office/officeart/2005/8/layout/radial1"/>
    <dgm:cxn modelId="{DD66C7EC-DD26-40FF-883D-07E0858016E8}" type="presOf" srcId="{F04C4AFE-3CA3-4937-919D-9A505EDF116E}" destId="{9A0206DF-B8D6-4181-AB7F-9B575906A313}" srcOrd="0" destOrd="0" presId="urn:microsoft.com/office/officeart/2005/8/layout/radial1"/>
    <dgm:cxn modelId="{758CA6C2-9C72-4829-BF1F-F8967338C691}" type="presOf" srcId="{C9CAEB17-DC2E-48B3-B535-D27DF22DEBC9}" destId="{EAE4DF7B-DBC2-4837-B34E-01327DAB416B}" srcOrd="1" destOrd="0" presId="urn:microsoft.com/office/officeart/2005/8/layout/radial1"/>
    <dgm:cxn modelId="{23C5B4DD-3F56-4E48-8213-46D5CD2D8206}" type="presOf" srcId="{5709CA52-3BB1-42B6-A8B5-AD32D30E13D3}" destId="{903F495C-3658-414D-B8B9-E1C537755EAD}" srcOrd="0" destOrd="0" presId="urn:microsoft.com/office/officeart/2005/8/layout/radial1"/>
    <dgm:cxn modelId="{ECE69E4D-089E-41F3-9ACF-1BB12946DD75}" type="presOf" srcId="{3BB49C31-3DBF-47CE-B3BF-626238258E72}" destId="{04E61E64-A4E0-4FC9-AF67-FDD38864687A}" srcOrd="0" destOrd="0" presId="urn:microsoft.com/office/officeart/2005/8/layout/radial1"/>
    <dgm:cxn modelId="{15C91B66-1E47-42DB-8235-80111DA4B906}" type="presOf" srcId="{84C349A8-B94B-4115-9CEB-7F6CE78EA48C}" destId="{DFAD6D23-8B04-49A7-8C56-433083A58F2E}" srcOrd="0" destOrd="0" presId="urn:microsoft.com/office/officeart/2005/8/layout/radial1"/>
    <dgm:cxn modelId="{5927104B-8E8A-44D8-8491-9C28D35BE70E}" srcId="{25DF7536-5628-4E2E-9E4E-A746B63D697E}" destId="{BCA2062A-6CD0-4C94-BEC9-65E4A01F2615}" srcOrd="0" destOrd="0" parTransId="{2CF2F23C-1DCB-43C5-A894-2D208918AFD7}" sibTransId="{2FBE420B-1E8E-4270-9604-E865FA5D5A7E}"/>
    <dgm:cxn modelId="{CF23FD4A-10BB-46C2-A779-28939D321288}" type="presOf" srcId="{25DF7536-5628-4E2E-9E4E-A746B63D697E}" destId="{7F7E8094-4CFA-497B-AA50-251D494F8B14}" srcOrd="0" destOrd="0" presId="urn:microsoft.com/office/officeart/2005/8/layout/radial1"/>
    <dgm:cxn modelId="{5D2FA286-6445-495D-9341-F0265B48E14A}" srcId="{BCA2062A-6CD0-4C94-BEC9-65E4A01F2615}" destId="{540F227E-D3A3-4B20-9A84-8C661EBFC2C5}" srcOrd="1" destOrd="0" parTransId="{5709CA52-3BB1-42B6-A8B5-AD32D30E13D3}" sibTransId="{88AD805B-1F00-47FF-A38F-61ECEA96AD0A}"/>
    <dgm:cxn modelId="{4803D8E9-4DF2-4FF4-8528-6091DBFA76D8}" srcId="{BCA2062A-6CD0-4C94-BEC9-65E4A01F2615}" destId="{F04C4AFE-3CA3-4937-919D-9A505EDF116E}" srcOrd="2" destOrd="0" parTransId="{84C349A8-B94B-4115-9CEB-7F6CE78EA48C}" sibTransId="{6D6AC093-1F14-49A8-89A2-0971B35CDD8A}"/>
    <dgm:cxn modelId="{F17FCB14-770C-43B1-B436-81E348E35072}" type="presOf" srcId="{5709CA52-3BB1-42B6-A8B5-AD32D30E13D3}" destId="{A081886F-E417-4F8D-8049-155266A0CC7C}" srcOrd="1" destOrd="0" presId="urn:microsoft.com/office/officeart/2005/8/layout/radial1"/>
    <dgm:cxn modelId="{CA43600C-F4F2-4E8C-9B88-14C7E335891E}" srcId="{BCA2062A-6CD0-4C94-BEC9-65E4A01F2615}" destId="{3BB49C31-3DBF-47CE-B3BF-626238258E72}" srcOrd="0" destOrd="0" parTransId="{C9CAEB17-DC2E-48B3-B535-D27DF22DEBC9}" sibTransId="{470BE01E-5345-408A-A6E4-7B3DFCEC8490}"/>
    <dgm:cxn modelId="{84C8A725-FB52-4699-9522-CF23B4F306EF}" type="presOf" srcId="{BCA2062A-6CD0-4C94-BEC9-65E4A01F2615}" destId="{FC356075-BF42-4FF7-964A-F46E33B5DCAF}" srcOrd="0" destOrd="0" presId="urn:microsoft.com/office/officeart/2005/8/layout/radial1"/>
    <dgm:cxn modelId="{09007D27-8A87-4942-98FD-E5401BFF1742}" type="presOf" srcId="{84C349A8-B94B-4115-9CEB-7F6CE78EA48C}" destId="{45CF00F2-EA7F-4720-A638-DACF684E33A0}" srcOrd="1" destOrd="0" presId="urn:microsoft.com/office/officeart/2005/8/layout/radial1"/>
    <dgm:cxn modelId="{139A09D4-C96B-4476-87F0-2536E655D320}" type="presParOf" srcId="{7F7E8094-4CFA-497B-AA50-251D494F8B14}" destId="{FC356075-BF42-4FF7-964A-F46E33B5DCAF}" srcOrd="0" destOrd="0" presId="urn:microsoft.com/office/officeart/2005/8/layout/radial1"/>
    <dgm:cxn modelId="{67ECFF98-489B-4A7A-95CD-21E582378628}" type="presParOf" srcId="{7F7E8094-4CFA-497B-AA50-251D494F8B14}" destId="{1B7F823E-1199-4EC9-8B90-C88CEA0290F3}" srcOrd="1" destOrd="0" presId="urn:microsoft.com/office/officeart/2005/8/layout/radial1"/>
    <dgm:cxn modelId="{F4F44760-599E-4CD0-8BA5-4CEDFDEC8985}" type="presParOf" srcId="{1B7F823E-1199-4EC9-8B90-C88CEA0290F3}" destId="{EAE4DF7B-DBC2-4837-B34E-01327DAB416B}" srcOrd="0" destOrd="0" presId="urn:microsoft.com/office/officeart/2005/8/layout/radial1"/>
    <dgm:cxn modelId="{91B272D6-2619-4781-B81E-F4B051D3E4EC}" type="presParOf" srcId="{7F7E8094-4CFA-497B-AA50-251D494F8B14}" destId="{04E61E64-A4E0-4FC9-AF67-FDD38864687A}" srcOrd="2" destOrd="0" presId="urn:microsoft.com/office/officeart/2005/8/layout/radial1"/>
    <dgm:cxn modelId="{B9827743-1356-4ACD-A4DD-58FB13BB9899}" type="presParOf" srcId="{7F7E8094-4CFA-497B-AA50-251D494F8B14}" destId="{903F495C-3658-414D-B8B9-E1C537755EAD}" srcOrd="3" destOrd="0" presId="urn:microsoft.com/office/officeart/2005/8/layout/radial1"/>
    <dgm:cxn modelId="{8F8DF6E5-C37C-480A-89A9-E4F22541E33D}" type="presParOf" srcId="{903F495C-3658-414D-B8B9-E1C537755EAD}" destId="{A081886F-E417-4F8D-8049-155266A0CC7C}" srcOrd="0" destOrd="0" presId="urn:microsoft.com/office/officeart/2005/8/layout/radial1"/>
    <dgm:cxn modelId="{CF4398C5-A15F-4CDD-8E36-4B627BF51AFC}" type="presParOf" srcId="{7F7E8094-4CFA-497B-AA50-251D494F8B14}" destId="{B0655FCA-66FB-4206-B3C7-BAA92B2F94E5}" srcOrd="4" destOrd="0" presId="urn:microsoft.com/office/officeart/2005/8/layout/radial1"/>
    <dgm:cxn modelId="{B9524738-56C5-4A93-8570-4EDF29440C0E}" type="presParOf" srcId="{7F7E8094-4CFA-497B-AA50-251D494F8B14}" destId="{DFAD6D23-8B04-49A7-8C56-433083A58F2E}" srcOrd="5" destOrd="0" presId="urn:microsoft.com/office/officeart/2005/8/layout/radial1"/>
    <dgm:cxn modelId="{604B3B4C-B621-4738-B43A-CAB6C2973DCE}" type="presParOf" srcId="{DFAD6D23-8B04-49A7-8C56-433083A58F2E}" destId="{45CF00F2-EA7F-4720-A638-DACF684E33A0}" srcOrd="0" destOrd="0" presId="urn:microsoft.com/office/officeart/2005/8/layout/radial1"/>
    <dgm:cxn modelId="{A262C668-56CD-4A5E-B468-A534DB172C16}" type="presParOf" srcId="{7F7E8094-4CFA-497B-AA50-251D494F8B14}" destId="{9A0206DF-B8D6-4181-AB7F-9B575906A313}" srcOrd="6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54CC41-A3B7-4AA9-BB72-02B793942A43}" type="datetimeFigureOut">
              <a:rPr lang="en-US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3D4FC47-E6BC-472E-9262-C4EFEF40BD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2919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209D-845C-4F86-9261-1BA2BF833110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4B973-AFAA-40CE-8E5C-8CFF16B131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93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1F81-D16F-4AEC-A8C3-9E63F0D45A2D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F18D3-44D5-43BD-A1D7-05A237A070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176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D76B0-3638-4CE7-A56B-82249E60E224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B4D04-CFF4-4E66-8C02-6E68ED257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662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62DFE-3A01-41FE-B42A-3EF889D855F9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57253-375B-4C14-ACA3-22B1BAF46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0357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A6BC5-0E48-45D8-9511-99EF25485165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72821-C62C-443F-926F-2EFD61D9DD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342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6FEAC-42A1-49F6-975B-1D7117442069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E73CC-9316-4EA9-A501-9EE37A2A73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395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A4825-916E-4296-82DB-B00E9DF331DE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56B07-BFA7-49F0-8CA4-5A4A01B91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15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2A059-478C-4FCD-BE90-2635589981D7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92CD-F135-4312-A078-CAB231CF9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661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A6F3E-281D-4B75-A5B3-9EAA0ABC4E05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CCBA2-1B9E-4E9E-A03C-E14966500F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245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AAF56-15BA-48A6-AE04-60D28D7910EB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E2DA5-DADE-423C-96B6-DD2545DEAF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844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E92B-00F1-47AD-A661-55B44AD97D07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AE49B-EB9E-4308-B229-AE4013765C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118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CA500D-E97F-434D-9CC0-6D2CEEC9AE45}" type="datetimeFigureOut">
              <a:rPr lang="en-US" smtClean="0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16A14E0-E9E8-481F-8EB3-21C4853D30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831250-FF44-4950-AD3A-A89989F975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6C777CA-0EB4-4EF0-B931-2CB9DD61C2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554CCE3-2481-6B73-1525-DDF34D5C6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438400" cy="1890712"/>
          </a:xfrm>
          <a:prstGeom prst="rect">
            <a:avLst/>
          </a:prstGeom>
        </p:spPr>
      </p:pic>
      <p:pic>
        <p:nvPicPr>
          <p:cNvPr id="8194" name="Picture 2" descr="Premium Photo | Concept nature reserve conserve wildlife reserve tiger deer  global warming food loaf ecology human hands protecting the wild and wild  animals tigers deer, trees in the hands green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" y="1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Welcome to Orientation program  (Zoology) 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lgerian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589" y="4992469"/>
            <a:ext cx="3975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/>
              <a:t>Date : 2079/05/05 </a:t>
            </a:r>
          </a:p>
          <a:p>
            <a:pPr algn="just"/>
            <a:r>
              <a:rPr lang="en-US" sz="3200" b="1" dirty="0" smtClean="0"/>
              <a:t>Sunday 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12235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Algerian" pitchFamily="82" charset="0"/>
              </a:rPr>
              <a:t>COURSE BREAK DOWN for Academic year 2079/80 </a:t>
            </a:r>
            <a:endParaRPr lang="en-US" sz="3600" b="1" dirty="0">
              <a:latin typeface="Algerian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" y="1417638"/>
          <a:ext cx="12039599" cy="576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24635"/>
                <a:gridCol w="4199964"/>
                <a:gridCol w="2350995"/>
                <a:gridCol w="33640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Month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Chapter</a:t>
                      </a:r>
                      <a:r>
                        <a:rPr lang="en-US" sz="2000" b="1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Teaching hours 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Marks</a:t>
                      </a:r>
                      <a:r>
                        <a:rPr lang="en-US" sz="2000" b="1" baseline="0" dirty="0" smtClean="0">
                          <a:latin typeface="Cambria" pitchFamily="18" charset="0"/>
                          <a:ea typeface="Cambria" pitchFamily="18" charset="0"/>
                        </a:rPr>
                        <a:t>  weight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Bhadra</a:t>
                      </a:r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Introduction of  biology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1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1</a:t>
                      </a:r>
                    </a:p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Bhadra</a:t>
                      </a:r>
                      <a:r>
                        <a:rPr lang="en-US" sz="2000" b="1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Evolutionary Biology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15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9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Bhadra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Practical/Course Revision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Cambria" pitchFamily="18" charset="0"/>
                          <a:ea typeface="Cambria" pitchFamily="18" charset="0"/>
                        </a:rPr>
                        <a:t>From </a:t>
                      </a:r>
                      <a:r>
                        <a:rPr lang="en-US" sz="2000" b="1" dirty="0" err="1" smtClean="0">
                          <a:solidFill>
                            <a:srgbClr val="0070C0"/>
                          </a:solidFill>
                          <a:latin typeface="Cambria" pitchFamily="18" charset="0"/>
                          <a:ea typeface="Cambria" pitchFamily="18" charset="0"/>
                        </a:rPr>
                        <a:t>Asoj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Cambria" pitchFamily="18" charset="0"/>
                          <a:ea typeface="Cambria" pitchFamily="18" charset="0"/>
                        </a:rPr>
                        <a:t> 7</a:t>
                      </a:r>
                      <a:r>
                        <a:rPr lang="en-US" sz="2000" b="1" baseline="30000" dirty="0" smtClean="0">
                          <a:solidFill>
                            <a:srgbClr val="0070C0"/>
                          </a:solidFill>
                          <a:latin typeface="Cambria" pitchFamily="18" charset="0"/>
                          <a:ea typeface="Cambria" pitchFamily="18" charset="0"/>
                        </a:rPr>
                        <a:t>th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Cambria" pitchFamily="18" charset="0"/>
                          <a:ea typeface="Cambria" pitchFamily="18" charset="0"/>
                        </a:rPr>
                        <a:t>First Terminal Examination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Kartik</a:t>
                      </a:r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 /</a:t>
                      </a:r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Mangsir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Faunal Diversity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34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19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Poush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Practical/Course Revision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mbria" pitchFamily="18" charset="0"/>
                        </a:rPr>
                        <a:t>From 24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mbria" pitchFamily="18" charset="0"/>
                        </a:rPr>
                        <a:t>Poush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mbria" pitchFamily="18" charset="0"/>
                        </a:rPr>
                        <a:t>Second Terminal Examination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Magh</a:t>
                      </a:r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/</a:t>
                      </a:r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Fagun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Biota and Environment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10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6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Fagun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Conservation Biology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4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2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Chaitra</a:t>
                      </a:r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/ </a:t>
                      </a:r>
                      <a:r>
                        <a:rPr lang="en-US" sz="2000" b="1" dirty="0" err="1" smtClean="0">
                          <a:latin typeface="Cambria" pitchFamily="18" charset="0"/>
                          <a:ea typeface="Cambria" pitchFamily="18" charset="0"/>
                        </a:rPr>
                        <a:t>Baishak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Practical/Revision of all courses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Jestha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Pre-Board Examination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Total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64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  <a:ea typeface="Cambria" pitchFamily="18" charset="0"/>
                        </a:rPr>
                        <a:t>37</a:t>
                      </a:r>
                      <a:endParaRPr lang="en-US" sz="20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66"/>
                </a:solidFill>
                <a:latin typeface="Algerian" pitchFamily="82" charset="0"/>
              </a:rPr>
              <a:t>Question pattern </a:t>
            </a:r>
            <a:r>
              <a:rPr lang="en-US" b="1" dirty="0" smtClean="0">
                <a:solidFill>
                  <a:srgbClr val="000066"/>
                </a:solidFill>
              </a:rPr>
              <a:t/>
            </a:r>
            <a:br>
              <a:rPr lang="en-US" b="1" dirty="0" smtClean="0">
                <a:solidFill>
                  <a:srgbClr val="000066"/>
                </a:solidFill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072640"/>
          <a:ext cx="11353800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2743200"/>
                <a:gridCol w="2057400"/>
                <a:gridCol w="12192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Questions Types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Number of questions 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Marks  Carry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Total 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Time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MCQ 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11 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1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11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25 min 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Short</a:t>
                      </a:r>
                      <a:r>
                        <a:rPr lang="en-US" sz="32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8/11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4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32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88 min 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Long 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2/3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8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16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57</a:t>
                      </a:r>
                      <a:r>
                        <a:rPr lang="en-US" sz="32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min  </a:t>
                      </a:r>
                      <a:r>
                        <a:rPr lang="en-US" sz="32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smtClean="0">
                          <a:latin typeface="Cambria" pitchFamily="18" charset="0"/>
                          <a:ea typeface="Cambria" pitchFamily="18" charset="0"/>
                        </a:rPr>
                        <a:t>10</a:t>
                      </a:r>
                      <a:r>
                        <a:rPr lang="en-US" sz="3200" baseline="0" dirty="0" smtClean="0">
                          <a:latin typeface="Cambria" pitchFamily="18" charset="0"/>
                          <a:ea typeface="Cambria" pitchFamily="18" charset="0"/>
                        </a:rPr>
                        <a:t> min for review</a:t>
                      </a:r>
                      <a:endParaRPr lang="en-US" sz="32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Internal Assessment</a:t>
            </a:r>
            <a:endParaRPr lang="en-US" dirty="0">
              <a:latin typeface="Algerian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2103120"/>
          <a:ext cx="121920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6936"/>
                <a:gridCol w="1020864"/>
                <a:gridCol w="1219200"/>
                <a:gridCol w="5715000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smtClean="0">
                          <a:solidFill>
                            <a:schemeClr val="bg1"/>
                          </a:solidFill>
                        </a:rPr>
                        <a:t>Examination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smtClean="0">
                          <a:solidFill>
                            <a:schemeClr val="bg1"/>
                          </a:solidFill>
                        </a:rPr>
                        <a:t>F.M. 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smtClean="0">
                          <a:solidFill>
                            <a:schemeClr val="bg1"/>
                          </a:solidFill>
                        </a:rPr>
                        <a:t>P.M. 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smtClean="0">
                          <a:solidFill>
                            <a:schemeClr val="bg1"/>
                          </a:solidFill>
                        </a:rPr>
                        <a:t>Internal Evaluation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FF0000"/>
                          </a:solidFill>
                        </a:rPr>
                        <a:t>First Terminal Examination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FF0000"/>
                          </a:solidFill>
                        </a:rPr>
                        <a:t>37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FF0000"/>
                          </a:solidFill>
                        </a:rPr>
                        <a:t>Attendance/Assignments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00B0F0"/>
                          </a:solidFill>
                        </a:rPr>
                        <a:t>Second Terminal Examination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00B0F0"/>
                          </a:solidFill>
                        </a:rPr>
                        <a:t>37</a:t>
                      </a:r>
                      <a:endParaRPr lang="en-US" sz="36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00B0F0"/>
                          </a:solidFill>
                        </a:rPr>
                        <a:t>13</a:t>
                      </a:r>
                      <a:endParaRPr lang="en-US" sz="36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00B0F0"/>
                          </a:solidFill>
                        </a:rPr>
                        <a:t>Project Work/Presentation</a:t>
                      </a:r>
                      <a:endParaRPr lang="en-US" sz="36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7030A0"/>
                          </a:solidFill>
                        </a:rPr>
                        <a:t>Pre-Board Terminal Exam </a:t>
                      </a:r>
                      <a:endParaRPr lang="en-US" sz="3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7030A0"/>
                          </a:solidFill>
                        </a:rPr>
                        <a:t>37</a:t>
                      </a:r>
                      <a:endParaRPr lang="en-US" sz="3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7030A0"/>
                          </a:solidFill>
                        </a:rPr>
                        <a:t>13</a:t>
                      </a:r>
                      <a:endParaRPr lang="en-US" sz="3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smtClean="0">
                          <a:solidFill>
                            <a:srgbClr val="7030A0"/>
                          </a:solidFill>
                        </a:rPr>
                        <a:t>Case Study/ Field visit/Viva</a:t>
                      </a:r>
                      <a:endParaRPr lang="en-US" sz="3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FADD8B-716F-669D-2467-9AB393C8F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70719"/>
            <a:ext cx="109728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000066"/>
                </a:solidFill>
                <a:latin typeface="Algerian" pitchFamily="82" charset="0"/>
              </a:rPr>
              <a:t>EXTERNAL ASSESSMENT </a:t>
            </a:r>
            <a:br>
              <a:rPr lang="en-US" b="1" dirty="0" smtClean="0">
                <a:solidFill>
                  <a:srgbClr val="000066"/>
                </a:solidFill>
                <a:latin typeface="Algerian" pitchFamily="82" charset="0"/>
              </a:rPr>
            </a:b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81F90A98-EB5F-78FD-87CB-1D17EB67C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18" y="1"/>
            <a:ext cx="2001982" cy="209904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1127762"/>
          <a:ext cx="12192000" cy="5730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3467100"/>
                <a:gridCol w="4914900"/>
                <a:gridCol w="3048000"/>
              </a:tblGrid>
              <a:tr h="47987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S.N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Criteria</a:t>
                      </a:r>
                      <a:r>
                        <a:rPr lang="en-US" sz="2400" b="1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Elaboration</a:t>
                      </a:r>
                      <a:r>
                        <a:rPr lang="en-US" sz="2400" b="1" baseline="0" dirty="0" smtClean="0">
                          <a:latin typeface="Cambria" pitchFamily="18" charset="0"/>
                          <a:ea typeface="Cambria" pitchFamily="18" charset="0"/>
                        </a:rPr>
                        <a:t> of Criteria 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Marks 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87506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1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Laboratory Experiment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Correction of apparatus</a:t>
                      </a:r>
                      <a:r>
                        <a:rPr lang="en-US" sz="2400" b="1" baseline="0" dirty="0" smtClean="0">
                          <a:latin typeface="Cambria" pitchFamily="18" charset="0"/>
                          <a:ea typeface="Cambria" pitchFamily="18" charset="0"/>
                        </a:rPr>
                        <a:t> setup/ preparation 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2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479872">
                <a:tc>
                  <a:txBody>
                    <a:bodyPr/>
                    <a:lstStyle/>
                    <a:p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Observation/ Spotting 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5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87506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2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Viva-voce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Understanding of objectives</a:t>
                      </a:r>
                      <a:r>
                        <a:rPr lang="en-US" sz="2400" b="1" baseline="0" dirty="0" smtClean="0">
                          <a:latin typeface="Cambria" pitchFamily="18" charset="0"/>
                          <a:ea typeface="Cambria" pitchFamily="18" charset="0"/>
                        </a:rPr>
                        <a:t> of experiments 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2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1665439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3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Practical </a:t>
                      </a:r>
                      <a:r>
                        <a:rPr lang="en-US" sz="2400" b="1" baseline="0" dirty="0" smtClean="0">
                          <a:latin typeface="Cambria" pitchFamily="18" charset="0"/>
                          <a:ea typeface="Cambria" pitchFamily="18" charset="0"/>
                        </a:rPr>
                        <a:t> files record and attendance 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Numbers and quality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2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87506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4 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Project work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Report writing / Presentation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2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  <a:tr h="47987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5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Total 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mbria" pitchFamily="18" charset="0"/>
                          <a:ea typeface="Cambria" pitchFamily="18" charset="0"/>
                        </a:rPr>
                        <a:t>13</a:t>
                      </a:r>
                      <a:endParaRPr lang="en-US" sz="24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723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74638"/>
            <a:ext cx="8763000" cy="1143000"/>
          </a:xfrm>
        </p:spPr>
        <p:txBody>
          <a:bodyPr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Algerian" pitchFamily="82" charset="0"/>
                <a:ea typeface="Cambria" pitchFamily="18" charset="0"/>
              </a:rPr>
              <a:t>Teaching Methodology</a:t>
            </a:r>
            <a:endParaRPr lang="en-US" b="1" dirty="0">
              <a:solidFill>
                <a:srgbClr val="FF0000"/>
              </a:solidFill>
              <a:latin typeface="Algerian" pitchFamily="82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24732"/>
            <a:ext cx="10972800" cy="420143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4000" b="1" dirty="0" smtClean="0">
                <a:latin typeface="Cambria" pitchFamily="18" charset="0"/>
                <a:ea typeface="Cambria" pitchFamily="18" charset="0"/>
              </a:rPr>
              <a:t>Digitalized classroom</a:t>
            </a:r>
          </a:p>
          <a:p>
            <a:pPr>
              <a:buFont typeface="Wingdings" pitchFamily="2" charset="2"/>
              <a:buChar char="Ø"/>
            </a:pPr>
            <a:r>
              <a:rPr lang="en-US" sz="4000" b="1" dirty="0" smtClean="0">
                <a:latin typeface="Cambria" pitchFamily="18" charset="0"/>
                <a:ea typeface="Cambria" pitchFamily="18" charset="0"/>
              </a:rPr>
              <a:t>60% lecture method ( Use of technology ) </a:t>
            </a:r>
          </a:p>
          <a:p>
            <a:pPr>
              <a:buFont typeface="Wingdings" pitchFamily="2" charset="2"/>
              <a:buChar char="Ø"/>
            </a:pPr>
            <a:r>
              <a:rPr lang="en-US" sz="4000" b="1" dirty="0" smtClean="0">
                <a:latin typeface="Cambria" pitchFamily="18" charset="0"/>
                <a:ea typeface="Cambria" pitchFamily="18" charset="0"/>
              </a:rPr>
              <a:t> 15% demonstration, workbook and assignments </a:t>
            </a:r>
          </a:p>
          <a:p>
            <a:pPr>
              <a:buFont typeface="Wingdings" pitchFamily="2" charset="2"/>
              <a:buChar char="Ø"/>
            </a:pPr>
            <a:r>
              <a:rPr lang="en-US" sz="4000" b="1" dirty="0" smtClean="0">
                <a:latin typeface="Cambria" pitchFamily="18" charset="0"/>
                <a:ea typeface="Cambria" pitchFamily="18" charset="0"/>
              </a:rPr>
              <a:t>25% practical and experiments </a:t>
            </a:r>
          </a:p>
          <a:p>
            <a:pPr>
              <a:buFont typeface="Wingdings" pitchFamily="2" charset="2"/>
              <a:buChar char="Ø"/>
            </a:pPr>
            <a:r>
              <a:rPr lang="en-US" sz="4000" b="1" dirty="0" smtClean="0">
                <a:latin typeface="Cambria" pitchFamily="18" charset="0"/>
                <a:ea typeface="Cambria" pitchFamily="18" charset="0"/>
              </a:rPr>
              <a:t>Modern laboratory facilities </a:t>
            </a:r>
          </a:p>
          <a:p>
            <a:pPr>
              <a:buNone/>
            </a:pPr>
            <a:endParaRPr lang="en-US" sz="4000" b="1" dirty="0" smtClean="0">
              <a:latin typeface="Cambria" pitchFamily="18" charset="0"/>
              <a:ea typeface="Cambria" pitchFamily="18" charset="0"/>
            </a:endParaRPr>
          </a:p>
          <a:p>
            <a:pPr>
              <a:buNone/>
            </a:pPr>
            <a:endParaRPr lang="en-US" sz="40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D210B560-F6AE-7AA2-CCDF-0B8BAA34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6473" y="0"/>
            <a:ext cx="1835727" cy="19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8"/>
          <p:cNvSpPr txBox="1">
            <a:spLocks noChangeArrowheads="1"/>
          </p:cNvSpPr>
          <p:nvPr/>
        </p:nvSpPr>
        <p:spPr bwMode="auto">
          <a:xfrm>
            <a:off x="2967041" y="1714503"/>
            <a:ext cx="1857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2800"/>
          </a:p>
          <a:p>
            <a:pPr eaLnBrk="1" hangingPunct="1"/>
            <a:endParaRPr lang="en-US" sz="3600" u="sng"/>
          </a:p>
        </p:txBody>
      </p:sp>
      <p:sp>
        <p:nvSpPr>
          <p:cNvPr id="24581" name="TextBox 12"/>
          <p:cNvSpPr txBox="1">
            <a:spLocks noChangeArrowheads="1"/>
          </p:cNvSpPr>
          <p:nvPr/>
        </p:nvSpPr>
        <p:spPr bwMode="auto">
          <a:xfrm>
            <a:off x="2865441" y="2792416"/>
            <a:ext cx="3127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r>
              <a:rPr lang="en-US"/>
              <a:t>  </a:t>
            </a:r>
          </a:p>
          <a:p>
            <a:pPr eaLnBrk="1" hangingPunct="1"/>
            <a:endParaRPr lang="en-US"/>
          </a:p>
        </p:txBody>
      </p:sp>
      <p:pic>
        <p:nvPicPr>
          <p:cNvPr id="1027" name="Picture 3" descr="C:\Users\MSI\Downloads\NicePng_thank-you-png_1836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441284"/>
            <a:ext cx="5334000" cy="4546937"/>
          </a:xfrm>
          <a:prstGeom prst="rect">
            <a:avLst/>
          </a:prstGeom>
          <a:noFill/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210B560-F6AE-7AA2-CCDF-0B8BAA343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3" y="0"/>
            <a:ext cx="1835727" cy="19247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7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929D74-4D7D-4648-A3CF-9008628F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74638"/>
            <a:ext cx="7467600" cy="639762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  <a:latin typeface="Algerian" pitchFamily="82" charset="0"/>
              </a:rPr>
              <a:t>Personal introduction</a:t>
            </a:r>
            <a:endParaRPr lang="en-US" dirty="0">
              <a:solidFill>
                <a:srgbClr val="00B050"/>
              </a:solidFill>
              <a:latin typeface="Algerian" pitchFamily="8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210B560-F6AE-7AA2-CCDF-0B8BAA343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73" y="0"/>
            <a:ext cx="1835727" cy="1924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1924732"/>
            <a:ext cx="800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Name: </a:t>
            </a:r>
            <a:r>
              <a:rPr lang="en-US" sz="2400" dirty="0" err="1" smtClean="0">
                <a:solidFill>
                  <a:srgbClr val="000066"/>
                </a:solidFill>
                <a:latin typeface="Arial Black" pitchFamily="34" charset="0"/>
              </a:rPr>
              <a:t>Puja</a:t>
            </a: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 Black" pitchFamily="34" charset="0"/>
              </a:rPr>
              <a:t>Shrestha</a:t>
            </a:r>
            <a:endParaRPr lang="en-US" sz="2400" dirty="0" smtClean="0">
              <a:solidFill>
                <a:srgbClr val="000066"/>
              </a:solidFill>
              <a:latin typeface="Arial Black" pitchFamily="34" charset="0"/>
            </a:endParaRPr>
          </a:p>
          <a:p>
            <a:endParaRPr lang="en-US" sz="2400" dirty="0" smtClean="0">
              <a:solidFill>
                <a:srgbClr val="000066"/>
              </a:solidFill>
              <a:latin typeface="Arial Black" pitchFamily="34" charset="0"/>
            </a:endParaRPr>
          </a:p>
          <a:p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Address : </a:t>
            </a:r>
            <a:r>
              <a:rPr lang="en-US" sz="2400" dirty="0" err="1" smtClean="0">
                <a:solidFill>
                  <a:srgbClr val="000066"/>
                </a:solidFill>
                <a:latin typeface="Arial Black" pitchFamily="34" charset="0"/>
              </a:rPr>
              <a:t>Srijananagar,BHAKTAPUR</a:t>
            </a: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, </a:t>
            </a: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Nepal</a:t>
            </a:r>
          </a:p>
          <a:p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Qualifications: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Master in Zoology (Entomology)  from </a:t>
            </a:r>
            <a:r>
              <a:rPr lang="en-US" sz="2400" dirty="0" err="1" smtClean="0">
                <a:solidFill>
                  <a:srgbClr val="000066"/>
                </a:solidFill>
                <a:latin typeface="Arial Black" pitchFamily="34" charset="0"/>
              </a:rPr>
              <a:t>Amrit</a:t>
            </a: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 Science campus, </a:t>
            </a:r>
            <a:r>
              <a:rPr lang="en-US" sz="2400" dirty="0" err="1" smtClean="0">
                <a:solidFill>
                  <a:srgbClr val="000066"/>
                </a:solidFill>
                <a:latin typeface="Arial Black" pitchFamily="34" charset="0"/>
              </a:rPr>
              <a:t>Lainchaur</a:t>
            </a: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latin typeface="Arial Black" pitchFamily="34" charset="0"/>
              </a:rPr>
              <a:t>ktm</a:t>
            </a: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, Nepal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Bachelor in Science from </a:t>
            </a:r>
            <a:r>
              <a:rPr lang="en-US" sz="2400" dirty="0" err="1" smtClean="0">
                <a:solidFill>
                  <a:srgbClr val="000066"/>
                </a:solidFill>
                <a:latin typeface="Arial Black" pitchFamily="34" charset="0"/>
              </a:rPr>
              <a:t>Trichandra</a:t>
            </a: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 Multiple Campus, </a:t>
            </a:r>
            <a:r>
              <a:rPr lang="en-US" sz="2400" dirty="0" err="1" smtClean="0">
                <a:solidFill>
                  <a:srgbClr val="000066"/>
                </a:solidFill>
                <a:latin typeface="Arial Black" pitchFamily="34" charset="0"/>
              </a:rPr>
              <a:t>kathmandu</a:t>
            </a: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, Nepal</a:t>
            </a:r>
          </a:p>
          <a:p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</a:p>
          <a:p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Faculty member  (Biology-Zoology) </a:t>
            </a:r>
          </a:p>
          <a:p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Xavier international College, </a:t>
            </a:r>
            <a:r>
              <a:rPr lang="en-US" sz="2400" dirty="0" err="1" smtClean="0">
                <a:solidFill>
                  <a:srgbClr val="000066"/>
                </a:solidFill>
                <a:latin typeface="Arial Black" pitchFamily="34" charset="0"/>
              </a:rPr>
              <a:t>Kalopul</a:t>
            </a:r>
            <a:r>
              <a:rPr lang="en-US" sz="2400" dirty="0" smtClean="0">
                <a:solidFill>
                  <a:srgbClr val="000066"/>
                </a:solidFill>
                <a:latin typeface="Arial Black" pitchFamily="34" charset="0"/>
              </a:rPr>
              <a:t>, Kathmandu, Nepal </a:t>
            </a:r>
          </a:p>
          <a:p>
            <a:endParaRPr lang="en-US" sz="2400" dirty="0">
              <a:solidFill>
                <a:srgbClr val="000066"/>
              </a:solidFill>
              <a:latin typeface="Arial Black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4731"/>
            <a:ext cx="419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036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5B14F4-D795-4CC1-B114-44A584F8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28600"/>
            <a:ext cx="8610600" cy="960438"/>
          </a:xfrm>
        </p:spPr>
        <p:txBody>
          <a:bodyPr/>
          <a:lstStyle/>
          <a:p>
            <a:r>
              <a:rPr lang="en-US" dirty="0" smtClean="0">
                <a:latin typeface="Algerian" pitchFamily="82" charset="0"/>
              </a:rPr>
              <a:t>TABLE OF CONTENTS 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E4E5AE1-FFA9-6C13-9164-0EE867640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225"/>
            <a:ext cx="1828800" cy="1917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1225689"/>
            <a:ext cx="67301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000066"/>
                </a:solidFill>
              </a:rPr>
              <a:t>Objectives of Biology 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000066"/>
                </a:solidFill>
              </a:rPr>
              <a:t>Concept of zoology 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000066"/>
                </a:solidFill>
              </a:rPr>
              <a:t>Scopes of  Zoology 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000066"/>
                </a:solidFill>
              </a:rPr>
              <a:t>Course breakdown with marks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000066"/>
                </a:solidFill>
              </a:rPr>
              <a:t>Question pattern 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000066"/>
                </a:solidFill>
              </a:rPr>
              <a:t>Internal assessment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000066"/>
                </a:solidFill>
              </a:rPr>
              <a:t>External assessment </a:t>
            </a:r>
          </a:p>
          <a:p>
            <a:pPr marL="342900" indent="-342900"/>
            <a:endParaRPr lang="en-US" sz="3600" b="1" dirty="0" smtClean="0">
              <a:solidFill>
                <a:srgbClr val="000066"/>
              </a:solidFill>
            </a:endParaRPr>
          </a:p>
          <a:p>
            <a:pPr marL="342900" indent="-342900">
              <a:buAutoNum type="arabicPeriod"/>
            </a:pPr>
            <a:endParaRPr lang="en-US" sz="36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16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274638"/>
            <a:ext cx="10972800" cy="1143000"/>
          </a:xfrm>
        </p:spPr>
        <p:txBody>
          <a:bodyPr/>
          <a:lstStyle/>
          <a:p>
            <a:r>
              <a:rPr lang="en-US" sz="4000" dirty="0" smtClean="0">
                <a:latin typeface="Algerian" pitchFamily="82" charset="0"/>
              </a:rPr>
              <a:t>MAJOR BRANCHES OF BIOLOGY </a:t>
            </a:r>
            <a:endParaRPr lang="en-US" sz="4000" dirty="0">
              <a:latin typeface="Algerian" pitchFamily="82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1201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818" name="AutoShape 2" descr="Branches Of Biology From A To Z || GENERAL KNOWLEDGE PL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0" name="AutoShape 4" descr="Branches Of Biology From A To Z || GENERAL KNOWLEDGE PL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AutoShape 6" descr="Branches Of Biology From A To Z || GENERAL KNOWLEDGE PL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="" xmlns:a16="http://schemas.microsoft.com/office/drawing/2014/main" id="{D210B560-F6AE-7AA2-CCDF-0B8BAA343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60375" y="0"/>
            <a:ext cx="1835727" cy="19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Objectives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3"/>
            <a:ext cx="12192000" cy="5257797"/>
          </a:xfrm>
        </p:spPr>
        <p:txBody>
          <a:bodyPr/>
          <a:lstStyle/>
          <a:p>
            <a:pPr marL="742950" indent="-742950" algn="just">
              <a:buAutoNum type="arabicPeriod"/>
            </a:pPr>
            <a:r>
              <a:rPr lang="en-US" sz="3600" b="1" dirty="0" smtClean="0"/>
              <a:t>To enable candidates to acquire the knowledge and to develop an understanding of biological terms, concepts, facts, principles, formulae, etc.</a:t>
            </a:r>
          </a:p>
          <a:p>
            <a:pPr algn="just">
              <a:buNone/>
            </a:pPr>
            <a:r>
              <a:rPr lang="en-US" sz="3600" b="1" dirty="0" smtClean="0"/>
              <a:t>2. To create awareness about the problems of the environment and the manner in which these problems can be overcome.</a:t>
            </a:r>
          </a:p>
          <a:p>
            <a:pPr algn="just">
              <a:buNone/>
            </a:pPr>
            <a:r>
              <a:rPr lang="en-US" sz="3600" b="1" dirty="0" smtClean="0"/>
              <a:t>3. To develop the ability to appreciate biological phenomena in nature and the contribution of biology to human welfare.</a:t>
            </a:r>
          </a:p>
          <a:p>
            <a:pPr algn="just">
              <a:buNone/>
            </a:pPr>
            <a:endParaRPr lang="en-US" sz="3600" b="1" dirty="0" smtClean="0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D210B560-F6AE-7AA2-CCDF-0B8BAA34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6473" y="0"/>
            <a:ext cx="1835727" cy="19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Objectives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90800"/>
            <a:ext cx="10972800" cy="3535366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/>
              <a:t>4. To develop interest in plants and animals and in their respective environments.</a:t>
            </a:r>
          </a:p>
          <a:p>
            <a:pPr>
              <a:buNone/>
            </a:pPr>
            <a:r>
              <a:rPr lang="en-US" sz="3600" b="1" dirty="0" smtClean="0"/>
              <a:t>5. To develop scientific attitude towards biological phenomena.</a:t>
            </a:r>
          </a:p>
          <a:p>
            <a:pPr>
              <a:buNone/>
            </a:pPr>
            <a:r>
              <a:rPr lang="en-US" sz="3600" b="1" dirty="0" smtClean="0"/>
              <a:t>6. To create awareness of the fundamentals of human biology, food, health, nutrition and population control.</a:t>
            </a:r>
            <a:endParaRPr lang="en-US" sz="3600" b="1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D210B560-F6AE-7AA2-CCDF-0B8BAA34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6473" y="0"/>
            <a:ext cx="1835727" cy="19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91F20B-2630-4356-92B0-8BAE6953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19881"/>
            <a:ext cx="8610600" cy="731838"/>
          </a:xfrm>
        </p:spPr>
        <p:txBody>
          <a:bodyPr/>
          <a:lstStyle/>
          <a:p>
            <a:r>
              <a:rPr lang="en-US" dirty="0" smtClean="0">
                <a:latin typeface="Algerian" pitchFamily="82" charset="0"/>
              </a:rPr>
              <a:t>What is Zoology?? ? 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0F25DE7-5E71-940A-A356-959447F64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225"/>
            <a:ext cx="2133600" cy="22370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259272"/>
            <a:ext cx="12192000" cy="39703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Zoology is the branch of biology that studies the </a:t>
            </a:r>
            <a:r>
              <a:rPr lang="en-US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animal (Faunal)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 kingdom, including the </a:t>
            </a:r>
            <a:r>
              <a:rPr lang="en-US" sz="3600" b="1" dirty="0" smtClean="0">
                <a:solidFill>
                  <a:srgbClr val="000066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structure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, </a:t>
            </a:r>
            <a:r>
              <a:rPr lang="en-US" sz="3600" b="1" dirty="0" smtClean="0">
                <a:solidFill>
                  <a:srgbClr val="000066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embryology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, </a:t>
            </a:r>
            <a:r>
              <a:rPr lang="en-US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evolution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, </a:t>
            </a:r>
            <a:r>
              <a:rPr lang="en-US" sz="3600" b="1" dirty="0" smtClean="0">
                <a:solidFill>
                  <a:srgbClr val="000066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taxonomy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, </a:t>
            </a:r>
            <a:r>
              <a:rPr lang="en-US" sz="3600" b="1" dirty="0" smtClean="0">
                <a:solidFill>
                  <a:srgbClr val="000066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habits, 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and </a:t>
            </a:r>
            <a:r>
              <a:rPr lang="en-US" sz="3600" b="1" dirty="0" smtClean="0">
                <a:solidFill>
                  <a:srgbClr val="000066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distribution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 of all animals, both </a:t>
            </a:r>
            <a:r>
              <a:rPr lang="en-US" sz="3600" b="1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living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 and </a:t>
            </a:r>
            <a:r>
              <a:rPr lang="en-US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extinct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, and how they interact with their </a:t>
            </a:r>
            <a:r>
              <a:rPr lang="en-US" sz="3600" b="1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  <a:cs typeface="Aparajita" pitchFamily="18" charset="0"/>
              </a:rPr>
              <a:t>ecosystems</a:t>
            </a: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. </a:t>
            </a:r>
          </a:p>
          <a:p>
            <a:pPr algn="just"/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b="1" dirty="0" smtClean="0">
                <a:latin typeface="Cambria" pitchFamily="18" charset="0"/>
                <a:ea typeface="Cambria" pitchFamily="18" charset="0"/>
                <a:cs typeface="Aparajita" pitchFamily="18" charset="0"/>
              </a:rPr>
              <a:t>Study about all living creatures from womb to tomb. </a:t>
            </a:r>
            <a:endParaRPr lang="en-US" sz="3600" b="1" dirty="0">
              <a:latin typeface="Cambria" pitchFamily="18" charset="0"/>
              <a:ea typeface="Cambria" pitchFamily="18" charset="0"/>
              <a:cs typeface="Aparajit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314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SCOPES OF ZOOLOGY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24732"/>
            <a:ext cx="12192000" cy="4933268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Health and medicine 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(MBBS, BSc.Nursing, BDS etc)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Professor/Lecturer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Conservationist and researcher 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( National parks, Conservational areas, wet lands)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Agriculture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(animal husbandry such as  Apiculture,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Pisciculture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sericulture, veterinary Science etc)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Biotechnology 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Vermicompost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IVF, Hybridization etc)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Industries 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: Poultry farm, Agro-farms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Naturalist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: Nature Guide (Ornithologist, Herpetologist, Entomologist etc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 smtClean="0">
                <a:latin typeface="Cambria" pitchFamily="18" charset="0"/>
                <a:ea typeface="Cambria" pitchFamily="18" charset="0"/>
              </a:rPr>
              <a:t>Civil Service</a:t>
            </a:r>
          </a:p>
          <a:p>
            <a:pPr algn="just">
              <a:buFont typeface="Wingdings" pitchFamily="2" charset="2"/>
              <a:buChar char="Ø"/>
            </a:pPr>
            <a:endParaRPr lang="en-US" sz="2800" dirty="0" smtClean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en-US" sz="2800" dirty="0" smtClean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en-US" sz="2800" dirty="0" smtClean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D210B560-F6AE-7AA2-CCDF-0B8BAA34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6473" y="0"/>
            <a:ext cx="1835727" cy="19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525C0A-13AA-DB0B-0EE0-0B82197E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SCOPES OF ZOOLOGY 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F7861FD3-0D8E-D411-028C-F36906377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225"/>
            <a:ext cx="1828800" cy="1917469"/>
          </a:xfrm>
          <a:prstGeom prst="rect">
            <a:avLst/>
          </a:prstGeom>
        </p:spPr>
      </p:pic>
      <p:pic>
        <p:nvPicPr>
          <p:cNvPr id="4098" name="Picture 2" descr="Scope of Zoology: Job Opportunities, Careers, Course - Embi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12192000" cy="5414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5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+2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+2 PPT</Template>
  <TotalTime>4857</TotalTime>
  <Words>567</Words>
  <Application>Microsoft Office PowerPoint</Application>
  <PresentationFormat>Custom</PresentationFormat>
  <Paragraphs>163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+2 PPT</vt:lpstr>
      <vt:lpstr>Slide 1</vt:lpstr>
      <vt:lpstr>Personal introduction</vt:lpstr>
      <vt:lpstr>TABLE OF CONTENTS </vt:lpstr>
      <vt:lpstr>MAJOR BRANCHES OF BIOLOGY </vt:lpstr>
      <vt:lpstr> Objectives </vt:lpstr>
      <vt:lpstr> Objectives </vt:lpstr>
      <vt:lpstr>What is Zoology?? ? </vt:lpstr>
      <vt:lpstr>SCOPES OF ZOOLOGY </vt:lpstr>
      <vt:lpstr>SCOPES OF ZOOLOGY </vt:lpstr>
      <vt:lpstr>COURSE BREAK DOWN for Academic year 2079/80 </vt:lpstr>
      <vt:lpstr>Question pattern  </vt:lpstr>
      <vt:lpstr>Internal Assessment</vt:lpstr>
      <vt:lpstr>EXTERNAL ASSESSMENT  </vt:lpstr>
      <vt:lpstr>Teaching Methodology</vt:lpstr>
      <vt:lpstr>Slide 15</vt:lpstr>
    </vt:vector>
  </TitlesOfParts>
  <Company>Xavier Int'l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Gopal Bhandari</dc:creator>
  <cp:lastModifiedBy>Pooja Shrestha</cp:lastModifiedBy>
  <cp:revision>525</cp:revision>
  <dcterms:created xsi:type="dcterms:W3CDTF">2009-05-27T04:54:50Z</dcterms:created>
  <dcterms:modified xsi:type="dcterms:W3CDTF">2022-08-21T05:41:17Z</dcterms:modified>
</cp:coreProperties>
</file>