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3"/>
  </p:notesMasterIdLst>
  <p:sldIdLst>
    <p:sldId id="445" r:id="rId2"/>
    <p:sldId id="451" r:id="rId3"/>
    <p:sldId id="459" r:id="rId4"/>
    <p:sldId id="460" r:id="rId5"/>
    <p:sldId id="461" r:id="rId6"/>
    <p:sldId id="462" r:id="rId7"/>
    <p:sldId id="463" r:id="rId8"/>
    <p:sldId id="464" r:id="rId9"/>
    <p:sldId id="465" r:id="rId10"/>
    <p:sldId id="458" r:id="rId11"/>
    <p:sldId id="466" r:id="rId12"/>
  </p:sldIdLst>
  <p:sldSz cx="12192000" cy="6858000"/>
  <p:notesSz cx="6858000" cy="9144000"/>
  <p:defaultTextStyle>
    <a:defPPr>
      <a:defRPr lang="en-US"/>
    </a:defPPr>
    <a:lvl1pPr algn="l" defTabSz="457200"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1AFA75"/>
    <a:srgbClr val="F61E33"/>
    <a:srgbClr val="1EF657"/>
    <a:srgbClr val="000066"/>
    <a:srgbClr val="080808"/>
    <a:srgbClr val="CCECFF"/>
    <a:srgbClr val="C5D4DD"/>
    <a:srgbClr val="FF7B17"/>
    <a:srgbClr val="FF99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510" autoAdjust="0"/>
    <p:restoredTop sz="93416" autoAdjust="0"/>
  </p:normalViewPr>
  <p:slideViewPr>
    <p:cSldViewPr snapToObjects="1">
      <p:cViewPr>
        <p:scale>
          <a:sx n="70" d="100"/>
          <a:sy n="70" d="100"/>
        </p:scale>
        <p:origin x="-720" y="4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EC54CC41-A3B7-4AA9-BB72-02B793942A43}" type="datetimeFigureOut">
              <a:rPr lang="en-US"/>
              <a:pPr>
                <a:defRPr/>
              </a:pPr>
              <a:t>9/14/2022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A3D4FC47-E6BC-472E-9262-C4EFEF40BDE7}" type="slidenum">
              <a:rPr lang="en-US"/>
              <a:pPr/>
              <a:t>‹#›</a:t>
            </a:fld>
            <a:endParaRPr lang="en-US"/>
          </a:p>
        </p:txBody>
      </p:sp>
    </p:spTree>
    <p:extLst>
      <p:ext uri="{BB962C8B-B14F-4D97-AF65-F5344CB8AC3E}">
        <p14:creationId xmlns:p14="http://schemas.microsoft.com/office/powerpoint/2010/main" xmlns="" val="3902919242"/>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n-ea"/>
        <a:cs typeface="+mn-cs"/>
      </a:defRPr>
    </a:lvl1pPr>
    <a:lvl2pPr marL="457200" algn="l" defTabSz="457200" rtl="0" eaLnBrk="0" fontAlgn="base" hangingPunct="0">
      <a:spcBef>
        <a:spcPct val="30000"/>
      </a:spcBef>
      <a:spcAft>
        <a:spcPct val="0"/>
      </a:spcAft>
      <a:defRPr sz="1200" kern="1200">
        <a:solidFill>
          <a:schemeClr val="tx1"/>
        </a:solidFill>
        <a:latin typeface="+mn-lt"/>
        <a:ea typeface="+mn-ea"/>
        <a:cs typeface="+mn-cs"/>
      </a:defRPr>
    </a:lvl2pPr>
    <a:lvl3pPr marL="914400" algn="l" defTabSz="457200" rtl="0" eaLnBrk="0" fontAlgn="base" hangingPunct="0">
      <a:spcBef>
        <a:spcPct val="30000"/>
      </a:spcBef>
      <a:spcAft>
        <a:spcPct val="0"/>
      </a:spcAft>
      <a:defRPr sz="1200" kern="1200">
        <a:solidFill>
          <a:schemeClr val="tx1"/>
        </a:solidFill>
        <a:latin typeface="+mn-lt"/>
        <a:ea typeface="+mn-ea"/>
        <a:cs typeface="+mn-cs"/>
      </a:defRPr>
    </a:lvl3pPr>
    <a:lvl4pPr marL="1371600" algn="l" defTabSz="457200" rtl="0" eaLnBrk="0" fontAlgn="base" hangingPunct="0">
      <a:spcBef>
        <a:spcPct val="30000"/>
      </a:spcBef>
      <a:spcAft>
        <a:spcPct val="0"/>
      </a:spcAft>
      <a:defRPr sz="1200" kern="1200">
        <a:solidFill>
          <a:schemeClr val="tx1"/>
        </a:solidFill>
        <a:latin typeface="+mn-lt"/>
        <a:ea typeface="+mn-ea"/>
        <a:cs typeface="+mn-cs"/>
      </a:defRPr>
    </a:lvl4pPr>
    <a:lvl5pPr marL="1828800" algn="l" defTabSz="457200" rtl="0" eaLnBrk="0" fontAlgn="base" hangingPunct="0">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britannica.com/science/radioactivity"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3D4FC47-E6BC-472E-9262-C4EFEF40BDE7}" type="slidenum">
              <a:rPr lang="en-US" smtClean="0"/>
              <a:pPr/>
              <a:t>4</a:t>
            </a:fld>
            <a:endParaRPr lang="en-US"/>
          </a:p>
        </p:txBody>
      </p:sp>
    </p:spTree>
    <p:extLst>
      <p:ext uri="{BB962C8B-B14F-4D97-AF65-F5344CB8AC3E}">
        <p14:creationId xmlns:p14="http://schemas.microsoft.com/office/powerpoint/2010/main" xmlns="" val="12194806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smtClean="0">
                <a:solidFill>
                  <a:schemeClr val="tx1"/>
                </a:solidFill>
                <a:effectLst/>
                <a:latin typeface="+mn-lt"/>
                <a:ea typeface="+mn-ea"/>
                <a:cs typeface="+mn-cs"/>
              </a:rPr>
              <a:t>Once the organism dies, however, it ceases to absorb carbon-14, so that the amount of the radiocarbon in its tissues steadily decreases. Carbon-14 has a half-life of 5,730 ± 40 years—</a:t>
            </a:r>
            <a:r>
              <a:rPr lang="en-GB" sz="1200" b="0" i="1" kern="1200" dirty="0" smtClean="0">
                <a:solidFill>
                  <a:schemeClr val="tx1"/>
                </a:solidFill>
                <a:effectLst/>
                <a:latin typeface="+mn-lt"/>
                <a:ea typeface="+mn-ea"/>
                <a:cs typeface="+mn-cs"/>
              </a:rPr>
              <a:t>i.e.</a:t>
            </a:r>
            <a:r>
              <a:rPr lang="en-GB" sz="1200" b="0" i="0" kern="1200" dirty="0" smtClean="0">
                <a:solidFill>
                  <a:schemeClr val="tx1"/>
                </a:solidFill>
                <a:effectLst/>
                <a:latin typeface="+mn-lt"/>
                <a:ea typeface="+mn-ea"/>
                <a:cs typeface="+mn-cs"/>
              </a:rPr>
              <a:t>, half the amount of the radioisotope present at any given time will undergo spontaneous </a:t>
            </a:r>
            <a:r>
              <a:rPr lang="en-GB" sz="1200" b="0" i="0" u="none" strike="noStrike" kern="1200" dirty="0" smtClean="0">
                <a:solidFill>
                  <a:schemeClr val="tx1"/>
                </a:solidFill>
                <a:effectLst/>
                <a:latin typeface="+mn-lt"/>
                <a:ea typeface="+mn-ea"/>
                <a:cs typeface="+mn-cs"/>
                <a:hlinkClick r:id="rId3"/>
              </a:rPr>
              <a:t>disintegration</a:t>
            </a:r>
            <a:r>
              <a:rPr lang="en-GB" sz="1200" b="0" i="0" kern="1200" dirty="0" smtClean="0">
                <a:solidFill>
                  <a:schemeClr val="tx1"/>
                </a:solidFill>
                <a:effectLst/>
                <a:latin typeface="+mn-lt"/>
                <a:ea typeface="+mn-ea"/>
                <a:cs typeface="+mn-cs"/>
              </a:rPr>
              <a:t> during the succeeding 5,730 years and</a:t>
            </a:r>
            <a:r>
              <a:rPr lang="en-GB" sz="1200" b="0" i="0" kern="1200" baseline="0" dirty="0" smtClean="0">
                <a:solidFill>
                  <a:schemeClr val="tx1"/>
                </a:solidFill>
                <a:effectLst/>
                <a:latin typeface="+mn-lt"/>
                <a:ea typeface="+mn-ea"/>
                <a:cs typeface="+mn-cs"/>
              </a:rPr>
              <a:t> limits only to 60,000 years old fossils</a:t>
            </a:r>
            <a:r>
              <a:rPr lang="en-GB" sz="1200" b="0" i="0" kern="1200" dirty="0" smtClean="0">
                <a:solidFill>
                  <a:schemeClr val="tx1"/>
                </a:solidFill>
                <a:effectLst/>
                <a:latin typeface="+mn-lt"/>
                <a:ea typeface="+mn-ea"/>
                <a:cs typeface="+mn-cs"/>
              </a:rPr>
              <a:t>. Because carbon-14 decays at this constant rate, an estimate of the date at which an organism died can be made by measuring the amount of its residual radiocarbon.</a:t>
            </a:r>
          </a:p>
          <a:p>
            <a:r>
              <a:rPr lang="en-GB" dirty="0" smtClean="0">
                <a:solidFill>
                  <a:schemeClr val="tx1"/>
                </a:solidFill>
              </a:rPr>
              <a:t/>
            </a:r>
            <a:br>
              <a:rPr lang="en-GB" dirty="0" smtClean="0">
                <a:solidFill>
                  <a:schemeClr val="tx1"/>
                </a:solidFill>
              </a:rPr>
            </a:br>
            <a:endParaRPr lang="en-GB" dirty="0">
              <a:solidFill>
                <a:schemeClr val="tx1"/>
              </a:solidFill>
            </a:endParaRPr>
          </a:p>
        </p:txBody>
      </p:sp>
      <p:sp>
        <p:nvSpPr>
          <p:cNvPr id="4" name="Slide Number Placeholder 3"/>
          <p:cNvSpPr>
            <a:spLocks noGrp="1"/>
          </p:cNvSpPr>
          <p:nvPr>
            <p:ph type="sldNum" sz="quarter" idx="10"/>
          </p:nvPr>
        </p:nvSpPr>
        <p:spPr/>
        <p:txBody>
          <a:bodyPr/>
          <a:lstStyle/>
          <a:p>
            <a:fld id="{A3D4FC47-E6BC-472E-9262-C4EFEF40BDE7}" type="slidenum">
              <a:rPr lang="en-US" smtClean="0"/>
              <a:pPr/>
              <a:t>5</a:t>
            </a:fld>
            <a:endParaRPr lang="en-US"/>
          </a:p>
        </p:txBody>
      </p:sp>
    </p:spTree>
    <p:extLst>
      <p:ext uri="{BB962C8B-B14F-4D97-AF65-F5344CB8AC3E}">
        <p14:creationId xmlns:p14="http://schemas.microsoft.com/office/powerpoint/2010/main" xmlns="" val="489104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3D4FC47-E6BC-472E-9262-C4EFEF40BDE7}" type="slidenum">
              <a:rPr lang="en-US" smtClean="0"/>
              <a:pPr/>
              <a:t>9</a:t>
            </a:fld>
            <a:endParaRPr lang="en-US"/>
          </a:p>
        </p:txBody>
      </p:sp>
    </p:spTree>
    <p:extLst>
      <p:ext uri="{BB962C8B-B14F-4D97-AF65-F5344CB8AC3E}">
        <p14:creationId xmlns:p14="http://schemas.microsoft.com/office/powerpoint/2010/main" xmlns="" val="15338007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0195E38C-326B-43B4-B826-F305EE2F2374}" type="datetime1">
              <a:rPr lang="en-US" smtClean="0"/>
              <a:pPr>
                <a:defRPr/>
              </a:pPr>
              <a:t>9/14/2022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7304B973-AFAA-40CE-8E5C-8CFF16B13153}" type="slidenum">
              <a:rPr lang="en-US"/>
              <a:pPr/>
              <a:t>‹#›</a:t>
            </a:fld>
            <a:endParaRPr lang="en-US"/>
          </a:p>
        </p:txBody>
      </p:sp>
    </p:spTree>
    <p:extLst>
      <p:ext uri="{BB962C8B-B14F-4D97-AF65-F5344CB8AC3E}">
        <p14:creationId xmlns:p14="http://schemas.microsoft.com/office/powerpoint/2010/main" xmlns="" val="1839399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3BF2EC9-B3C1-4479-83D0-948084883C22}" type="datetime1">
              <a:rPr lang="en-US" smtClean="0"/>
              <a:pPr>
                <a:defRPr/>
              </a:pPr>
              <a:t>9/14/2022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A2CF18D3-44D5-43BD-A1D7-05A237A07026}" type="slidenum">
              <a:rPr lang="en-US"/>
              <a:pPr/>
              <a:t>‹#›</a:t>
            </a:fld>
            <a:endParaRPr lang="en-US"/>
          </a:p>
        </p:txBody>
      </p:sp>
    </p:spTree>
    <p:extLst>
      <p:ext uri="{BB962C8B-B14F-4D97-AF65-F5344CB8AC3E}">
        <p14:creationId xmlns:p14="http://schemas.microsoft.com/office/powerpoint/2010/main" xmlns="" val="1921760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566C554-961A-4F6C-9D88-B23A4CBACC0C}" type="datetime1">
              <a:rPr lang="en-US" smtClean="0"/>
              <a:pPr>
                <a:defRPr/>
              </a:pPr>
              <a:t>9/14/2022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BF2B4D04-CFF4-4E66-8C02-6E68ED257E19}" type="slidenum">
              <a:rPr lang="en-US"/>
              <a:pPr/>
              <a:t>‹#›</a:t>
            </a:fld>
            <a:endParaRPr lang="en-US"/>
          </a:p>
        </p:txBody>
      </p:sp>
    </p:spTree>
    <p:extLst>
      <p:ext uri="{BB962C8B-B14F-4D97-AF65-F5344CB8AC3E}">
        <p14:creationId xmlns:p14="http://schemas.microsoft.com/office/powerpoint/2010/main" xmlns="" val="14066292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D49EF0E-B395-408E-8C65-80BB0375B7CA}" type="datetime1">
              <a:rPr lang="en-US" smtClean="0"/>
              <a:pPr>
                <a:defRPr/>
              </a:pPr>
              <a:t>9/14/2022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8B257253-375B-4C14-ACA3-22B1BAF46E95}" type="slidenum">
              <a:rPr lang="en-US"/>
              <a:pPr/>
              <a:t>‹#›</a:t>
            </a:fld>
            <a:endParaRPr lang="en-US"/>
          </a:p>
        </p:txBody>
      </p:sp>
    </p:spTree>
    <p:extLst>
      <p:ext uri="{BB962C8B-B14F-4D97-AF65-F5344CB8AC3E}">
        <p14:creationId xmlns:p14="http://schemas.microsoft.com/office/powerpoint/2010/main" xmlns="" val="15035718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D3D7AF29-7295-42B1-8C31-772779809866}" type="datetime1">
              <a:rPr lang="en-US" smtClean="0"/>
              <a:pPr>
                <a:defRPr/>
              </a:pPr>
              <a:t>9/14/2022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51B72821-C62C-443F-926F-2EFD61D9DDF7}" type="slidenum">
              <a:rPr lang="en-US"/>
              <a:pPr/>
              <a:t>‹#›</a:t>
            </a:fld>
            <a:endParaRPr lang="en-US"/>
          </a:p>
        </p:txBody>
      </p:sp>
    </p:spTree>
    <p:extLst>
      <p:ext uri="{BB962C8B-B14F-4D97-AF65-F5344CB8AC3E}">
        <p14:creationId xmlns:p14="http://schemas.microsoft.com/office/powerpoint/2010/main" xmlns="" val="21534208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F46005CD-B916-474E-9276-7A2EA84A0E2B}" type="datetime1">
              <a:rPr lang="en-US" smtClean="0"/>
              <a:pPr>
                <a:defRPr/>
              </a:pPr>
              <a:t>9/14/2022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DF8E73CC-9316-4EA9-A501-9EE37A2A7374}" type="slidenum">
              <a:rPr lang="en-US"/>
              <a:pPr/>
              <a:t>‹#›</a:t>
            </a:fld>
            <a:endParaRPr lang="en-US"/>
          </a:p>
        </p:txBody>
      </p:sp>
    </p:spTree>
    <p:extLst>
      <p:ext uri="{BB962C8B-B14F-4D97-AF65-F5344CB8AC3E}">
        <p14:creationId xmlns:p14="http://schemas.microsoft.com/office/powerpoint/2010/main" xmlns="" val="10839533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3E77D734-B523-4479-A711-23F12A465DBE}" type="datetime1">
              <a:rPr lang="en-US" smtClean="0"/>
              <a:pPr>
                <a:defRPr/>
              </a:pPr>
              <a:t>9/14/2022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D2356B07-BFA7-49F0-8CA4-5A4A01B9106B}" type="slidenum">
              <a:rPr lang="en-US"/>
              <a:pPr/>
              <a:t>‹#›</a:t>
            </a:fld>
            <a:endParaRPr lang="en-US"/>
          </a:p>
        </p:txBody>
      </p:sp>
    </p:spTree>
    <p:extLst>
      <p:ext uri="{BB962C8B-B14F-4D97-AF65-F5344CB8AC3E}">
        <p14:creationId xmlns:p14="http://schemas.microsoft.com/office/powerpoint/2010/main" xmlns="" val="1371518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E942C202-AB63-42D8-871E-03974BC6E893}" type="datetime1">
              <a:rPr lang="en-US" smtClean="0"/>
              <a:pPr>
                <a:defRPr/>
              </a:pPr>
              <a:t>9/14/2022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CA3992CD-F135-4312-A078-CAB231CF9FE3}" type="slidenum">
              <a:rPr lang="en-US"/>
              <a:pPr/>
              <a:t>‹#›</a:t>
            </a:fld>
            <a:endParaRPr lang="en-US"/>
          </a:p>
        </p:txBody>
      </p:sp>
    </p:spTree>
    <p:extLst>
      <p:ext uri="{BB962C8B-B14F-4D97-AF65-F5344CB8AC3E}">
        <p14:creationId xmlns:p14="http://schemas.microsoft.com/office/powerpoint/2010/main" xmlns="" val="15966157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F34B2A1-FBCC-4721-B9D8-6DA93D612572}" type="datetime1">
              <a:rPr lang="en-US" smtClean="0"/>
              <a:pPr>
                <a:defRPr/>
              </a:pPr>
              <a:t>9/14/2022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D23CCBA2-1B9E-4E9E-A03C-E14966500F05}" type="slidenum">
              <a:rPr lang="en-US"/>
              <a:pPr/>
              <a:t>‹#›</a:t>
            </a:fld>
            <a:endParaRPr lang="en-US"/>
          </a:p>
        </p:txBody>
      </p:sp>
    </p:spTree>
    <p:extLst>
      <p:ext uri="{BB962C8B-B14F-4D97-AF65-F5344CB8AC3E}">
        <p14:creationId xmlns:p14="http://schemas.microsoft.com/office/powerpoint/2010/main" xmlns="" val="9024561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C5EBA354-1496-4F04-B157-D2E94422C5F3}" type="datetime1">
              <a:rPr lang="en-US" smtClean="0"/>
              <a:pPr>
                <a:defRPr/>
              </a:pPr>
              <a:t>9/14/2022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FB3E2DA5-DADE-423C-96B6-DD2545DEAF3B}" type="slidenum">
              <a:rPr lang="en-US"/>
              <a:pPr/>
              <a:t>‹#›</a:t>
            </a:fld>
            <a:endParaRPr lang="en-US"/>
          </a:p>
        </p:txBody>
      </p:sp>
    </p:spTree>
    <p:extLst>
      <p:ext uri="{BB962C8B-B14F-4D97-AF65-F5344CB8AC3E}">
        <p14:creationId xmlns:p14="http://schemas.microsoft.com/office/powerpoint/2010/main" xmlns="" val="8484476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4C60718-74D0-454F-8980-52DDD1696DB7}" type="datetime1">
              <a:rPr lang="en-US" smtClean="0"/>
              <a:pPr>
                <a:defRPr/>
              </a:pPr>
              <a:t>9/14/2022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59FAE49B-EB9E-4308-B229-AE4013765CA8}" type="slidenum">
              <a:rPr lang="en-US"/>
              <a:pPr/>
              <a:t>‹#›</a:t>
            </a:fld>
            <a:endParaRPr lang="en-US"/>
          </a:p>
        </p:txBody>
      </p:sp>
    </p:spTree>
    <p:extLst>
      <p:ext uri="{BB962C8B-B14F-4D97-AF65-F5344CB8AC3E}">
        <p14:creationId xmlns:p14="http://schemas.microsoft.com/office/powerpoint/2010/main" xmlns="" val="40311874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1600203"/>
            <a:ext cx="109728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2A196A4A-E10F-4649-A846-60A443D3DD5F}" type="datetime1">
              <a:rPr lang="en-US" smtClean="0"/>
              <a:pPr>
                <a:defRPr/>
              </a:pPr>
              <a:t>9/14/2022</a:t>
            </a:fld>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516A14E0-E9E8-481F-8EB3-21C4853D3070}"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gif"/><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a:xfrm>
            <a:off x="609600" y="1600203"/>
            <a:ext cx="11430000" cy="4525963"/>
          </a:xfrm>
        </p:spPr>
        <p:txBody>
          <a:bodyPr/>
          <a:lstStyle/>
          <a:p>
            <a:pPr marL="0" indent="0" algn="ctr">
              <a:buNone/>
            </a:pPr>
            <a:r>
              <a:rPr lang="en-GB" b="1" dirty="0"/>
              <a:t>Unit </a:t>
            </a:r>
            <a:r>
              <a:rPr lang="en-GB" b="1" dirty="0" smtClean="0"/>
              <a:t>7: Evolutionary Biology</a:t>
            </a:r>
            <a:endParaRPr lang="en-GB" b="1" dirty="0"/>
          </a:p>
          <a:p>
            <a:pPr marL="0" indent="0" algn="ctr">
              <a:buNone/>
            </a:pPr>
            <a:r>
              <a:rPr lang="en-GB" b="1" dirty="0"/>
              <a:t>Subject: Zoology </a:t>
            </a:r>
          </a:p>
          <a:p>
            <a:pPr marL="0" indent="0" algn="ctr">
              <a:buNone/>
            </a:pPr>
            <a:r>
              <a:rPr lang="en-GB" b="1" dirty="0"/>
              <a:t>7</a:t>
            </a:r>
            <a:r>
              <a:rPr lang="en-GB" b="1" dirty="0" smtClean="0"/>
              <a:t>.2 Evidences of organic evolution</a:t>
            </a:r>
            <a:endParaRPr lang="en-GB" b="1" dirty="0"/>
          </a:p>
          <a:p>
            <a:pPr marL="0" indent="0">
              <a:buNone/>
            </a:pPr>
            <a:endParaRPr lang="en-GB" dirty="0" smtClean="0"/>
          </a:p>
          <a:p>
            <a:pPr marL="0" indent="0">
              <a:buNone/>
            </a:pPr>
            <a:r>
              <a:rPr lang="en-GB" sz="2800" dirty="0" smtClean="0"/>
              <a:t>Book writer:	 </a:t>
            </a:r>
            <a:r>
              <a:rPr lang="en-GB" sz="2800" dirty="0" err="1" smtClean="0"/>
              <a:t>Dr.</a:t>
            </a:r>
            <a:r>
              <a:rPr lang="en-GB" sz="2800" dirty="0" smtClean="0"/>
              <a:t> </a:t>
            </a:r>
            <a:r>
              <a:rPr lang="en-GB" sz="2800" dirty="0" err="1" smtClean="0"/>
              <a:t>Arvind</a:t>
            </a:r>
            <a:r>
              <a:rPr lang="en-GB" sz="2800" dirty="0" smtClean="0"/>
              <a:t> K. </a:t>
            </a:r>
            <a:r>
              <a:rPr lang="en-GB" sz="2800" dirty="0" err="1" smtClean="0"/>
              <a:t>Keasri</a:t>
            </a:r>
            <a:r>
              <a:rPr lang="en-GB" sz="2800" dirty="0" smtClean="0"/>
              <a:t>			</a:t>
            </a:r>
          </a:p>
          <a:p>
            <a:pPr marL="0" indent="0">
              <a:buNone/>
            </a:pPr>
            <a:r>
              <a:rPr lang="en-GB" sz="2800" dirty="0"/>
              <a:t>	</a:t>
            </a:r>
            <a:r>
              <a:rPr lang="en-GB" sz="2800" dirty="0" smtClean="0"/>
              <a:t>														Presented by: Puja Shrestha</a:t>
            </a:r>
            <a:r>
              <a:rPr lang="en-GB" dirty="0" smtClean="0"/>
              <a:t>												</a:t>
            </a:r>
            <a:endParaRPr lang="en-GB" dirty="0"/>
          </a:p>
        </p:txBody>
      </p:sp>
      <p:sp>
        <p:nvSpPr>
          <p:cNvPr id="4" name="Date Placeholder 3"/>
          <p:cNvSpPr>
            <a:spLocks noGrp="1"/>
          </p:cNvSpPr>
          <p:nvPr>
            <p:ph type="dt" sz="half" idx="10"/>
          </p:nvPr>
        </p:nvSpPr>
        <p:spPr/>
        <p:txBody>
          <a:bodyPr/>
          <a:lstStyle/>
          <a:p>
            <a:pPr>
              <a:defRPr/>
            </a:pPr>
            <a:fld id="{7D49EF0E-B395-408E-8C65-80BB0375B7CA}" type="datetime1">
              <a:rPr lang="en-US" smtClean="0"/>
              <a:pPr>
                <a:defRPr/>
              </a:pPr>
              <a:t>9/14/2022</a:t>
            </a:fld>
            <a:endParaRPr lang="en-US"/>
          </a:p>
        </p:txBody>
      </p:sp>
      <p:sp>
        <p:nvSpPr>
          <p:cNvPr id="5" name="Slide Number Placeholder 4"/>
          <p:cNvSpPr>
            <a:spLocks noGrp="1"/>
          </p:cNvSpPr>
          <p:nvPr>
            <p:ph type="sldNum" sz="quarter" idx="12"/>
          </p:nvPr>
        </p:nvSpPr>
        <p:spPr/>
        <p:txBody>
          <a:bodyPr/>
          <a:lstStyle/>
          <a:p>
            <a:fld id="{8B257253-375B-4C14-ACA3-22B1BAF46E95}" type="slidenum">
              <a:rPr lang="en-US" smtClean="0"/>
              <a:pPr/>
              <a:t>1</a:t>
            </a:fld>
            <a:endParaRPr lang="en-US"/>
          </a:p>
        </p:txBody>
      </p:sp>
    </p:spTree>
    <p:extLst>
      <p:ext uri="{BB962C8B-B14F-4D97-AF65-F5344CB8AC3E}">
        <p14:creationId xmlns:p14="http://schemas.microsoft.com/office/powerpoint/2010/main" xmlns="" val="182315482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4580" name="TextBox 8"/>
          <p:cNvSpPr txBox="1">
            <a:spLocks noChangeArrowheads="1"/>
          </p:cNvSpPr>
          <p:nvPr/>
        </p:nvSpPr>
        <p:spPr bwMode="auto">
          <a:xfrm>
            <a:off x="2967041" y="1714503"/>
            <a:ext cx="185737" cy="1077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sz="2800"/>
          </a:p>
          <a:p>
            <a:pPr eaLnBrk="1" hangingPunct="1"/>
            <a:endParaRPr lang="en-US" sz="3600" u="sng"/>
          </a:p>
        </p:txBody>
      </p:sp>
      <p:sp>
        <p:nvSpPr>
          <p:cNvPr id="24581" name="TextBox 12"/>
          <p:cNvSpPr txBox="1">
            <a:spLocks noChangeArrowheads="1"/>
          </p:cNvSpPr>
          <p:nvPr/>
        </p:nvSpPr>
        <p:spPr bwMode="auto">
          <a:xfrm>
            <a:off x="2865441" y="2792416"/>
            <a:ext cx="312737" cy="922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a:p>
            <a:pPr eaLnBrk="1" hangingPunct="1"/>
            <a:r>
              <a:rPr lang="en-US"/>
              <a:t>  </a:t>
            </a:r>
          </a:p>
          <a:p>
            <a:pPr eaLnBrk="1" hangingPunct="1"/>
            <a:endParaRPr lang="en-US"/>
          </a:p>
        </p:txBody>
      </p:sp>
      <p:sp>
        <p:nvSpPr>
          <p:cNvPr id="2" name="Date Placeholder 1"/>
          <p:cNvSpPr>
            <a:spLocks noGrp="1"/>
          </p:cNvSpPr>
          <p:nvPr>
            <p:ph type="dt" sz="half" idx="10"/>
          </p:nvPr>
        </p:nvSpPr>
        <p:spPr/>
        <p:txBody>
          <a:bodyPr/>
          <a:lstStyle/>
          <a:p>
            <a:pPr>
              <a:defRPr/>
            </a:pPr>
            <a:fld id="{9E52A59E-EB97-4CD9-A336-E8A38D5A825C}" type="datetime1">
              <a:rPr lang="en-US" smtClean="0"/>
              <a:pPr>
                <a:defRPr/>
              </a:pPr>
              <a:t>9/14/2022</a:t>
            </a:fld>
            <a:endParaRPr lang="en-US"/>
          </a:p>
        </p:txBody>
      </p:sp>
      <p:sp>
        <p:nvSpPr>
          <p:cNvPr id="4" name="Slide Number Placeholder 3"/>
          <p:cNvSpPr>
            <a:spLocks noGrp="1"/>
          </p:cNvSpPr>
          <p:nvPr>
            <p:ph type="sldNum" sz="quarter" idx="12"/>
          </p:nvPr>
        </p:nvSpPr>
        <p:spPr/>
        <p:txBody>
          <a:bodyPr/>
          <a:lstStyle/>
          <a:p>
            <a:fld id="{D23CCBA2-1B9E-4E9E-A03C-E14966500F05}" type="slidenum">
              <a:rPr lang="en-US" smtClean="0"/>
              <a:pPr/>
              <a:t>10</a:t>
            </a:fld>
            <a:endParaRPr lang="en-US"/>
          </a:p>
        </p:txBody>
      </p:sp>
      <p:sp>
        <p:nvSpPr>
          <p:cNvPr id="3" name="TextBox 2"/>
          <p:cNvSpPr txBox="1"/>
          <p:nvPr/>
        </p:nvSpPr>
        <p:spPr>
          <a:xfrm>
            <a:off x="228600" y="1143000"/>
            <a:ext cx="11506200" cy="6001643"/>
          </a:xfrm>
          <a:prstGeom prst="rect">
            <a:avLst/>
          </a:prstGeom>
          <a:noFill/>
        </p:spPr>
        <p:txBody>
          <a:bodyPr wrap="square" rtlCol="0">
            <a:spAutoFit/>
          </a:bodyPr>
          <a:lstStyle/>
          <a:p>
            <a:pPr marL="342900" indent="-342900" algn="just"/>
            <a:r>
              <a:rPr lang="en-GB" sz="2400" dirty="0" smtClean="0"/>
              <a:t>                         Why is Archaeopteryx is considered as the connecting link between   					birds and reptiles?</a:t>
            </a:r>
          </a:p>
          <a:p>
            <a:pPr marL="342900" indent="-342900" algn="just"/>
            <a:r>
              <a:rPr lang="en-GB" sz="2400" b="1" dirty="0" smtClean="0"/>
              <a:t>Avian characters:</a:t>
            </a:r>
          </a:p>
          <a:p>
            <a:pPr marL="342900" indent="-342900" algn="just">
              <a:buFont typeface="Courier New" pitchFamily="49" charset="0"/>
              <a:buChar char="o"/>
            </a:pPr>
            <a:r>
              <a:rPr lang="en-GB" sz="2400" dirty="0" smtClean="0"/>
              <a:t>Body covered by feathers</a:t>
            </a:r>
          </a:p>
          <a:p>
            <a:pPr marL="342900" indent="-342900" algn="just">
              <a:buFont typeface="Courier New" pitchFamily="49" charset="0"/>
              <a:buChar char="o"/>
            </a:pPr>
            <a:r>
              <a:rPr lang="en-GB" sz="2400" dirty="0" smtClean="0"/>
              <a:t>Forelimbs modified into wings</a:t>
            </a:r>
          </a:p>
          <a:p>
            <a:pPr marL="342900" indent="-342900" algn="just">
              <a:buFont typeface="Courier New" pitchFamily="49" charset="0"/>
              <a:buChar char="o"/>
            </a:pPr>
            <a:r>
              <a:rPr lang="en-GB" sz="2400" dirty="0" smtClean="0"/>
              <a:t>Presence of tail feathers</a:t>
            </a:r>
          </a:p>
          <a:p>
            <a:pPr marL="342900" indent="-342900" algn="just">
              <a:buFont typeface="Courier New" pitchFamily="49" charset="0"/>
              <a:buChar char="o"/>
            </a:pPr>
            <a:r>
              <a:rPr lang="en-GB" sz="2400" dirty="0" smtClean="0"/>
              <a:t>Pneumatic bone </a:t>
            </a:r>
          </a:p>
          <a:p>
            <a:pPr marL="342900" indent="-342900" algn="just">
              <a:buFont typeface="Courier New" pitchFamily="49" charset="0"/>
              <a:buChar char="o"/>
            </a:pPr>
            <a:r>
              <a:rPr lang="en-GB" sz="2400" dirty="0" smtClean="0"/>
              <a:t>Flying habit</a:t>
            </a:r>
          </a:p>
          <a:p>
            <a:pPr marL="342900" indent="-342900" algn="just"/>
            <a:r>
              <a:rPr lang="en-GB" sz="2400" b="1" dirty="0" smtClean="0"/>
              <a:t>Reptilian Characters</a:t>
            </a:r>
          </a:p>
          <a:p>
            <a:pPr marL="342900" indent="-342900" algn="just">
              <a:buFont typeface="Courier New" pitchFamily="49" charset="0"/>
              <a:buChar char="o"/>
            </a:pPr>
            <a:r>
              <a:rPr lang="en-GB" sz="2400" dirty="0" smtClean="0"/>
              <a:t>Hind limbs scaled </a:t>
            </a:r>
          </a:p>
          <a:p>
            <a:pPr marL="342900" indent="-342900" algn="just">
              <a:buFont typeface="Courier New" pitchFamily="49" charset="0"/>
              <a:buChar char="o"/>
            </a:pPr>
            <a:r>
              <a:rPr lang="en-GB" sz="2400" dirty="0" smtClean="0"/>
              <a:t>Beak with teeth</a:t>
            </a:r>
          </a:p>
          <a:p>
            <a:pPr marL="342900" indent="-342900" algn="just">
              <a:buFont typeface="Courier New" pitchFamily="49" charset="0"/>
              <a:buChar char="o"/>
            </a:pPr>
            <a:r>
              <a:rPr lang="en-GB" sz="2400" dirty="0" smtClean="0"/>
              <a:t>Short tail</a:t>
            </a:r>
          </a:p>
          <a:p>
            <a:pPr marL="342900" indent="-342900" algn="just">
              <a:buFont typeface="Courier New" pitchFamily="49" charset="0"/>
              <a:buChar char="o"/>
            </a:pPr>
            <a:r>
              <a:rPr lang="en-GB" sz="2400" dirty="0" smtClean="0"/>
              <a:t>Crawling habit</a:t>
            </a:r>
          </a:p>
          <a:p>
            <a:pPr marL="342900" indent="-342900" algn="just">
              <a:buFont typeface="Courier New" pitchFamily="49" charset="0"/>
              <a:buChar char="o"/>
            </a:pPr>
            <a:r>
              <a:rPr lang="en-GB" sz="2400" dirty="0" smtClean="0"/>
              <a:t>Forelimb with claws</a:t>
            </a:r>
          </a:p>
          <a:p>
            <a:pPr marL="342900" indent="-342900" algn="just"/>
            <a:r>
              <a:rPr lang="en-GB" sz="2400" dirty="0" smtClean="0"/>
              <a:t> Therefore, Birds are glorified reptiles</a:t>
            </a:r>
          </a:p>
          <a:p>
            <a:pPr marL="342900" indent="-342900" algn="just">
              <a:buFont typeface="Courier New" pitchFamily="49" charset="0"/>
              <a:buChar char="o"/>
            </a:pPr>
            <a:endParaRPr lang="en-GB" sz="2400" b="1"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737600" y="2351445"/>
            <a:ext cx="2440781" cy="35393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86745246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4580" name="TextBox 8"/>
          <p:cNvSpPr txBox="1">
            <a:spLocks noChangeArrowheads="1"/>
          </p:cNvSpPr>
          <p:nvPr/>
        </p:nvSpPr>
        <p:spPr bwMode="auto">
          <a:xfrm>
            <a:off x="2967041" y="1714503"/>
            <a:ext cx="185737" cy="1077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sz="2800"/>
          </a:p>
          <a:p>
            <a:pPr eaLnBrk="1" hangingPunct="1"/>
            <a:endParaRPr lang="en-US" sz="3600" u="sng"/>
          </a:p>
        </p:txBody>
      </p:sp>
      <p:sp>
        <p:nvSpPr>
          <p:cNvPr id="24581" name="TextBox 12"/>
          <p:cNvSpPr txBox="1">
            <a:spLocks noChangeArrowheads="1"/>
          </p:cNvSpPr>
          <p:nvPr/>
        </p:nvSpPr>
        <p:spPr bwMode="auto">
          <a:xfrm>
            <a:off x="2865441" y="2792416"/>
            <a:ext cx="312737" cy="922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a:p>
            <a:pPr eaLnBrk="1" hangingPunct="1"/>
            <a:r>
              <a:rPr lang="en-US"/>
              <a:t>  </a:t>
            </a:r>
          </a:p>
          <a:p>
            <a:pPr eaLnBrk="1" hangingPunct="1"/>
            <a:endParaRPr lang="en-US"/>
          </a:p>
        </p:txBody>
      </p:sp>
      <p:sp>
        <p:nvSpPr>
          <p:cNvPr id="2" name="Date Placeholder 1"/>
          <p:cNvSpPr>
            <a:spLocks noGrp="1"/>
          </p:cNvSpPr>
          <p:nvPr>
            <p:ph type="dt" sz="half" idx="10"/>
          </p:nvPr>
        </p:nvSpPr>
        <p:spPr/>
        <p:txBody>
          <a:bodyPr/>
          <a:lstStyle/>
          <a:p>
            <a:pPr>
              <a:defRPr/>
            </a:pPr>
            <a:fld id="{9E52A59E-EB97-4CD9-A336-E8A38D5A825C}" type="datetime1">
              <a:rPr lang="en-US" smtClean="0"/>
              <a:pPr>
                <a:defRPr/>
              </a:pPr>
              <a:t>9/14/2022</a:t>
            </a:fld>
            <a:endParaRPr lang="en-US"/>
          </a:p>
        </p:txBody>
      </p:sp>
      <p:sp>
        <p:nvSpPr>
          <p:cNvPr id="4" name="Slide Number Placeholder 3"/>
          <p:cNvSpPr>
            <a:spLocks noGrp="1"/>
          </p:cNvSpPr>
          <p:nvPr>
            <p:ph type="sldNum" sz="quarter" idx="12"/>
          </p:nvPr>
        </p:nvSpPr>
        <p:spPr/>
        <p:txBody>
          <a:bodyPr/>
          <a:lstStyle/>
          <a:p>
            <a:fld id="{D23CCBA2-1B9E-4E9E-A03C-E14966500F05}" type="slidenum">
              <a:rPr lang="en-US" smtClean="0"/>
              <a:pPr/>
              <a:t>11</a:t>
            </a:fld>
            <a:endParaRPr lang="en-US"/>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1714504"/>
            <a:ext cx="12192000" cy="514349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82915206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4580" name="TextBox 8"/>
          <p:cNvSpPr txBox="1">
            <a:spLocks noChangeArrowheads="1"/>
          </p:cNvSpPr>
          <p:nvPr/>
        </p:nvSpPr>
        <p:spPr bwMode="auto">
          <a:xfrm>
            <a:off x="2967041" y="1714503"/>
            <a:ext cx="185737" cy="1077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sz="2800"/>
          </a:p>
          <a:p>
            <a:pPr eaLnBrk="1" hangingPunct="1"/>
            <a:endParaRPr lang="en-US" sz="3600" u="sng"/>
          </a:p>
        </p:txBody>
      </p:sp>
      <p:sp>
        <p:nvSpPr>
          <p:cNvPr id="24581" name="TextBox 12"/>
          <p:cNvSpPr txBox="1">
            <a:spLocks noChangeArrowheads="1"/>
          </p:cNvSpPr>
          <p:nvPr/>
        </p:nvSpPr>
        <p:spPr bwMode="auto">
          <a:xfrm>
            <a:off x="2865441" y="2792416"/>
            <a:ext cx="312737" cy="922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a:p>
            <a:pPr eaLnBrk="1" hangingPunct="1"/>
            <a:r>
              <a:rPr lang="en-US"/>
              <a:t>  </a:t>
            </a:r>
          </a:p>
          <a:p>
            <a:pPr eaLnBrk="1" hangingPunct="1"/>
            <a:endParaRPr lang="en-US"/>
          </a:p>
        </p:txBody>
      </p:sp>
      <p:sp>
        <p:nvSpPr>
          <p:cNvPr id="2" name="Date Placeholder 1"/>
          <p:cNvSpPr>
            <a:spLocks noGrp="1"/>
          </p:cNvSpPr>
          <p:nvPr>
            <p:ph type="dt" sz="half" idx="10"/>
          </p:nvPr>
        </p:nvSpPr>
        <p:spPr/>
        <p:txBody>
          <a:bodyPr/>
          <a:lstStyle/>
          <a:p>
            <a:pPr>
              <a:defRPr/>
            </a:pPr>
            <a:fld id="{9E52A59E-EB97-4CD9-A336-E8A38D5A825C}" type="datetime1">
              <a:rPr lang="en-US" smtClean="0"/>
              <a:pPr>
                <a:defRPr/>
              </a:pPr>
              <a:t>9/14/2022</a:t>
            </a:fld>
            <a:endParaRPr lang="en-US"/>
          </a:p>
        </p:txBody>
      </p:sp>
      <p:sp>
        <p:nvSpPr>
          <p:cNvPr id="4" name="Slide Number Placeholder 3"/>
          <p:cNvSpPr>
            <a:spLocks noGrp="1"/>
          </p:cNvSpPr>
          <p:nvPr>
            <p:ph type="sldNum" sz="quarter" idx="12"/>
          </p:nvPr>
        </p:nvSpPr>
        <p:spPr/>
        <p:txBody>
          <a:bodyPr/>
          <a:lstStyle/>
          <a:p>
            <a:fld id="{D23CCBA2-1B9E-4E9E-A03C-E14966500F05}" type="slidenum">
              <a:rPr lang="en-US" smtClean="0"/>
              <a:pPr/>
              <a:t>2</a:t>
            </a:fld>
            <a:endParaRPr lang="en-US"/>
          </a:p>
        </p:txBody>
      </p:sp>
      <p:sp>
        <p:nvSpPr>
          <p:cNvPr id="3" name="Rectangle 2"/>
          <p:cNvSpPr/>
          <p:nvPr/>
        </p:nvSpPr>
        <p:spPr>
          <a:xfrm>
            <a:off x="609600" y="1905000"/>
            <a:ext cx="11582400" cy="4524315"/>
          </a:xfrm>
          <a:prstGeom prst="rect">
            <a:avLst/>
          </a:prstGeom>
        </p:spPr>
        <p:txBody>
          <a:bodyPr wrap="square">
            <a:spAutoFit/>
          </a:bodyPr>
          <a:lstStyle/>
          <a:p>
            <a:pPr marL="342900" indent="-342900">
              <a:buFont typeface="Wingdings" pitchFamily="2" charset="2"/>
              <a:buChar char="§"/>
            </a:pPr>
            <a:r>
              <a:rPr lang="en-GB" sz="2400" dirty="0"/>
              <a:t>The study of fossils is called </a:t>
            </a:r>
            <a:r>
              <a:rPr lang="en-GB" sz="2400" dirty="0" err="1"/>
              <a:t>paleontology</a:t>
            </a:r>
            <a:r>
              <a:rPr lang="en-GB" sz="2400" dirty="0"/>
              <a:t>.</a:t>
            </a:r>
          </a:p>
          <a:p>
            <a:pPr marL="342900" indent="-342900">
              <a:buFont typeface="Wingdings" pitchFamily="2" charset="2"/>
              <a:buChar char="§"/>
            </a:pPr>
            <a:endParaRPr lang="en-GB" sz="2400" dirty="0"/>
          </a:p>
          <a:p>
            <a:pPr marL="342900" indent="-342900">
              <a:buFont typeface="Wingdings" pitchFamily="2" charset="2"/>
              <a:buChar char="§"/>
            </a:pPr>
            <a:r>
              <a:rPr lang="en-GB" sz="2400" b="1" dirty="0"/>
              <a:t>Leonardo De Vinci </a:t>
            </a:r>
            <a:r>
              <a:rPr lang="en-GB" sz="2400" dirty="0"/>
              <a:t>is considered as the </a:t>
            </a:r>
            <a:r>
              <a:rPr lang="en-GB" sz="2400" dirty="0" smtClean="0"/>
              <a:t>pioneer </a:t>
            </a:r>
            <a:r>
              <a:rPr lang="en-GB" sz="2400" dirty="0"/>
              <a:t>of </a:t>
            </a:r>
            <a:r>
              <a:rPr lang="en-GB" sz="2400" dirty="0" err="1"/>
              <a:t>paleontology</a:t>
            </a:r>
            <a:r>
              <a:rPr lang="en-GB" sz="2400" dirty="0" smtClean="0"/>
              <a:t>.</a:t>
            </a:r>
          </a:p>
          <a:p>
            <a:pPr marL="342900" indent="-342900">
              <a:buFont typeface="Wingdings" pitchFamily="2" charset="2"/>
              <a:buChar char="§"/>
            </a:pPr>
            <a:r>
              <a:rPr lang="en-GB" sz="2400" b="1" dirty="0"/>
              <a:t>Georges Cuvier</a:t>
            </a:r>
            <a:r>
              <a:rPr lang="en-GB" sz="2400" dirty="0"/>
              <a:t> is often considered the founding father of </a:t>
            </a:r>
            <a:r>
              <a:rPr lang="en-GB" sz="2400" dirty="0" err="1" smtClean="0"/>
              <a:t>paleontology</a:t>
            </a:r>
            <a:endParaRPr lang="en-GB" sz="2400" dirty="0" smtClean="0"/>
          </a:p>
          <a:p>
            <a:endParaRPr lang="en-GB" sz="2400" dirty="0" smtClean="0"/>
          </a:p>
          <a:p>
            <a:pPr marL="342900" indent="-342900">
              <a:buFont typeface="Wingdings" pitchFamily="2" charset="2"/>
              <a:buChar char="§"/>
            </a:pPr>
            <a:r>
              <a:rPr lang="en-GB" sz="2400" dirty="0" err="1" smtClean="0"/>
              <a:t>Paleontology</a:t>
            </a:r>
            <a:r>
              <a:rPr lang="en-GB" sz="2400" dirty="0" smtClean="0"/>
              <a:t> </a:t>
            </a:r>
            <a:r>
              <a:rPr lang="en-GB" sz="2400" dirty="0"/>
              <a:t>is the study of past life based on the fossil record.</a:t>
            </a:r>
          </a:p>
          <a:p>
            <a:pPr marL="342900" indent="-342900">
              <a:buFont typeface="Wingdings" pitchFamily="2" charset="2"/>
              <a:buChar char="§"/>
            </a:pPr>
            <a:endParaRPr lang="en-GB" sz="2400" dirty="0"/>
          </a:p>
          <a:p>
            <a:pPr marL="342900" indent="-342900">
              <a:buFont typeface="Wingdings" pitchFamily="2" charset="2"/>
              <a:buChar char="§"/>
            </a:pPr>
            <a:r>
              <a:rPr lang="en-GB" sz="2400" dirty="0"/>
              <a:t>Fossils are the remains, replicas or impressions of ancient </a:t>
            </a:r>
            <a:r>
              <a:rPr lang="en-GB" sz="2400" dirty="0" smtClean="0"/>
              <a:t>organisms preserved </a:t>
            </a:r>
            <a:r>
              <a:rPr lang="en-GB" sz="2400" dirty="0"/>
              <a:t>in the rocks or anywhere else in the earth.</a:t>
            </a:r>
          </a:p>
          <a:p>
            <a:pPr marL="342900" indent="-342900">
              <a:buFont typeface="Wingdings" pitchFamily="2" charset="2"/>
              <a:buChar char="§"/>
            </a:pPr>
            <a:endParaRPr lang="en-GB" sz="2400" dirty="0"/>
          </a:p>
          <a:p>
            <a:pPr marL="342900" indent="-342900">
              <a:buFont typeface="Wingdings" pitchFamily="2" charset="2"/>
              <a:buChar char="§"/>
            </a:pPr>
            <a:r>
              <a:rPr lang="en-GB" sz="2400" dirty="0"/>
              <a:t>Tough parts like teeth, bones etc. or impression or an entire body of </a:t>
            </a:r>
            <a:r>
              <a:rPr lang="en-GB" sz="2400" dirty="0" smtClean="0"/>
              <a:t>an ancient </a:t>
            </a:r>
            <a:r>
              <a:rPr lang="en-GB" sz="2400" dirty="0"/>
              <a:t>organism is preserved as fossils</a:t>
            </a:r>
            <a:r>
              <a:rPr lang="en-GB" sz="2400" dirty="0" smtClean="0"/>
              <a:t>. </a:t>
            </a:r>
            <a:endParaRPr lang="en-GB" sz="2400" dirty="0"/>
          </a:p>
        </p:txBody>
      </p:sp>
      <p:sp>
        <p:nvSpPr>
          <p:cNvPr id="6" name="TextBox 5"/>
          <p:cNvSpPr txBox="1"/>
          <p:nvPr/>
        </p:nvSpPr>
        <p:spPr>
          <a:xfrm>
            <a:off x="3316514" y="838200"/>
            <a:ext cx="5421086" cy="584775"/>
          </a:xfrm>
          <a:prstGeom prst="rect">
            <a:avLst/>
          </a:prstGeom>
          <a:noFill/>
        </p:spPr>
        <p:txBody>
          <a:bodyPr wrap="square" rtlCol="0">
            <a:spAutoFit/>
          </a:bodyPr>
          <a:lstStyle/>
          <a:p>
            <a:pPr algn="ctr"/>
            <a:r>
              <a:rPr lang="en-GB" sz="3200" b="1" dirty="0" smtClean="0"/>
              <a:t>Paleontological evidences</a:t>
            </a:r>
            <a:endParaRPr lang="en-GB" sz="3200" b="1" dirty="0"/>
          </a:p>
        </p:txBody>
      </p:sp>
    </p:spTree>
    <p:extLst>
      <p:ext uri="{BB962C8B-B14F-4D97-AF65-F5344CB8AC3E}">
        <p14:creationId xmlns:p14="http://schemas.microsoft.com/office/powerpoint/2010/main" xmlns="" val="375941359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4580" name="TextBox 8"/>
          <p:cNvSpPr txBox="1">
            <a:spLocks noChangeArrowheads="1"/>
          </p:cNvSpPr>
          <p:nvPr/>
        </p:nvSpPr>
        <p:spPr bwMode="auto">
          <a:xfrm>
            <a:off x="2967041" y="1714503"/>
            <a:ext cx="185737" cy="1077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sz="2800"/>
          </a:p>
          <a:p>
            <a:pPr eaLnBrk="1" hangingPunct="1"/>
            <a:endParaRPr lang="en-US" sz="3600" u="sng"/>
          </a:p>
        </p:txBody>
      </p:sp>
      <p:sp>
        <p:nvSpPr>
          <p:cNvPr id="24581" name="TextBox 12"/>
          <p:cNvSpPr txBox="1">
            <a:spLocks noChangeArrowheads="1"/>
          </p:cNvSpPr>
          <p:nvPr/>
        </p:nvSpPr>
        <p:spPr bwMode="auto">
          <a:xfrm>
            <a:off x="457200" y="1243054"/>
            <a:ext cx="11353800" cy="45550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sz="3200" b="1" dirty="0" smtClean="0"/>
              <a:t>Formation </a:t>
            </a:r>
            <a:r>
              <a:rPr lang="en-GB" sz="3200" b="1" dirty="0"/>
              <a:t>of Fossils</a:t>
            </a:r>
          </a:p>
          <a:p>
            <a:pPr eaLnBrk="1" hangingPunct="1"/>
            <a:endParaRPr lang="en-GB" dirty="0"/>
          </a:p>
          <a:p>
            <a:pPr eaLnBrk="1" hangingPunct="1"/>
            <a:r>
              <a:rPr lang="en-GB" sz="2400" dirty="0"/>
              <a:t>When the animals and plant are buried either by sinking in oceans </a:t>
            </a:r>
            <a:r>
              <a:rPr lang="en-GB" sz="2400" dirty="0" smtClean="0"/>
              <a:t>or by </a:t>
            </a:r>
            <a:r>
              <a:rPr lang="en-GB" sz="2400" dirty="0"/>
              <a:t>landslide, sedimentary rocks are formed by the deposition of </a:t>
            </a:r>
            <a:r>
              <a:rPr lang="en-GB" sz="2400" dirty="0" smtClean="0"/>
              <a:t>silts or mud</a:t>
            </a:r>
            <a:r>
              <a:rPr lang="en-GB" sz="2400" dirty="0"/>
              <a:t>.</a:t>
            </a:r>
          </a:p>
          <a:p>
            <a:pPr eaLnBrk="1" hangingPunct="1"/>
            <a:endParaRPr lang="en-GB" sz="2400" dirty="0"/>
          </a:p>
          <a:p>
            <a:pPr eaLnBrk="1" hangingPunct="1"/>
            <a:r>
              <a:rPr lang="en-GB" sz="2400" dirty="0"/>
              <a:t>The whole body or some body parts are preserved from decaying </a:t>
            </a:r>
            <a:r>
              <a:rPr lang="en-GB" sz="2400" dirty="0" smtClean="0"/>
              <a:t>due to </a:t>
            </a:r>
            <a:r>
              <a:rPr lang="en-GB" sz="2400" dirty="0"/>
              <a:t>the cut off of oxygen forming the fossils.</a:t>
            </a:r>
          </a:p>
          <a:p>
            <a:pPr eaLnBrk="1" hangingPunct="1"/>
            <a:endParaRPr lang="en-GB" sz="2400" dirty="0"/>
          </a:p>
          <a:p>
            <a:pPr eaLnBrk="1" hangingPunct="1"/>
            <a:r>
              <a:rPr lang="en-GB" sz="2400" dirty="0"/>
              <a:t>Land animals have also been found preserved in the ice, volcanic </a:t>
            </a:r>
            <a:r>
              <a:rPr lang="en-GB" sz="2400" dirty="0" smtClean="0"/>
              <a:t>ash, peat </a:t>
            </a:r>
            <a:r>
              <a:rPr lang="en-GB" sz="2400" dirty="0"/>
              <a:t>bogs, wind dust, etc.</a:t>
            </a:r>
          </a:p>
          <a:p>
            <a:pPr eaLnBrk="1" hangingPunct="1"/>
            <a:endParaRPr lang="en-GB" sz="2400" dirty="0"/>
          </a:p>
          <a:p>
            <a:pPr eaLnBrk="1" hangingPunct="1"/>
            <a:r>
              <a:rPr lang="en-GB" sz="2400" dirty="0"/>
              <a:t>The process of formation of fossil is called fossilization.</a:t>
            </a:r>
            <a:endParaRPr lang="en-US" sz="2400" dirty="0"/>
          </a:p>
        </p:txBody>
      </p:sp>
      <p:sp>
        <p:nvSpPr>
          <p:cNvPr id="2" name="Date Placeholder 1"/>
          <p:cNvSpPr>
            <a:spLocks noGrp="1"/>
          </p:cNvSpPr>
          <p:nvPr>
            <p:ph type="dt" sz="half" idx="10"/>
          </p:nvPr>
        </p:nvSpPr>
        <p:spPr/>
        <p:txBody>
          <a:bodyPr/>
          <a:lstStyle/>
          <a:p>
            <a:pPr>
              <a:defRPr/>
            </a:pPr>
            <a:fld id="{9E52A59E-EB97-4CD9-A336-E8A38D5A825C}" type="datetime1">
              <a:rPr lang="en-US" smtClean="0"/>
              <a:pPr>
                <a:defRPr/>
              </a:pPr>
              <a:t>9/14/2022</a:t>
            </a:fld>
            <a:endParaRPr lang="en-US"/>
          </a:p>
        </p:txBody>
      </p:sp>
      <p:sp>
        <p:nvSpPr>
          <p:cNvPr id="4" name="Slide Number Placeholder 3"/>
          <p:cNvSpPr>
            <a:spLocks noGrp="1"/>
          </p:cNvSpPr>
          <p:nvPr>
            <p:ph type="sldNum" sz="quarter" idx="12"/>
          </p:nvPr>
        </p:nvSpPr>
        <p:spPr/>
        <p:txBody>
          <a:bodyPr/>
          <a:lstStyle/>
          <a:p>
            <a:fld id="{D23CCBA2-1B9E-4E9E-A03C-E14966500F05}" type="slidenum">
              <a:rPr lang="en-US" smtClean="0"/>
              <a:pPr/>
              <a:t>3</a:t>
            </a:fld>
            <a:endParaRPr lang="en-US"/>
          </a:p>
        </p:txBody>
      </p:sp>
    </p:spTree>
    <p:extLst>
      <p:ext uri="{BB962C8B-B14F-4D97-AF65-F5344CB8AC3E}">
        <p14:creationId xmlns:p14="http://schemas.microsoft.com/office/powerpoint/2010/main" xmlns="" val="211065875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4580" name="TextBox 8"/>
          <p:cNvSpPr txBox="1">
            <a:spLocks noChangeArrowheads="1"/>
          </p:cNvSpPr>
          <p:nvPr/>
        </p:nvSpPr>
        <p:spPr bwMode="auto">
          <a:xfrm>
            <a:off x="2967041" y="1714503"/>
            <a:ext cx="185737" cy="1077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sz="2800"/>
          </a:p>
          <a:p>
            <a:pPr eaLnBrk="1" hangingPunct="1"/>
            <a:endParaRPr lang="en-US" sz="3600" u="sng"/>
          </a:p>
        </p:txBody>
      </p:sp>
      <p:sp>
        <p:nvSpPr>
          <p:cNvPr id="24581" name="TextBox 12"/>
          <p:cNvSpPr txBox="1">
            <a:spLocks noChangeArrowheads="1"/>
          </p:cNvSpPr>
          <p:nvPr/>
        </p:nvSpPr>
        <p:spPr bwMode="auto">
          <a:xfrm>
            <a:off x="2865441" y="2792416"/>
            <a:ext cx="312737" cy="922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a:p>
            <a:pPr eaLnBrk="1" hangingPunct="1"/>
            <a:r>
              <a:rPr lang="en-US"/>
              <a:t>  </a:t>
            </a:r>
          </a:p>
          <a:p>
            <a:pPr eaLnBrk="1" hangingPunct="1"/>
            <a:endParaRPr lang="en-US"/>
          </a:p>
        </p:txBody>
      </p:sp>
      <p:sp>
        <p:nvSpPr>
          <p:cNvPr id="2" name="Date Placeholder 1"/>
          <p:cNvSpPr>
            <a:spLocks noGrp="1"/>
          </p:cNvSpPr>
          <p:nvPr>
            <p:ph type="dt" sz="half" idx="10"/>
          </p:nvPr>
        </p:nvSpPr>
        <p:spPr/>
        <p:txBody>
          <a:bodyPr/>
          <a:lstStyle/>
          <a:p>
            <a:pPr>
              <a:defRPr/>
            </a:pPr>
            <a:fld id="{9E52A59E-EB97-4CD9-A336-E8A38D5A825C}" type="datetime1">
              <a:rPr lang="en-US" smtClean="0"/>
              <a:pPr>
                <a:defRPr/>
              </a:pPr>
              <a:t>9/14/2022</a:t>
            </a:fld>
            <a:endParaRPr lang="en-US"/>
          </a:p>
        </p:txBody>
      </p:sp>
      <p:sp>
        <p:nvSpPr>
          <p:cNvPr id="4" name="Slide Number Placeholder 3"/>
          <p:cNvSpPr>
            <a:spLocks noGrp="1"/>
          </p:cNvSpPr>
          <p:nvPr>
            <p:ph type="sldNum" sz="quarter" idx="12"/>
          </p:nvPr>
        </p:nvSpPr>
        <p:spPr/>
        <p:txBody>
          <a:bodyPr/>
          <a:lstStyle/>
          <a:p>
            <a:fld id="{D23CCBA2-1B9E-4E9E-A03C-E14966500F05}" type="slidenum">
              <a:rPr lang="en-US" smtClean="0"/>
              <a:pPr/>
              <a:t>4</a:t>
            </a:fld>
            <a:endParaRPr lang="en-US"/>
          </a:p>
        </p:txBody>
      </p:sp>
      <p:pic>
        <p:nvPicPr>
          <p:cNvPr id="1028" name="Picture 4" descr="Fossil Formation - 8TH GRADE SCIENCE"/>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0" y="76200"/>
            <a:ext cx="12192000" cy="6858001"/>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10515600" y="228600"/>
            <a:ext cx="1447800" cy="646331"/>
          </a:xfrm>
          <a:prstGeom prst="rect">
            <a:avLst/>
          </a:prstGeom>
          <a:noFill/>
        </p:spPr>
        <p:txBody>
          <a:bodyPr wrap="square" rtlCol="0">
            <a:spAutoFit/>
          </a:bodyPr>
          <a:lstStyle/>
          <a:p>
            <a:r>
              <a:rPr lang="en-GB" b="1" dirty="0" smtClean="0"/>
              <a:t>Intact or entire or</a:t>
            </a:r>
            <a:endParaRPr lang="en-GB" b="1" dirty="0"/>
          </a:p>
        </p:txBody>
      </p:sp>
      <p:sp>
        <p:nvSpPr>
          <p:cNvPr id="7" name="Rectangle 6"/>
          <p:cNvSpPr/>
          <p:nvPr/>
        </p:nvSpPr>
        <p:spPr>
          <a:xfrm>
            <a:off x="10363200" y="20472"/>
            <a:ext cx="1752600" cy="914400"/>
          </a:xfrm>
          <a:prstGeom prst="rect">
            <a:avLst/>
          </a:prstGeom>
          <a:noFill/>
          <a:ln>
            <a:solidFill>
              <a:srgbClr val="1AFA7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030" name="Picture 6" descr="fossil GIF"/>
          <p:cNvPicPr>
            <a:picLocks noChangeAspect="1" noChangeArrowheads="1" noCrop="1"/>
          </p:cNvPicPr>
          <p:nvPr/>
        </p:nvPicPr>
        <p:blipFill>
          <a:blip r:embed="rId5">
            <a:extLst>
              <a:ext uri="{28A0092B-C50C-407E-A947-70E740481C1C}">
                <a14:useLocalDpi xmlns:a14="http://schemas.microsoft.com/office/drawing/2010/main" xmlns="" val="0"/>
              </a:ext>
            </a:extLst>
          </a:blip>
          <a:srcRect/>
          <a:stretch>
            <a:fillRect/>
          </a:stretch>
        </p:blipFill>
        <p:spPr bwMode="auto">
          <a:xfrm>
            <a:off x="4953000" y="1709954"/>
            <a:ext cx="1828800" cy="2557246"/>
          </a:xfrm>
          <a:prstGeom prst="rect">
            <a:avLst/>
          </a:prstGeom>
          <a:noFill/>
          <a:extLst>
            <a:ext uri="{909E8E84-426E-40DD-AFC4-6F175D3DCCD1}">
              <a14:hiddenFill xmlns:a14="http://schemas.microsoft.com/office/drawing/2010/main" xmlns="">
                <a:solidFill>
                  <a:srgbClr val="FFFFFF"/>
                </a:solidFill>
              </a14:hiddenFill>
            </a:ext>
          </a:extLst>
        </p:spPr>
      </p:pic>
      <p:sp>
        <p:nvSpPr>
          <p:cNvPr id="8" name="Rectangle 7"/>
          <p:cNvSpPr/>
          <p:nvPr/>
        </p:nvSpPr>
        <p:spPr>
          <a:xfrm>
            <a:off x="1600200" y="1295400"/>
            <a:ext cx="1366841" cy="304800"/>
          </a:xfrm>
          <a:prstGeom prst="rect">
            <a:avLst/>
          </a:prstGeom>
          <a:noFill/>
          <a:ln>
            <a:solidFill>
              <a:srgbClr val="92D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b="1" dirty="0" smtClean="0">
                <a:solidFill>
                  <a:schemeClr val="tx1"/>
                </a:solidFill>
              </a:rPr>
              <a:t>Impressions</a:t>
            </a:r>
            <a:endParaRPr lang="en-GB" b="1" dirty="0">
              <a:solidFill>
                <a:schemeClr val="tx1"/>
              </a:solidFill>
            </a:endParaRPr>
          </a:p>
        </p:txBody>
      </p:sp>
    </p:spTree>
    <p:extLst>
      <p:ext uri="{BB962C8B-B14F-4D97-AF65-F5344CB8AC3E}">
        <p14:creationId xmlns:p14="http://schemas.microsoft.com/office/powerpoint/2010/main" xmlns="" val="250260513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4580" name="TextBox 8"/>
          <p:cNvSpPr txBox="1">
            <a:spLocks noChangeArrowheads="1"/>
          </p:cNvSpPr>
          <p:nvPr/>
        </p:nvSpPr>
        <p:spPr bwMode="auto">
          <a:xfrm>
            <a:off x="2967041" y="1714503"/>
            <a:ext cx="185737" cy="1077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sz="2800"/>
          </a:p>
          <a:p>
            <a:pPr eaLnBrk="1" hangingPunct="1"/>
            <a:endParaRPr lang="en-US" sz="3600" u="sng"/>
          </a:p>
        </p:txBody>
      </p:sp>
      <p:sp>
        <p:nvSpPr>
          <p:cNvPr id="24581" name="TextBox 12"/>
          <p:cNvSpPr txBox="1">
            <a:spLocks noChangeArrowheads="1"/>
          </p:cNvSpPr>
          <p:nvPr/>
        </p:nvSpPr>
        <p:spPr bwMode="auto">
          <a:xfrm>
            <a:off x="2865441" y="2792416"/>
            <a:ext cx="312737" cy="922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a:p>
            <a:pPr eaLnBrk="1" hangingPunct="1"/>
            <a:r>
              <a:rPr lang="en-US"/>
              <a:t>  </a:t>
            </a:r>
          </a:p>
          <a:p>
            <a:pPr eaLnBrk="1" hangingPunct="1"/>
            <a:endParaRPr lang="en-US"/>
          </a:p>
        </p:txBody>
      </p:sp>
      <p:sp>
        <p:nvSpPr>
          <p:cNvPr id="2" name="Date Placeholder 1"/>
          <p:cNvSpPr>
            <a:spLocks noGrp="1"/>
          </p:cNvSpPr>
          <p:nvPr>
            <p:ph type="dt" sz="half" idx="10"/>
          </p:nvPr>
        </p:nvSpPr>
        <p:spPr/>
        <p:txBody>
          <a:bodyPr/>
          <a:lstStyle/>
          <a:p>
            <a:pPr>
              <a:defRPr/>
            </a:pPr>
            <a:fld id="{9E52A59E-EB97-4CD9-A336-E8A38D5A825C}" type="datetime1">
              <a:rPr lang="en-US" smtClean="0"/>
              <a:pPr>
                <a:defRPr/>
              </a:pPr>
              <a:t>9/14/2022</a:t>
            </a:fld>
            <a:endParaRPr lang="en-US"/>
          </a:p>
        </p:txBody>
      </p:sp>
      <p:sp>
        <p:nvSpPr>
          <p:cNvPr id="4" name="Slide Number Placeholder 3"/>
          <p:cNvSpPr>
            <a:spLocks noGrp="1"/>
          </p:cNvSpPr>
          <p:nvPr>
            <p:ph type="sldNum" sz="quarter" idx="12"/>
          </p:nvPr>
        </p:nvSpPr>
        <p:spPr/>
        <p:txBody>
          <a:bodyPr/>
          <a:lstStyle/>
          <a:p>
            <a:fld id="{D23CCBA2-1B9E-4E9E-A03C-E14966500F05}" type="slidenum">
              <a:rPr lang="en-US" smtClean="0"/>
              <a:pPr/>
              <a:t>5</a:t>
            </a:fld>
            <a:endParaRPr lang="en-US"/>
          </a:p>
        </p:txBody>
      </p:sp>
      <p:sp>
        <p:nvSpPr>
          <p:cNvPr id="3" name="TextBox 2"/>
          <p:cNvSpPr txBox="1"/>
          <p:nvPr/>
        </p:nvSpPr>
        <p:spPr>
          <a:xfrm>
            <a:off x="2362200" y="1143000"/>
            <a:ext cx="9372600" cy="584775"/>
          </a:xfrm>
          <a:prstGeom prst="rect">
            <a:avLst/>
          </a:prstGeom>
          <a:noFill/>
        </p:spPr>
        <p:txBody>
          <a:bodyPr wrap="square" rtlCol="0">
            <a:spAutoFit/>
          </a:bodyPr>
          <a:lstStyle/>
          <a:p>
            <a:r>
              <a:rPr lang="en-US" sz="3200" b="1" dirty="0"/>
              <a:t>Determination of age of rocks and fossils</a:t>
            </a:r>
            <a:endParaRPr lang="en-GB" sz="3200" dirty="0"/>
          </a:p>
        </p:txBody>
      </p:sp>
      <p:sp>
        <p:nvSpPr>
          <p:cNvPr id="5" name="TextBox 4"/>
          <p:cNvSpPr txBox="1"/>
          <p:nvPr/>
        </p:nvSpPr>
        <p:spPr>
          <a:xfrm>
            <a:off x="541361" y="2006593"/>
            <a:ext cx="11582400" cy="3416320"/>
          </a:xfrm>
          <a:prstGeom prst="rect">
            <a:avLst/>
          </a:prstGeom>
          <a:noFill/>
        </p:spPr>
        <p:txBody>
          <a:bodyPr wrap="square" rtlCol="0">
            <a:spAutoFit/>
          </a:bodyPr>
          <a:lstStyle/>
          <a:p>
            <a:pPr marL="342900" indent="-342900">
              <a:buFont typeface="Arial" pitchFamily="34" charset="0"/>
              <a:buChar char="•"/>
            </a:pPr>
            <a:r>
              <a:rPr lang="en-US" sz="2400" b="1" dirty="0"/>
              <a:t>Carbon dating method and radioactive disintegration methods</a:t>
            </a:r>
            <a:r>
              <a:rPr lang="en-US" sz="2400" dirty="0"/>
              <a:t> are the modern techniques to study the age of fossils.</a:t>
            </a:r>
          </a:p>
          <a:p>
            <a:pPr marL="342900" indent="-342900">
              <a:buFont typeface="Arial" pitchFamily="34" charset="0"/>
              <a:buChar char="•"/>
            </a:pPr>
            <a:r>
              <a:rPr lang="en-US" sz="2400" dirty="0" smtClean="0"/>
              <a:t>Carbon </a:t>
            </a:r>
            <a:r>
              <a:rPr lang="en-US" sz="2400" dirty="0"/>
              <a:t>isotopes C</a:t>
            </a:r>
            <a:r>
              <a:rPr lang="en-US" sz="2400" baseline="-25000" dirty="0"/>
              <a:t>14</a:t>
            </a:r>
            <a:r>
              <a:rPr lang="en-US" sz="2400" dirty="0"/>
              <a:t> and </a:t>
            </a:r>
            <a:r>
              <a:rPr lang="en-US" sz="2400" dirty="0" smtClean="0"/>
              <a:t>C</a:t>
            </a:r>
            <a:r>
              <a:rPr lang="en-US" sz="2400" baseline="-25000" dirty="0" smtClean="0"/>
              <a:t>12</a:t>
            </a:r>
            <a:r>
              <a:rPr lang="en-US" sz="2400" dirty="0" smtClean="0"/>
              <a:t> in </a:t>
            </a:r>
            <a:r>
              <a:rPr lang="en-US" sz="2400" dirty="0"/>
              <a:t>certain years, C</a:t>
            </a:r>
            <a:r>
              <a:rPr lang="en-US" sz="2400" baseline="-25000" dirty="0"/>
              <a:t>14</a:t>
            </a:r>
            <a:r>
              <a:rPr lang="en-US" sz="2400" dirty="0"/>
              <a:t> changes into C</a:t>
            </a:r>
            <a:r>
              <a:rPr lang="en-US" sz="2400" baseline="-25000" dirty="0"/>
              <a:t>12</a:t>
            </a:r>
            <a:r>
              <a:rPr lang="en-US" sz="2400" dirty="0"/>
              <a:t>. The amount of C</a:t>
            </a:r>
            <a:r>
              <a:rPr lang="en-US" sz="2400" baseline="-25000" dirty="0"/>
              <a:t>14</a:t>
            </a:r>
            <a:r>
              <a:rPr lang="en-US" sz="2400" dirty="0"/>
              <a:t> changed into C</a:t>
            </a:r>
            <a:r>
              <a:rPr lang="en-US" sz="2400" baseline="-25000" dirty="0"/>
              <a:t>12 </a:t>
            </a:r>
            <a:r>
              <a:rPr lang="en-US" sz="2400" dirty="0"/>
              <a:t>is found out to determine the age of rocks and fossils.</a:t>
            </a:r>
          </a:p>
          <a:p>
            <a:pPr marL="342900" indent="-342900">
              <a:buFont typeface="Arial" pitchFamily="34" charset="0"/>
              <a:buChar char="•"/>
            </a:pPr>
            <a:r>
              <a:rPr lang="en-US" sz="2400" dirty="0"/>
              <a:t>Uranium 238 changes into lead due to radioactive disintegration after certain period </a:t>
            </a:r>
            <a:r>
              <a:rPr lang="en-US" sz="2400" dirty="0" smtClean="0"/>
              <a:t>i.e. </a:t>
            </a:r>
            <a:r>
              <a:rPr lang="en-US" sz="2400" dirty="0"/>
              <a:t>4.5 billion years for 50% Uranium to convert into lead.</a:t>
            </a:r>
          </a:p>
          <a:p>
            <a:pPr marL="342900" indent="-342900">
              <a:buFont typeface="Arial" pitchFamily="34" charset="0"/>
              <a:buChar char="•"/>
            </a:pPr>
            <a:r>
              <a:rPr lang="en-US" sz="2400" dirty="0"/>
              <a:t>The age of fossil can be determined by studying the amount of Uranium that is disintegrated.</a:t>
            </a:r>
          </a:p>
          <a:p>
            <a:pPr marL="342900" indent="-342900">
              <a:buFont typeface="Arial" pitchFamily="34" charset="0"/>
              <a:buChar char="•"/>
            </a:pPr>
            <a:endParaRPr lang="en-GB" sz="2400" dirty="0"/>
          </a:p>
        </p:txBody>
      </p:sp>
    </p:spTree>
    <p:extLst>
      <p:ext uri="{BB962C8B-B14F-4D97-AF65-F5344CB8AC3E}">
        <p14:creationId xmlns:p14="http://schemas.microsoft.com/office/powerpoint/2010/main" xmlns="" val="66964121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4580" name="TextBox 8"/>
          <p:cNvSpPr txBox="1">
            <a:spLocks noChangeArrowheads="1"/>
          </p:cNvSpPr>
          <p:nvPr/>
        </p:nvSpPr>
        <p:spPr bwMode="auto">
          <a:xfrm>
            <a:off x="2967041" y="1714503"/>
            <a:ext cx="185737" cy="1077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sz="2800"/>
          </a:p>
          <a:p>
            <a:pPr eaLnBrk="1" hangingPunct="1"/>
            <a:endParaRPr lang="en-US" sz="3600" u="sng"/>
          </a:p>
        </p:txBody>
      </p:sp>
      <p:sp>
        <p:nvSpPr>
          <p:cNvPr id="24581" name="TextBox 12"/>
          <p:cNvSpPr txBox="1">
            <a:spLocks noChangeArrowheads="1"/>
          </p:cNvSpPr>
          <p:nvPr/>
        </p:nvSpPr>
        <p:spPr bwMode="auto">
          <a:xfrm>
            <a:off x="2865441" y="2792416"/>
            <a:ext cx="312737" cy="922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a:p>
            <a:pPr eaLnBrk="1" hangingPunct="1"/>
            <a:r>
              <a:rPr lang="en-US"/>
              <a:t>  </a:t>
            </a:r>
          </a:p>
          <a:p>
            <a:pPr eaLnBrk="1" hangingPunct="1"/>
            <a:endParaRPr lang="en-US"/>
          </a:p>
        </p:txBody>
      </p:sp>
      <p:sp>
        <p:nvSpPr>
          <p:cNvPr id="2" name="Date Placeholder 1"/>
          <p:cNvSpPr>
            <a:spLocks noGrp="1"/>
          </p:cNvSpPr>
          <p:nvPr>
            <p:ph type="dt" sz="half" idx="10"/>
          </p:nvPr>
        </p:nvSpPr>
        <p:spPr/>
        <p:txBody>
          <a:bodyPr/>
          <a:lstStyle/>
          <a:p>
            <a:pPr>
              <a:defRPr/>
            </a:pPr>
            <a:fld id="{9E52A59E-EB97-4CD9-A336-E8A38D5A825C}" type="datetime1">
              <a:rPr lang="en-US" smtClean="0"/>
              <a:pPr>
                <a:defRPr/>
              </a:pPr>
              <a:t>9/14/2022</a:t>
            </a:fld>
            <a:endParaRPr lang="en-US"/>
          </a:p>
        </p:txBody>
      </p:sp>
      <p:sp>
        <p:nvSpPr>
          <p:cNvPr id="4" name="Slide Number Placeholder 3"/>
          <p:cNvSpPr>
            <a:spLocks noGrp="1"/>
          </p:cNvSpPr>
          <p:nvPr>
            <p:ph type="sldNum" sz="quarter" idx="12"/>
          </p:nvPr>
        </p:nvSpPr>
        <p:spPr/>
        <p:txBody>
          <a:bodyPr/>
          <a:lstStyle/>
          <a:p>
            <a:fld id="{D23CCBA2-1B9E-4E9E-A03C-E14966500F05}" type="slidenum">
              <a:rPr lang="en-US" smtClean="0"/>
              <a:pPr/>
              <a:t>6</a:t>
            </a:fld>
            <a:endParaRPr lang="en-US"/>
          </a:p>
        </p:txBody>
      </p:sp>
      <p:sp>
        <p:nvSpPr>
          <p:cNvPr id="3" name="TextBox 2"/>
          <p:cNvSpPr txBox="1"/>
          <p:nvPr/>
        </p:nvSpPr>
        <p:spPr>
          <a:xfrm>
            <a:off x="2590800" y="609600"/>
            <a:ext cx="6400800" cy="584775"/>
          </a:xfrm>
          <a:prstGeom prst="rect">
            <a:avLst/>
          </a:prstGeom>
          <a:noFill/>
        </p:spPr>
        <p:txBody>
          <a:bodyPr wrap="square" rtlCol="0">
            <a:spAutoFit/>
          </a:bodyPr>
          <a:lstStyle/>
          <a:p>
            <a:pPr algn="ctr"/>
            <a:r>
              <a:rPr lang="en-US" sz="3200" b="1" dirty="0"/>
              <a:t>Significance of Fossils</a:t>
            </a:r>
            <a:endParaRPr lang="en-GB" sz="3200" dirty="0"/>
          </a:p>
        </p:txBody>
      </p:sp>
      <p:sp>
        <p:nvSpPr>
          <p:cNvPr id="5" name="TextBox 4"/>
          <p:cNvSpPr txBox="1"/>
          <p:nvPr/>
        </p:nvSpPr>
        <p:spPr>
          <a:xfrm>
            <a:off x="-1524000" y="4114800"/>
            <a:ext cx="184731" cy="369332"/>
          </a:xfrm>
          <a:prstGeom prst="rect">
            <a:avLst/>
          </a:prstGeom>
          <a:noFill/>
        </p:spPr>
        <p:txBody>
          <a:bodyPr wrap="none" rtlCol="0">
            <a:spAutoFit/>
          </a:bodyPr>
          <a:lstStyle/>
          <a:p>
            <a:endParaRPr lang="en-GB" dirty="0"/>
          </a:p>
        </p:txBody>
      </p:sp>
      <p:sp>
        <p:nvSpPr>
          <p:cNvPr id="6" name="Rectangle 5"/>
          <p:cNvSpPr/>
          <p:nvPr/>
        </p:nvSpPr>
        <p:spPr>
          <a:xfrm>
            <a:off x="603069" y="1828800"/>
            <a:ext cx="11506200" cy="4455835"/>
          </a:xfrm>
          <a:prstGeom prst="rect">
            <a:avLst/>
          </a:prstGeom>
        </p:spPr>
        <p:txBody>
          <a:bodyPr wrap="square">
            <a:spAutoFit/>
          </a:bodyPr>
          <a:lstStyle/>
          <a:p>
            <a:pPr marL="342900" indent="-342900" algn="just">
              <a:lnSpc>
                <a:spcPct val="150000"/>
              </a:lnSpc>
              <a:buFont typeface="Courier New" pitchFamily="49" charset="0"/>
              <a:buChar char="o"/>
            </a:pPr>
            <a:r>
              <a:rPr lang="en-US" sz="2400" dirty="0"/>
              <a:t>It suggests the extinction of certain species.</a:t>
            </a:r>
          </a:p>
          <a:p>
            <a:pPr marL="342900" indent="-342900" algn="just">
              <a:lnSpc>
                <a:spcPct val="150000"/>
              </a:lnSpc>
              <a:buFont typeface="Courier New" pitchFamily="49" charset="0"/>
              <a:buChar char="o"/>
            </a:pPr>
            <a:r>
              <a:rPr lang="en-US" sz="2400" dirty="0"/>
              <a:t>Study of fossils suggests the similarity of present days species with ancient species.</a:t>
            </a:r>
          </a:p>
          <a:p>
            <a:pPr marL="342900" indent="-342900" algn="just">
              <a:lnSpc>
                <a:spcPct val="150000"/>
              </a:lnSpc>
              <a:buFont typeface="Courier New" pitchFamily="49" charset="0"/>
              <a:buChar char="o"/>
            </a:pPr>
            <a:r>
              <a:rPr lang="en-US" sz="2400" dirty="0"/>
              <a:t>Different animals were appeared at different time. Trend of evolution can be studied. Example: first vertebrates were fishes while mammals are the youngest vertebrates.</a:t>
            </a:r>
          </a:p>
          <a:p>
            <a:pPr marL="342900" indent="-342900" algn="just">
              <a:lnSpc>
                <a:spcPct val="150000"/>
              </a:lnSpc>
              <a:buFont typeface="Courier New" pitchFamily="49" charset="0"/>
              <a:buChar char="o"/>
            </a:pPr>
            <a:r>
              <a:rPr lang="en-US" sz="2400" dirty="0"/>
              <a:t>A series of fossil records of a particular type of animal can easily explain its ancestry</a:t>
            </a:r>
            <a:r>
              <a:rPr lang="en-US" sz="2400" dirty="0" smtClean="0"/>
              <a:t>.</a:t>
            </a:r>
            <a:endParaRPr lang="en-US" sz="2400" dirty="0"/>
          </a:p>
        </p:txBody>
      </p:sp>
    </p:spTree>
    <p:extLst>
      <p:ext uri="{BB962C8B-B14F-4D97-AF65-F5344CB8AC3E}">
        <p14:creationId xmlns:p14="http://schemas.microsoft.com/office/powerpoint/2010/main" xmlns="" val="399514215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4580" name="TextBox 8"/>
          <p:cNvSpPr txBox="1">
            <a:spLocks noChangeArrowheads="1"/>
          </p:cNvSpPr>
          <p:nvPr/>
        </p:nvSpPr>
        <p:spPr bwMode="auto">
          <a:xfrm>
            <a:off x="2967041" y="1714503"/>
            <a:ext cx="185737" cy="1077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sz="2800"/>
          </a:p>
          <a:p>
            <a:pPr eaLnBrk="1" hangingPunct="1"/>
            <a:endParaRPr lang="en-US" sz="3600" u="sng"/>
          </a:p>
        </p:txBody>
      </p:sp>
      <p:sp>
        <p:nvSpPr>
          <p:cNvPr id="24581" name="TextBox 12"/>
          <p:cNvSpPr txBox="1">
            <a:spLocks noChangeArrowheads="1"/>
          </p:cNvSpPr>
          <p:nvPr/>
        </p:nvSpPr>
        <p:spPr bwMode="auto">
          <a:xfrm>
            <a:off x="2865441" y="2792416"/>
            <a:ext cx="312737" cy="922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a:p>
            <a:pPr eaLnBrk="1" hangingPunct="1"/>
            <a:r>
              <a:rPr lang="en-US"/>
              <a:t>  </a:t>
            </a:r>
          </a:p>
          <a:p>
            <a:pPr eaLnBrk="1" hangingPunct="1"/>
            <a:endParaRPr lang="en-US"/>
          </a:p>
        </p:txBody>
      </p:sp>
      <p:sp>
        <p:nvSpPr>
          <p:cNvPr id="2" name="Date Placeholder 1"/>
          <p:cNvSpPr>
            <a:spLocks noGrp="1"/>
          </p:cNvSpPr>
          <p:nvPr>
            <p:ph type="dt" sz="half" idx="10"/>
          </p:nvPr>
        </p:nvSpPr>
        <p:spPr/>
        <p:txBody>
          <a:bodyPr/>
          <a:lstStyle/>
          <a:p>
            <a:pPr>
              <a:defRPr/>
            </a:pPr>
            <a:fld id="{9E52A59E-EB97-4CD9-A336-E8A38D5A825C}" type="datetime1">
              <a:rPr lang="en-US" smtClean="0"/>
              <a:pPr>
                <a:defRPr/>
              </a:pPr>
              <a:t>9/14/2022</a:t>
            </a:fld>
            <a:endParaRPr lang="en-US"/>
          </a:p>
        </p:txBody>
      </p:sp>
      <p:sp>
        <p:nvSpPr>
          <p:cNvPr id="4" name="Slide Number Placeholder 3"/>
          <p:cNvSpPr>
            <a:spLocks noGrp="1"/>
          </p:cNvSpPr>
          <p:nvPr>
            <p:ph type="sldNum" sz="quarter" idx="12"/>
          </p:nvPr>
        </p:nvSpPr>
        <p:spPr/>
        <p:txBody>
          <a:bodyPr/>
          <a:lstStyle/>
          <a:p>
            <a:fld id="{D23CCBA2-1B9E-4E9E-A03C-E14966500F05}" type="slidenum">
              <a:rPr lang="en-US" smtClean="0"/>
              <a:pPr/>
              <a:t>7</a:t>
            </a:fld>
            <a:endParaRPr lang="en-US"/>
          </a:p>
        </p:txBody>
      </p:sp>
      <p:sp>
        <p:nvSpPr>
          <p:cNvPr id="3" name="Rectangle 2"/>
          <p:cNvSpPr/>
          <p:nvPr/>
        </p:nvSpPr>
        <p:spPr>
          <a:xfrm>
            <a:off x="544286" y="1724275"/>
            <a:ext cx="11571514" cy="3347840"/>
          </a:xfrm>
          <a:prstGeom prst="rect">
            <a:avLst/>
          </a:prstGeom>
        </p:spPr>
        <p:txBody>
          <a:bodyPr wrap="square">
            <a:spAutoFit/>
          </a:bodyPr>
          <a:lstStyle/>
          <a:p>
            <a:pPr marL="342900" indent="-342900" algn="just">
              <a:lnSpc>
                <a:spcPct val="150000"/>
              </a:lnSpc>
              <a:buFont typeface="Courier New" pitchFamily="49" charset="0"/>
              <a:buChar char="o"/>
            </a:pPr>
            <a:r>
              <a:rPr lang="en-US" sz="2400" dirty="0"/>
              <a:t>Evolutionary history of different organisms can be known by the study of the fossils.</a:t>
            </a:r>
          </a:p>
          <a:p>
            <a:pPr marL="342900" indent="-342900" algn="just">
              <a:lnSpc>
                <a:spcPct val="150000"/>
              </a:lnSpc>
              <a:buFont typeface="Courier New" pitchFamily="49" charset="0"/>
              <a:buChar char="o"/>
            </a:pPr>
            <a:r>
              <a:rPr lang="en-US" sz="2400" dirty="0"/>
              <a:t>Fossils help to know the habits and </a:t>
            </a:r>
            <a:r>
              <a:rPr lang="en-US" sz="2400" dirty="0" err="1"/>
              <a:t>behaviour</a:t>
            </a:r>
            <a:r>
              <a:rPr lang="en-US" sz="2400" dirty="0"/>
              <a:t> of extinct species.</a:t>
            </a:r>
          </a:p>
          <a:p>
            <a:pPr marL="342900" indent="-342900" algn="just">
              <a:lnSpc>
                <a:spcPct val="150000"/>
              </a:lnSpc>
              <a:buFont typeface="Courier New" pitchFamily="49" charset="0"/>
              <a:buChar char="o"/>
            </a:pPr>
            <a:r>
              <a:rPr lang="en-US" sz="2400" dirty="0"/>
              <a:t>Structure of extinct animals can be known.</a:t>
            </a:r>
          </a:p>
          <a:p>
            <a:pPr marL="342900" indent="-342900" algn="just">
              <a:lnSpc>
                <a:spcPct val="150000"/>
              </a:lnSpc>
              <a:buFont typeface="Courier New" pitchFamily="49" charset="0"/>
              <a:buChar char="o"/>
            </a:pPr>
            <a:r>
              <a:rPr lang="en-US" sz="2400" dirty="0"/>
              <a:t>Evolution of animals can be explained by the fossils of connecting links or bridging animals.</a:t>
            </a:r>
          </a:p>
        </p:txBody>
      </p:sp>
    </p:spTree>
    <p:extLst>
      <p:ext uri="{BB962C8B-B14F-4D97-AF65-F5344CB8AC3E}">
        <p14:creationId xmlns:p14="http://schemas.microsoft.com/office/powerpoint/2010/main" xmlns="" val="56840882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4580" name="TextBox 8"/>
          <p:cNvSpPr txBox="1">
            <a:spLocks noChangeArrowheads="1"/>
          </p:cNvSpPr>
          <p:nvPr/>
        </p:nvSpPr>
        <p:spPr bwMode="auto">
          <a:xfrm>
            <a:off x="2967041" y="1714503"/>
            <a:ext cx="185737" cy="1077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sz="2800"/>
          </a:p>
          <a:p>
            <a:pPr eaLnBrk="1" hangingPunct="1"/>
            <a:endParaRPr lang="en-US" sz="3600" u="sng"/>
          </a:p>
        </p:txBody>
      </p:sp>
      <p:sp>
        <p:nvSpPr>
          <p:cNvPr id="24581" name="TextBox 12"/>
          <p:cNvSpPr txBox="1">
            <a:spLocks noChangeArrowheads="1"/>
          </p:cNvSpPr>
          <p:nvPr/>
        </p:nvSpPr>
        <p:spPr bwMode="auto">
          <a:xfrm>
            <a:off x="2865441" y="2792416"/>
            <a:ext cx="312737" cy="922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a:p>
            <a:pPr eaLnBrk="1" hangingPunct="1"/>
            <a:r>
              <a:rPr lang="en-US"/>
              <a:t>  </a:t>
            </a:r>
          </a:p>
          <a:p>
            <a:pPr eaLnBrk="1" hangingPunct="1"/>
            <a:endParaRPr lang="en-US"/>
          </a:p>
        </p:txBody>
      </p:sp>
      <p:sp>
        <p:nvSpPr>
          <p:cNvPr id="2" name="Date Placeholder 1"/>
          <p:cNvSpPr>
            <a:spLocks noGrp="1"/>
          </p:cNvSpPr>
          <p:nvPr>
            <p:ph type="dt" sz="half" idx="10"/>
          </p:nvPr>
        </p:nvSpPr>
        <p:spPr/>
        <p:txBody>
          <a:bodyPr/>
          <a:lstStyle/>
          <a:p>
            <a:pPr>
              <a:defRPr/>
            </a:pPr>
            <a:fld id="{9E52A59E-EB97-4CD9-A336-E8A38D5A825C}" type="datetime1">
              <a:rPr lang="en-US" smtClean="0"/>
              <a:pPr>
                <a:defRPr/>
              </a:pPr>
              <a:t>9/14/2022</a:t>
            </a:fld>
            <a:endParaRPr lang="en-US"/>
          </a:p>
        </p:txBody>
      </p:sp>
      <p:sp>
        <p:nvSpPr>
          <p:cNvPr id="4" name="Slide Number Placeholder 3"/>
          <p:cNvSpPr>
            <a:spLocks noGrp="1"/>
          </p:cNvSpPr>
          <p:nvPr>
            <p:ph type="sldNum" sz="quarter" idx="12"/>
          </p:nvPr>
        </p:nvSpPr>
        <p:spPr/>
        <p:txBody>
          <a:bodyPr/>
          <a:lstStyle/>
          <a:p>
            <a:fld id="{D23CCBA2-1B9E-4E9E-A03C-E14966500F05}" type="slidenum">
              <a:rPr lang="en-US" smtClean="0"/>
              <a:pPr/>
              <a:t>8</a:t>
            </a:fld>
            <a:endParaRPr lang="en-US"/>
          </a:p>
        </p:txBody>
      </p:sp>
      <p:sp>
        <p:nvSpPr>
          <p:cNvPr id="5" name="Rectangle 4"/>
          <p:cNvSpPr/>
          <p:nvPr/>
        </p:nvSpPr>
        <p:spPr>
          <a:xfrm>
            <a:off x="646610" y="1822423"/>
            <a:ext cx="11316790" cy="4708981"/>
          </a:xfrm>
          <a:prstGeom prst="rect">
            <a:avLst/>
          </a:prstGeom>
        </p:spPr>
        <p:txBody>
          <a:bodyPr wrap="square">
            <a:spAutoFit/>
          </a:bodyPr>
          <a:lstStyle/>
          <a:p>
            <a:pPr marL="342900" indent="-342900"/>
            <a:r>
              <a:rPr lang="en-US" sz="2400" b="1" dirty="0" smtClean="0"/>
              <a:t>Connecting links:</a:t>
            </a:r>
          </a:p>
          <a:p>
            <a:pPr marL="342900" indent="-342900"/>
            <a:r>
              <a:rPr lang="en-US" sz="2400" dirty="0" smtClean="0"/>
              <a:t>The </a:t>
            </a:r>
            <a:r>
              <a:rPr lang="en-US" sz="2400" dirty="0"/>
              <a:t>organisms having the intermediate characters of two or more than two </a:t>
            </a:r>
            <a:r>
              <a:rPr lang="en-US" sz="2400" dirty="0" smtClean="0"/>
              <a:t>groups of </a:t>
            </a:r>
            <a:r>
              <a:rPr lang="en-US" sz="2400" dirty="0"/>
              <a:t>are called connecting links.</a:t>
            </a:r>
          </a:p>
          <a:p>
            <a:pPr marL="342900" indent="-342900">
              <a:buFont typeface="Wingdings" pitchFamily="2" charset="2"/>
              <a:buChar char="Ø"/>
            </a:pPr>
            <a:r>
              <a:rPr lang="en-US" sz="2400" dirty="0" smtClean="0"/>
              <a:t>The </a:t>
            </a:r>
            <a:r>
              <a:rPr lang="en-US" sz="2400" dirty="0"/>
              <a:t>connecting links that are extinct are generally known as missing </a:t>
            </a:r>
            <a:r>
              <a:rPr lang="en-US" sz="2400" dirty="0" smtClean="0"/>
              <a:t>links.</a:t>
            </a:r>
          </a:p>
          <a:p>
            <a:pPr marL="342900" indent="-342900">
              <a:buFont typeface="Wingdings" pitchFamily="2" charset="2"/>
              <a:buChar char="Ø"/>
            </a:pPr>
            <a:r>
              <a:rPr lang="en-US" sz="2400" dirty="0" smtClean="0"/>
              <a:t>The </a:t>
            </a:r>
            <a:r>
              <a:rPr lang="en-US" sz="2400" dirty="0"/>
              <a:t>examples of connecting links are:</a:t>
            </a:r>
          </a:p>
          <a:p>
            <a:pPr marL="514350" indent="-514350">
              <a:lnSpc>
                <a:spcPct val="150000"/>
              </a:lnSpc>
              <a:buFont typeface="+mj-lt"/>
              <a:buAutoNum type="arabicPeriod"/>
            </a:pPr>
            <a:r>
              <a:rPr lang="en-US" sz="2400" b="1" dirty="0"/>
              <a:t>Archaeopteryx: </a:t>
            </a:r>
            <a:r>
              <a:rPr lang="en-US" sz="2400" dirty="0"/>
              <a:t>Reptiles and </a:t>
            </a:r>
            <a:r>
              <a:rPr lang="en-US" sz="2400" dirty="0" err="1"/>
              <a:t>aves</a:t>
            </a:r>
            <a:endParaRPr lang="en-US" sz="2400" b="1" dirty="0"/>
          </a:p>
          <a:p>
            <a:pPr marL="514350" indent="-514350">
              <a:lnSpc>
                <a:spcPct val="150000"/>
              </a:lnSpc>
              <a:buFont typeface="+mj-lt"/>
              <a:buAutoNum type="arabicPeriod"/>
            </a:pPr>
            <a:r>
              <a:rPr lang="en-US" sz="2400" b="1" dirty="0"/>
              <a:t>Duck-billed platypus: </a:t>
            </a:r>
            <a:r>
              <a:rPr lang="en-US" sz="2400" dirty="0"/>
              <a:t>Reptiles and mammals</a:t>
            </a:r>
            <a:endParaRPr lang="en-US" sz="2400" b="1" dirty="0"/>
          </a:p>
          <a:p>
            <a:pPr marL="514350" indent="-514350">
              <a:lnSpc>
                <a:spcPct val="150000"/>
              </a:lnSpc>
              <a:buFont typeface="+mj-lt"/>
              <a:buAutoNum type="arabicPeriod"/>
            </a:pPr>
            <a:r>
              <a:rPr lang="en-US" sz="2400" b="1" dirty="0"/>
              <a:t>Euglena: </a:t>
            </a:r>
            <a:r>
              <a:rPr lang="en-US" sz="2400" dirty="0"/>
              <a:t>Plant and animals</a:t>
            </a:r>
          </a:p>
          <a:p>
            <a:pPr marL="514350" indent="-514350">
              <a:lnSpc>
                <a:spcPct val="150000"/>
              </a:lnSpc>
              <a:buFont typeface="+mj-lt"/>
              <a:buAutoNum type="arabicPeriod"/>
            </a:pPr>
            <a:r>
              <a:rPr lang="en-US" sz="2400" b="1" dirty="0" err="1"/>
              <a:t>Peripatus</a:t>
            </a:r>
            <a:r>
              <a:rPr lang="en-US" sz="2400" b="1" dirty="0"/>
              <a:t>: </a:t>
            </a:r>
            <a:r>
              <a:rPr lang="en-US" sz="2400" dirty="0"/>
              <a:t>Annelida and </a:t>
            </a:r>
            <a:r>
              <a:rPr lang="en-US" sz="2400" dirty="0" err="1"/>
              <a:t>arthropoda</a:t>
            </a:r>
            <a:endParaRPr lang="en-US" sz="2400" b="1" dirty="0"/>
          </a:p>
          <a:p>
            <a:pPr marL="514350" indent="-514350">
              <a:lnSpc>
                <a:spcPct val="150000"/>
              </a:lnSpc>
              <a:buFont typeface="+mj-lt"/>
              <a:buAutoNum type="arabicPeriod"/>
            </a:pPr>
            <a:r>
              <a:rPr lang="en-US" sz="2400" b="1" dirty="0"/>
              <a:t>Lung Fishes: </a:t>
            </a:r>
            <a:r>
              <a:rPr lang="en-US" sz="2400" dirty="0"/>
              <a:t>Fishes and amphibians</a:t>
            </a:r>
            <a:endParaRPr lang="en-US" sz="2400" b="1" dirty="0"/>
          </a:p>
        </p:txBody>
      </p:sp>
    </p:spTree>
    <p:extLst>
      <p:ext uri="{BB962C8B-B14F-4D97-AF65-F5344CB8AC3E}">
        <p14:creationId xmlns:p14="http://schemas.microsoft.com/office/powerpoint/2010/main" xmlns="" val="201622661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4580" name="TextBox 8"/>
          <p:cNvSpPr txBox="1">
            <a:spLocks noChangeArrowheads="1"/>
          </p:cNvSpPr>
          <p:nvPr/>
        </p:nvSpPr>
        <p:spPr bwMode="auto">
          <a:xfrm>
            <a:off x="2967041" y="1714503"/>
            <a:ext cx="185737" cy="1077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sz="2800"/>
          </a:p>
          <a:p>
            <a:pPr eaLnBrk="1" hangingPunct="1"/>
            <a:endParaRPr lang="en-US" sz="3600" u="sng"/>
          </a:p>
        </p:txBody>
      </p:sp>
      <p:sp>
        <p:nvSpPr>
          <p:cNvPr id="24581" name="TextBox 12"/>
          <p:cNvSpPr txBox="1">
            <a:spLocks noChangeArrowheads="1"/>
          </p:cNvSpPr>
          <p:nvPr/>
        </p:nvSpPr>
        <p:spPr bwMode="auto">
          <a:xfrm>
            <a:off x="2865441" y="2792416"/>
            <a:ext cx="312737" cy="922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a:p>
            <a:pPr eaLnBrk="1" hangingPunct="1"/>
            <a:r>
              <a:rPr lang="en-US"/>
              <a:t>  </a:t>
            </a:r>
          </a:p>
          <a:p>
            <a:pPr eaLnBrk="1" hangingPunct="1"/>
            <a:endParaRPr lang="en-US"/>
          </a:p>
        </p:txBody>
      </p:sp>
      <p:sp>
        <p:nvSpPr>
          <p:cNvPr id="2" name="Date Placeholder 1"/>
          <p:cNvSpPr>
            <a:spLocks noGrp="1"/>
          </p:cNvSpPr>
          <p:nvPr>
            <p:ph type="dt" sz="half" idx="10"/>
          </p:nvPr>
        </p:nvSpPr>
        <p:spPr/>
        <p:txBody>
          <a:bodyPr/>
          <a:lstStyle/>
          <a:p>
            <a:pPr>
              <a:defRPr/>
            </a:pPr>
            <a:fld id="{9E52A59E-EB97-4CD9-A336-E8A38D5A825C}" type="datetime1">
              <a:rPr lang="en-US" smtClean="0"/>
              <a:pPr>
                <a:defRPr/>
              </a:pPr>
              <a:t>9/14/2022</a:t>
            </a:fld>
            <a:endParaRPr lang="en-US" dirty="0"/>
          </a:p>
        </p:txBody>
      </p:sp>
      <p:sp>
        <p:nvSpPr>
          <p:cNvPr id="4" name="Slide Number Placeholder 3"/>
          <p:cNvSpPr>
            <a:spLocks noGrp="1"/>
          </p:cNvSpPr>
          <p:nvPr>
            <p:ph type="sldNum" sz="quarter" idx="12"/>
          </p:nvPr>
        </p:nvSpPr>
        <p:spPr/>
        <p:txBody>
          <a:bodyPr/>
          <a:lstStyle/>
          <a:p>
            <a:fld id="{D23CCBA2-1B9E-4E9E-A03C-E14966500F05}" type="slidenum">
              <a:rPr lang="en-US" smtClean="0"/>
              <a:pPr/>
              <a:t>9</a:t>
            </a:fld>
            <a:endParaRPr lang="en-US"/>
          </a:p>
        </p:txBody>
      </p:sp>
      <p:pic>
        <p:nvPicPr>
          <p:cNvPr id="1029" name="Picture 5"/>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8709" y="0"/>
            <a:ext cx="6075363" cy="4191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TextBox 2"/>
          <p:cNvSpPr txBox="1"/>
          <p:nvPr/>
        </p:nvSpPr>
        <p:spPr>
          <a:xfrm>
            <a:off x="0" y="4191000"/>
            <a:ext cx="6066654" cy="923330"/>
          </a:xfrm>
          <a:prstGeom prst="rect">
            <a:avLst/>
          </a:prstGeom>
          <a:noFill/>
          <a:ln>
            <a:solidFill>
              <a:srgbClr val="FF0000"/>
            </a:solidFill>
          </a:ln>
        </p:spPr>
        <p:txBody>
          <a:bodyPr wrap="square" rtlCol="0">
            <a:spAutoFit/>
          </a:bodyPr>
          <a:lstStyle/>
          <a:p>
            <a:r>
              <a:rPr lang="en-GB" i="1" dirty="0" smtClean="0"/>
              <a:t>Fig; Cast </a:t>
            </a:r>
            <a:r>
              <a:rPr lang="en-GB" i="1" dirty="0"/>
              <a:t>of the Berlin specimen of Archaeopteryx </a:t>
            </a:r>
            <a:r>
              <a:rPr lang="en-GB" i="1" dirty="0" err="1"/>
              <a:t>lithographica</a:t>
            </a:r>
            <a:r>
              <a:rPr lang="en-GB" i="1" dirty="0"/>
              <a:t>, from the collections of </a:t>
            </a:r>
            <a:r>
              <a:rPr lang="en-GB" i="1" dirty="0" smtClean="0"/>
              <a:t>UCMP. Original </a:t>
            </a:r>
            <a:r>
              <a:rPr lang="en-GB" i="1" dirty="0"/>
              <a:t>at Humboldt University, Berlin.</a:t>
            </a:r>
            <a:endParaRPr lang="en-GB" dirty="0"/>
          </a:p>
        </p:txBody>
      </p:sp>
      <p:pic>
        <p:nvPicPr>
          <p:cNvPr id="1030" name="Picture 6"/>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6066654" y="-15240"/>
            <a:ext cx="6125346" cy="42062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extBox 4"/>
          <p:cNvSpPr txBox="1"/>
          <p:nvPr/>
        </p:nvSpPr>
        <p:spPr>
          <a:xfrm>
            <a:off x="6066654" y="4191000"/>
            <a:ext cx="6125346" cy="369332"/>
          </a:xfrm>
          <a:prstGeom prst="rect">
            <a:avLst/>
          </a:prstGeom>
          <a:noFill/>
          <a:ln>
            <a:solidFill>
              <a:srgbClr val="FF0000"/>
            </a:solidFill>
          </a:ln>
        </p:spPr>
        <p:txBody>
          <a:bodyPr wrap="square" rtlCol="0">
            <a:spAutoFit/>
          </a:bodyPr>
          <a:lstStyle/>
          <a:p>
            <a:r>
              <a:rPr lang="en-GB" i="1" dirty="0" smtClean="0"/>
              <a:t>Fig; Archaeopteryx </a:t>
            </a:r>
            <a:r>
              <a:rPr lang="en-GB" dirty="0" smtClean="0"/>
              <a:t>3D just imaginary image</a:t>
            </a:r>
            <a:endParaRPr lang="en-GB" dirty="0"/>
          </a:p>
        </p:txBody>
      </p:sp>
      <p:sp>
        <p:nvSpPr>
          <p:cNvPr id="7" name="Rectangle 6"/>
          <p:cNvSpPr/>
          <p:nvPr/>
        </p:nvSpPr>
        <p:spPr>
          <a:xfrm>
            <a:off x="0" y="5090262"/>
            <a:ext cx="12192000" cy="1631216"/>
          </a:xfrm>
          <a:prstGeom prst="rect">
            <a:avLst/>
          </a:prstGeom>
        </p:spPr>
        <p:txBody>
          <a:bodyPr wrap="square">
            <a:spAutoFit/>
          </a:bodyPr>
          <a:lstStyle/>
          <a:p>
            <a:pPr algn="just"/>
            <a:r>
              <a:rPr lang="en-GB" sz="2000" dirty="0"/>
              <a:t>A </a:t>
            </a:r>
            <a:r>
              <a:rPr lang="en-GB" sz="2000" dirty="0" smtClean="0"/>
              <a:t>particularly </a:t>
            </a:r>
            <a:r>
              <a:rPr lang="en-GB" sz="2000" dirty="0"/>
              <a:t>important and still contentious discovery </a:t>
            </a:r>
            <a:r>
              <a:rPr lang="en-GB" sz="2000" dirty="0" smtClean="0"/>
              <a:t>of </a:t>
            </a:r>
            <a:r>
              <a:rPr lang="en-GB" sz="2000" dirty="0"/>
              <a:t>Archaeopteryx </a:t>
            </a:r>
            <a:r>
              <a:rPr lang="en-GB" sz="2000" dirty="0" err="1"/>
              <a:t>lithographica</a:t>
            </a:r>
            <a:r>
              <a:rPr lang="en-GB" sz="2000" dirty="0"/>
              <a:t>, found in the Jurassic </a:t>
            </a:r>
            <a:r>
              <a:rPr lang="en-GB" sz="2000" dirty="0" err="1"/>
              <a:t>Solnhofen</a:t>
            </a:r>
            <a:r>
              <a:rPr lang="en-GB" sz="2000" dirty="0"/>
              <a:t> Limestone of southern Germany, which is marked by rare but exceptionally well preserved fossils. Archaeopteryx is considered by many to be the first bird, being of about 150 million years of age. It is actually intermediate between the birds that we see flying around in our backyards and the predatory </a:t>
            </a:r>
            <a:r>
              <a:rPr lang="en-GB" sz="2000" dirty="0" smtClean="0"/>
              <a:t>dinosaurs.</a:t>
            </a:r>
            <a:endParaRPr lang="en-GB" sz="2000" dirty="0"/>
          </a:p>
        </p:txBody>
      </p:sp>
    </p:spTree>
    <p:extLst>
      <p:ext uri="{BB962C8B-B14F-4D97-AF65-F5344CB8AC3E}">
        <p14:creationId xmlns:p14="http://schemas.microsoft.com/office/powerpoint/2010/main" xmlns="" val="109208033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7352</TotalTime>
  <Words>602</Words>
  <Application>Microsoft Office PowerPoint</Application>
  <PresentationFormat>Custom</PresentationFormat>
  <Paragraphs>113</Paragraphs>
  <Slides>11</Slides>
  <Notes>3</Notes>
  <HiddenSlides>0</HiddenSlides>
  <MMClips>0</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vector>
  </TitlesOfParts>
  <Company>Xavier Int'l</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Gopal Bhandari</dc:creator>
  <cp:lastModifiedBy>Pooja Shrestha</cp:lastModifiedBy>
  <cp:revision>528</cp:revision>
  <dcterms:created xsi:type="dcterms:W3CDTF">2009-05-27T04:54:50Z</dcterms:created>
  <dcterms:modified xsi:type="dcterms:W3CDTF">2022-09-14T09:00:53Z</dcterms:modified>
</cp:coreProperties>
</file>