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421" r:id="rId2"/>
    <p:sldId id="466" r:id="rId3"/>
    <p:sldId id="463" r:id="rId4"/>
    <p:sldId id="449" r:id="rId5"/>
    <p:sldId id="469" r:id="rId6"/>
    <p:sldId id="450" r:id="rId7"/>
    <p:sldId id="467" r:id="rId8"/>
    <p:sldId id="468" r:id="rId9"/>
    <p:sldId id="451" r:id="rId10"/>
    <p:sldId id="453" r:id="rId11"/>
    <p:sldId id="454" r:id="rId12"/>
    <p:sldId id="456" r:id="rId13"/>
    <p:sldId id="455" r:id="rId14"/>
    <p:sldId id="457" r:id="rId15"/>
    <p:sldId id="470" r:id="rId16"/>
    <p:sldId id="472" r:id="rId17"/>
    <p:sldId id="473" r:id="rId18"/>
    <p:sldId id="475" r:id="rId19"/>
    <p:sldId id="474" r:id="rId20"/>
    <p:sldId id="476" r:id="rId21"/>
    <p:sldId id="477" r:id="rId22"/>
    <p:sldId id="478" r:id="rId23"/>
    <p:sldId id="458" r:id="rId24"/>
    <p:sldId id="459" r:id="rId25"/>
    <p:sldId id="460" r:id="rId26"/>
    <p:sldId id="465" r:id="rId27"/>
    <p:sldId id="479" r:id="rId28"/>
    <p:sldId id="480" r:id="rId29"/>
    <p:sldId id="481" r:id="rId30"/>
    <p:sldId id="461" r:id="rId31"/>
    <p:sldId id="482" r:id="rId32"/>
    <p:sldId id="483" r:id="rId3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a:srgbClr val="000066"/>
    <a:srgbClr val="FF7B17"/>
    <a:srgbClr val="080808"/>
    <a:srgbClr val="CCECFF"/>
    <a:srgbClr val="C5D4DD"/>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57" autoAdjust="0"/>
    <p:restoredTop sz="98399" autoAdjust="0"/>
  </p:normalViewPr>
  <p:slideViewPr>
    <p:cSldViewPr snapToObjects="1">
      <p:cViewPr>
        <p:scale>
          <a:sx n="70" d="100"/>
          <a:sy n="70" d="100"/>
        </p:scale>
        <p:origin x="-73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54CC41-A3B7-4AA9-BB72-02B793942A43}" type="datetimeFigureOut">
              <a:rPr lang="en-US"/>
              <a:pPr>
                <a:defRPr/>
              </a:pPr>
              <a:t>9/6/2022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3D4FC47-E6BC-472E-9262-C4EFEF40BDE7}" type="slidenum">
              <a:rPr lang="en-US"/>
              <a:pPr/>
              <a:t>‹#›</a:t>
            </a:fld>
            <a:endParaRPr lang="en-US"/>
          </a:p>
        </p:txBody>
      </p:sp>
    </p:spTree>
    <p:extLst>
      <p:ext uri="{BB962C8B-B14F-4D97-AF65-F5344CB8AC3E}">
        <p14:creationId xmlns="" xmlns:p14="http://schemas.microsoft.com/office/powerpoint/2010/main" val="39029192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Lets look in an example of mosquito which</a:t>
            </a:r>
            <a:r>
              <a:rPr lang="en-US" sz="1200" baseline="0" dirty="0" smtClean="0"/>
              <a:t> has become resistant to DDT nowadays.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If some genotype feature does not reflect in phenotype then there is no advantage for evolution.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Human, apes, and monkeys evolved from a common ancestors. Do not say humans evolved from monkeys or apes.</a:t>
            </a:r>
            <a:endParaRPr lang="en-GB" dirty="0"/>
          </a:p>
        </p:txBody>
      </p:sp>
      <p:sp>
        <p:nvSpPr>
          <p:cNvPr id="4" name="Slide Number Placeholder 3"/>
          <p:cNvSpPr>
            <a:spLocks noGrp="1"/>
          </p:cNvSpPr>
          <p:nvPr>
            <p:ph type="sldNum" sz="quarter" idx="10"/>
          </p:nvPr>
        </p:nvSpPr>
        <p:spPr/>
        <p:txBody>
          <a:bodyPr/>
          <a:lstStyle/>
          <a:p>
            <a:fld id="{A3D4FC47-E6BC-472E-9262-C4EFEF40BDE7}" type="slidenum">
              <a:rPr lang="en-US" smtClean="0"/>
              <a:pPr/>
              <a:t>4</a:t>
            </a:fld>
            <a:endParaRPr lang="en-US"/>
          </a:p>
        </p:txBody>
      </p:sp>
    </p:spTree>
    <p:extLst>
      <p:ext uri="{BB962C8B-B14F-4D97-AF65-F5344CB8AC3E}">
        <p14:creationId xmlns="" xmlns:p14="http://schemas.microsoft.com/office/powerpoint/2010/main" val="98465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The almighty created life by divine act of creation</a:t>
            </a:r>
          </a:p>
          <a:p>
            <a:r>
              <a:rPr lang="en-US" sz="1200" dirty="0" smtClean="0"/>
              <a:t>Unit of life of spore called </a:t>
            </a:r>
            <a:r>
              <a:rPr lang="en-US" sz="1200" dirty="0" err="1" smtClean="0"/>
              <a:t>panspermia</a:t>
            </a:r>
            <a:r>
              <a:rPr lang="en-US" sz="1200" dirty="0" smtClean="0"/>
              <a:t> came from outer space</a:t>
            </a:r>
            <a:endParaRPr lang="en-GB" dirty="0"/>
          </a:p>
        </p:txBody>
      </p:sp>
      <p:sp>
        <p:nvSpPr>
          <p:cNvPr id="4" name="Slide Number Placeholder 3"/>
          <p:cNvSpPr>
            <a:spLocks noGrp="1"/>
          </p:cNvSpPr>
          <p:nvPr>
            <p:ph type="sldNum" sz="quarter" idx="10"/>
          </p:nvPr>
        </p:nvSpPr>
        <p:spPr/>
        <p:txBody>
          <a:bodyPr/>
          <a:lstStyle/>
          <a:p>
            <a:fld id="{A3D4FC47-E6BC-472E-9262-C4EFEF40BDE7}" type="slidenum">
              <a:rPr lang="en-US" smtClean="0"/>
              <a:pPr/>
              <a:t>5</a:t>
            </a:fld>
            <a:endParaRPr lang="en-US"/>
          </a:p>
        </p:txBody>
      </p:sp>
    </p:spTree>
    <p:extLst>
      <p:ext uri="{BB962C8B-B14F-4D97-AF65-F5344CB8AC3E}">
        <p14:creationId xmlns="" xmlns:p14="http://schemas.microsoft.com/office/powerpoint/2010/main" val="98465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D9209D-845C-4F86-9261-1BA2BF833110}" type="datetimeFigureOut">
              <a:rPr lang="en-US"/>
              <a:pPr>
                <a:defRPr/>
              </a:pPr>
              <a:t>9/6/2022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04B973-AFAA-40CE-8E5C-8CFF16B13153}" type="slidenum">
              <a:rPr lang="en-US"/>
              <a:pPr/>
              <a:t>‹#›</a:t>
            </a:fld>
            <a:endParaRPr lang="en-US"/>
          </a:p>
        </p:txBody>
      </p:sp>
    </p:spTree>
    <p:extLst>
      <p:ext uri="{BB962C8B-B14F-4D97-AF65-F5344CB8AC3E}">
        <p14:creationId xmlns="" xmlns:p14="http://schemas.microsoft.com/office/powerpoint/2010/main" val="1839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A11F81-D16F-4AEC-A8C3-9E63F0D45A2D}" type="datetimeFigureOut">
              <a:rPr lang="en-US"/>
              <a:pPr>
                <a:defRPr/>
              </a:pPr>
              <a:t>9/6/2022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CF18D3-44D5-43BD-A1D7-05A237A07026}" type="slidenum">
              <a:rPr lang="en-US"/>
              <a:pPr/>
              <a:t>‹#›</a:t>
            </a:fld>
            <a:endParaRPr lang="en-US"/>
          </a:p>
        </p:txBody>
      </p:sp>
    </p:spTree>
    <p:extLst>
      <p:ext uri="{BB962C8B-B14F-4D97-AF65-F5344CB8AC3E}">
        <p14:creationId xmlns="" xmlns:p14="http://schemas.microsoft.com/office/powerpoint/2010/main" val="19217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5D76B0-3638-4CE7-A56B-82249E60E224}" type="datetimeFigureOut">
              <a:rPr lang="en-US"/>
              <a:pPr>
                <a:defRPr/>
              </a:pPr>
              <a:t>9/6/2022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B4D04-CFF4-4E66-8C02-6E68ED257E19}" type="slidenum">
              <a:rPr lang="en-US"/>
              <a:pPr/>
              <a:t>‹#›</a:t>
            </a:fld>
            <a:endParaRPr lang="en-US"/>
          </a:p>
        </p:txBody>
      </p:sp>
    </p:spTree>
    <p:extLst>
      <p:ext uri="{BB962C8B-B14F-4D97-AF65-F5344CB8AC3E}">
        <p14:creationId xmlns="" xmlns:p14="http://schemas.microsoft.com/office/powerpoint/2010/main" val="14066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762DFE-3A01-41FE-B42A-3EF889D855F9}" type="datetimeFigureOut">
              <a:rPr lang="en-US"/>
              <a:pPr>
                <a:defRPr/>
              </a:pPr>
              <a:t>9/6/2022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57253-375B-4C14-ACA3-22B1BAF46E95}" type="slidenum">
              <a:rPr lang="en-US"/>
              <a:pPr/>
              <a:t>‹#›</a:t>
            </a:fld>
            <a:endParaRPr lang="en-US"/>
          </a:p>
        </p:txBody>
      </p:sp>
    </p:spTree>
    <p:extLst>
      <p:ext uri="{BB962C8B-B14F-4D97-AF65-F5344CB8AC3E}">
        <p14:creationId xmlns="" xmlns:p14="http://schemas.microsoft.com/office/powerpoint/2010/main" val="15035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CA6BC5-0E48-45D8-9511-99EF25485165}" type="datetimeFigureOut">
              <a:rPr lang="en-US"/>
              <a:pPr>
                <a:defRPr/>
              </a:pPr>
              <a:t>9/6/2022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72821-C62C-443F-926F-2EFD61D9DDF7}" type="slidenum">
              <a:rPr lang="en-US"/>
              <a:pPr/>
              <a:t>‹#›</a:t>
            </a:fld>
            <a:endParaRPr lang="en-US"/>
          </a:p>
        </p:txBody>
      </p:sp>
    </p:spTree>
    <p:extLst>
      <p:ext uri="{BB962C8B-B14F-4D97-AF65-F5344CB8AC3E}">
        <p14:creationId xmlns="" xmlns:p14="http://schemas.microsoft.com/office/powerpoint/2010/main" val="215342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FEAC-42A1-49F6-975B-1D7117442069}" type="datetimeFigureOut">
              <a:rPr lang="en-US"/>
              <a:pPr>
                <a:defRPr/>
              </a:pPr>
              <a:t>9/6/2022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E73CC-9316-4EA9-A501-9EE37A2A7374}" type="slidenum">
              <a:rPr lang="en-US"/>
              <a:pPr/>
              <a:t>‹#›</a:t>
            </a:fld>
            <a:endParaRPr lang="en-US"/>
          </a:p>
        </p:txBody>
      </p:sp>
    </p:spTree>
    <p:extLst>
      <p:ext uri="{BB962C8B-B14F-4D97-AF65-F5344CB8AC3E}">
        <p14:creationId xmlns="" xmlns:p14="http://schemas.microsoft.com/office/powerpoint/2010/main" val="10839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6A4825-916E-4296-82DB-B00E9DF331DE}" type="datetimeFigureOut">
              <a:rPr lang="en-US"/>
              <a:pPr>
                <a:defRPr/>
              </a:pPr>
              <a:t>9/6/2022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356B07-BFA7-49F0-8CA4-5A4A01B9106B}" type="slidenum">
              <a:rPr lang="en-US"/>
              <a:pPr/>
              <a:t>‹#›</a:t>
            </a:fld>
            <a:endParaRPr lang="en-US"/>
          </a:p>
        </p:txBody>
      </p:sp>
    </p:spTree>
    <p:extLst>
      <p:ext uri="{BB962C8B-B14F-4D97-AF65-F5344CB8AC3E}">
        <p14:creationId xmlns="" xmlns:p14="http://schemas.microsoft.com/office/powerpoint/2010/main" val="1371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92A059-478C-4FCD-BE90-2635589981D7}" type="datetimeFigureOut">
              <a:rPr lang="en-US"/>
              <a:pPr>
                <a:defRPr/>
              </a:pPr>
              <a:t>9/6/2022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992CD-F135-4312-A078-CAB231CF9FE3}" type="slidenum">
              <a:rPr lang="en-US"/>
              <a:pPr/>
              <a:t>‹#›</a:t>
            </a:fld>
            <a:endParaRPr lang="en-US"/>
          </a:p>
        </p:txBody>
      </p:sp>
    </p:spTree>
    <p:extLst>
      <p:ext uri="{BB962C8B-B14F-4D97-AF65-F5344CB8AC3E}">
        <p14:creationId xmlns="" xmlns:p14="http://schemas.microsoft.com/office/powerpoint/2010/main" val="15966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8A6F3E-281D-4B75-A5B3-9EAA0ABC4E05}" type="datetimeFigureOut">
              <a:rPr lang="en-US"/>
              <a:pPr>
                <a:defRPr/>
              </a:pPr>
              <a:t>9/6/2022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3CCBA2-1B9E-4E9E-A03C-E14966500F05}" type="slidenum">
              <a:rPr lang="en-US"/>
              <a:pPr/>
              <a:t>‹#›</a:t>
            </a:fld>
            <a:endParaRPr lang="en-US"/>
          </a:p>
        </p:txBody>
      </p:sp>
    </p:spTree>
    <p:extLst>
      <p:ext uri="{BB962C8B-B14F-4D97-AF65-F5344CB8AC3E}">
        <p14:creationId xmlns="" xmlns:p14="http://schemas.microsoft.com/office/powerpoint/2010/main" val="90245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BAAF56-15BA-48A6-AE04-60D28D7910EB}" type="datetimeFigureOut">
              <a:rPr lang="en-US"/>
              <a:pPr>
                <a:defRPr/>
              </a:pPr>
              <a:t>9/6/2022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E2DA5-DADE-423C-96B6-DD2545DEAF3B}" type="slidenum">
              <a:rPr lang="en-US"/>
              <a:pPr/>
              <a:t>‹#›</a:t>
            </a:fld>
            <a:endParaRPr lang="en-US"/>
          </a:p>
        </p:txBody>
      </p:sp>
    </p:spTree>
    <p:extLst>
      <p:ext uri="{BB962C8B-B14F-4D97-AF65-F5344CB8AC3E}">
        <p14:creationId xmlns="" xmlns:p14="http://schemas.microsoft.com/office/powerpoint/2010/main" val="8484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DBE92B-00F1-47AD-A661-55B44AD97D07}" type="datetimeFigureOut">
              <a:rPr lang="en-US"/>
              <a:pPr>
                <a:defRPr/>
              </a:pPr>
              <a:t>9/6/2022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AE49B-EB9E-4308-B229-AE4013765CA8}" type="slidenum">
              <a:rPr lang="en-US"/>
              <a:pPr/>
              <a:t>‹#›</a:t>
            </a:fld>
            <a:endParaRPr lang="en-US"/>
          </a:p>
        </p:txBody>
      </p:sp>
    </p:spTree>
    <p:extLst>
      <p:ext uri="{BB962C8B-B14F-4D97-AF65-F5344CB8AC3E}">
        <p14:creationId xmlns="" xmlns:p14="http://schemas.microsoft.com/office/powerpoint/2010/main" val="403118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CA500D-E97F-434D-9CC0-6D2CEEC9AE45}" type="datetimeFigureOut">
              <a:rPr lang="en-US"/>
              <a:pPr>
                <a:defRPr/>
              </a:pPr>
              <a:t>9/6/2022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6A14E0-E9E8-481F-8EB3-21C4853D30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6C777CA-0EB4-4EF0-B931-2CB9DD61C24D}"/>
              </a:ext>
            </a:extLst>
          </p:cNvPr>
          <p:cNvSpPr>
            <a:spLocks noGrp="1"/>
          </p:cNvSpPr>
          <p:nvPr>
            <p:ph type="subTitle" idx="1"/>
          </p:nvPr>
        </p:nvSpPr>
        <p:spPr>
          <a:xfrm>
            <a:off x="533400" y="1905000"/>
            <a:ext cx="11277600" cy="1752600"/>
          </a:xfrm>
        </p:spPr>
        <p:txBody>
          <a:bodyPr/>
          <a:lstStyle/>
          <a:p>
            <a:r>
              <a:rPr lang="en-US" b="1" dirty="0" smtClean="0">
                <a:solidFill>
                  <a:srgbClr val="002060"/>
                </a:solidFill>
              </a:rPr>
              <a:t>Zoology</a:t>
            </a:r>
          </a:p>
          <a:p>
            <a:r>
              <a:rPr lang="en-US" b="1" dirty="0" smtClean="0">
                <a:solidFill>
                  <a:schemeClr val="tx1"/>
                </a:solidFill>
              </a:rPr>
              <a:t>Unit 7: Evolutionary biology Lecture 1-4</a:t>
            </a:r>
            <a:endParaRPr lang="en-US" b="1" dirty="0">
              <a:solidFill>
                <a:schemeClr val="tx1"/>
              </a:solidFill>
            </a:endParaRPr>
          </a:p>
          <a:p>
            <a:endParaRPr lang="en-US" b="1" dirty="0" smtClean="0">
              <a:solidFill>
                <a:srgbClr val="FF7B17"/>
              </a:solidFill>
            </a:endParaRPr>
          </a:p>
          <a:p>
            <a:endParaRPr lang="en-US" b="1" dirty="0" smtClean="0">
              <a:solidFill>
                <a:srgbClr val="FF7B17"/>
              </a:solidFill>
            </a:endParaRPr>
          </a:p>
          <a:p>
            <a:pPr algn="l"/>
            <a:r>
              <a:rPr lang="en-US" sz="2400" b="1" dirty="0" smtClean="0">
                <a:solidFill>
                  <a:schemeClr val="tx1"/>
                </a:solidFill>
              </a:rPr>
              <a:t>Book Author: Dr. </a:t>
            </a:r>
            <a:r>
              <a:rPr lang="en-US" sz="2400" b="1" dirty="0" err="1" smtClean="0">
                <a:solidFill>
                  <a:schemeClr val="tx1"/>
                </a:solidFill>
              </a:rPr>
              <a:t>A.K.Keshari</a:t>
            </a:r>
            <a:r>
              <a:rPr lang="en-US" sz="2400" b="1" dirty="0" smtClean="0">
                <a:solidFill>
                  <a:schemeClr val="tx1"/>
                </a:solidFill>
              </a:rPr>
              <a:t> and </a:t>
            </a:r>
            <a:r>
              <a:rPr lang="en-US" sz="2400" b="1" dirty="0" err="1" smtClean="0">
                <a:solidFill>
                  <a:schemeClr val="tx1"/>
                </a:solidFill>
              </a:rPr>
              <a:t>B.S.Mishra</a:t>
            </a:r>
            <a:endParaRPr lang="en-US" sz="2400" b="1" dirty="0" smtClean="0">
              <a:solidFill>
                <a:schemeClr val="tx1"/>
              </a:solidFill>
            </a:endParaRPr>
          </a:p>
          <a:p>
            <a:pPr algn="l"/>
            <a:endParaRPr lang="en-US" sz="2400" b="1" dirty="0">
              <a:solidFill>
                <a:schemeClr val="tx1"/>
              </a:solidFill>
            </a:endParaRPr>
          </a:p>
          <a:p>
            <a:pPr algn="l"/>
            <a:endParaRPr lang="en-US" sz="2400" b="1" dirty="0" smtClean="0">
              <a:solidFill>
                <a:schemeClr val="tx1"/>
              </a:solidFill>
            </a:endParaRPr>
          </a:p>
          <a:p>
            <a:pPr algn="r"/>
            <a:r>
              <a:rPr lang="en-US" sz="2400" b="1" dirty="0">
                <a:solidFill>
                  <a:schemeClr val="tx1"/>
                </a:solidFill>
              </a:rPr>
              <a:t>Presented </a:t>
            </a:r>
            <a:r>
              <a:rPr lang="en-US" sz="2400" b="1" dirty="0" smtClean="0">
                <a:solidFill>
                  <a:schemeClr val="tx1"/>
                </a:solidFill>
              </a:rPr>
              <a:t>by Puja Shrestha</a:t>
            </a:r>
            <a:endParaRPr lang="en-US" sz="2400" b="1" dirty="0">
              <a:solidFill>
                <a:schemeClr val="tx1"/>
              </a:solidFill>
            </a:endParaRPr>
          </a:p>
          <a:p>
            <a:endParaRPr lang="en-US" b="1" dirty="0">
              <a:solidFill>
                <a:srgbClr val="FF7B17"/>
              </a:solidFill>
            </a:endParaRPr>
          </a:p>
        </p:txBody>
      </p:sp>
    </p:spTree>
    <p:extLst>
      <p:ext uri="{BB962C8B-B14F-4D97-AF65-F5344CB8AC3E}">
        <p14:creationId xmlns="" xmlns:p14="http://schemas.microsoft.com/office/powerpoint/2010/main" val="122350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3" name="TextBox 2"/>
          <p:cNvSpPr txBox="1"/>
          <p:nvPr/>
        </p:nvSpPr>
        <p:spPr>
          <a:xfrm>
            <a:off x="3025312" y="637285"/>
            <a:ext cx="10058400" cy="1077218"/>
          </a:xfrm>
          <a:prstGeom prst="rect">
            <a:avLst/>
          </a:prstGeom>
          <a:noFill/>
        </p:spPr>
        <p:txBody>
          <a:bodyPr wrap="square" rtlCol="0">
            <a:spAutoFit/>
          </a:bodyPr>
          <a:lstStyle/>
          <a:p>
            <a:r>
              <a:rPr lang="en-US" sz="3200" b="1" dirty="0"/>
              <a:t>Theory of Biogenesis</a:t>
            </a:r>
            <a:br>
              <a:rPr lang="en-US" sz="3200" b="1" dirty="0"/>
            </a:br>
            <a:r>
              <a:rPr lang="en-US" sz="3200" b="1" dirty="0"/>
              <a:t>(life from life)</a:t>
            </a:r>
          </a:p>
        </p:txBody>
      </p:sp>
      <p:sp>
        <p:nvSpPr>
          <p:cNvPr id="4" name="Rectangle 3"/>
          <p:cNvSpPr/>
          <p:nvPr/>
        </p:nvSpPr>
        <p:spPr>
          <a:xfrm>
            <a:off x="533400" y="2006593"/>
            <a:ext cx="9677400" cy="3416320"/>
          </a:xfrm>
          <a:prstGeom prst="rect">
            <a:avLst/>
          </a:prstGeom>
        </p:spPr>
        <p:txBody>
          <a:bodyPr wrap="square">
            <a:spAutoFit/>
          </a:bodyPr>
          <a:lstStyle/>
          <a:p>
            <a:pPr marL="285750" indent="-285750">
              <a:buFont typeface="Arial" panose="020B0604020202020204" pitchFamily="34" charset="0"/>
              <a:buChar char="•"/>
            </a:pPr>
            <a:r>
              <a:rPr lang="en-US" sz="2400" dirty="0"/>
              <a:t> The live was created from living organisms already present in atmosphere in pre-existing form</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When they get suitable condition , they grow and </a:t>
            </a:r>
            <a:r>
              <a:rPr lang="en-US" sz="2400" dirty="0" smtClean="0"/>
              <a:t>multiply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The experiment in </a:t>
            </a:r>
            <a:r>
              <a:rPr lang="en-US" sz="2400" dirty="0" err="1"/>
              <a:t>favours</a:t>
            </a:r>
            <a:r>
              <a:rPr lang="en-US" sz="2400" dirty="0"/>
              <a:t> of it are;</a:t>
            </a:r>
          </a:p>
          <a:p>
            <a:r>
              <a:rPr lang="en-US" sz="2400" dirty="0" err="1"/>
              <a:t>i</a:t>
            </a:r>
            <a:r>
              <a:rPr lang="en-US" sz="2400" dirty="0"/>
              <a:t>. </a:t>
            </a:r>
            <a:r>
              <a:rPr lang="en-US" sz="2400" dirty="0" err="1"/>
              <a:t>Redi’s</a:t>
            </a:r>
            <a:r>
              <a:rPr lang="en-US" sz="2400" dirty="0"/>
              <a:t> Experiment</a:t>
            </a:r>
          </a:p>
          <a:p>
            <a:r>
              <a:rPr lang="en-US" sz="2400" dirty="0"/>
              <a:t>i</a:t>
            </a:r>
            <a:r>
              <a:rPr lang="en-US" sz="2400" dirty="0" smtClean="0"/>
              <a:t>i</a:t>
            </a:r>
            <a:r>
              <a:rPr lang="en-US" sz="2400" dirty="0"/>
              <a:t>. </a:t>
            </a:r>
            <a:r>
              <a:rPr lang="en-US" sz="2400" dirty="0" err="1"/>
              <a:t>Spallanzani</a:t>
            </a:r>
            <a:r>
              <a:rPr lang="en-US" sz="2400" dirty="0"/>
              <a:t> Experiment.</a:t>
            </a:r>
          </a:p>
          <a:p>
            <a:r>
              <a:rPr lang="en-US" sz="2400" dirty="0"/>
              <a:t>i</a:t>
            </a:r>
            <a:r>
              <a:rPr lang="en-US" sz="2400" dirty="0" smtClean="0"/>
              <a:t>ii</a:t>
            </a:r>
            <a:r>
              <a:rPr lang="en-US" sz="2400" dirty="0"/>
              <a:t>. Pasteur’s Experiment.</a:t>
            </a:r>
          </a:p>
        </p:txBody>
      </p:sp>
    </p:spTree>
    <p:extLst>
      <p:ext uri="{BB962C8B-B14F-4D97-AF65-F5344CB8AC3E}">
        <p14:creationId xmlns="" xmlns:p14="http://schemas.microsoft.com/office/powerpoint/2010/main" val="213341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6" name="TextBox 5"/>
          <p:cNvSpPr txBox="1"/>
          <p:nvPr/>
        </p:nvSpPr>
        <p:spPr>
          <a:xfrm>
            <a:off x="685800" y="4485397"/>
            <a:ext cx="8135472" cy="147732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Francesco </a:t>
            </a:r>
            <a:r>
              <a:rPr lang="en-US" sz="2400" b="1" dirty="0" err="1" smtClean="0"/>
              <a:t>Redi</a:t>
            </a:r>
            <a:r>
              <a:rPr lang="en-US" sz="2400" b="1" dirty="0" smtClean="0"/>
              <a:t> (1621-1697</a:t>
            </a:r>
            <a:r>
              <a:rPr lang="en-US" sz="2400" b="1" dirty="0"/>
              <a:t>) </a:t>
            </a:r>
            <a:r>
              <a:rPr lang="en-US" sz="2400" b="1" dirty="0" smtClean="0"/>
              <a:t/>
            </a:r>
            <a:br>
              <a:rPr lang="en-US" sz="2400" b="1" dirty="0" smtClean="0"/>
            </a:br>
            <a:r>
              <a:rPr lang="en-US" sz="2400" b="1" dirty="0" smtClean="0"/>
              <a:t>demonstrate </a:t>
            </a:r>
            <a:r>
              <a:rPr lang="en-US" sz="2400" b="1" dirty="0"/>
              <a:t>that </a:t>
            </a:r>
            <a:r>
              <a:rPr lang="en-US" sz="2400" b="1" dirty="0" smtClean="0"/>
              <a:t>fly </a:t>
            </a:r>
            <a:r>
              <a:rPr lang="en-US" sz="2400" b="1" dirty="0"/>
              <a:t>maggots were </a:t>
            </a:r>
            <a:r>
              <a:rPr lang="en-US" sz="2400" b="1" dirty="0" smtClean="0"/>
              <a:t/>
            </a:r>
            <a:br>
              <a:rPr lang="en-US" sz="2400" b="1" dirty="0" smtClean="0"/>
            </a:br>
            <a:r>
              <a:rPr lang="en-US" sz="2400" b="1" dirty="0" smtClean="0"/>
              <a:t>not </a:t>
            </a:r>
            <a:r>
              <a:rPr lang="en-US" sz="2400" b="1" dirty="0"/>
              <a:t>created from meat. </a:t>
            </a:r>
          </a:p>
          <a:p>
            <a:endParaRPr lang="en-US" dirty="0"/>
          </a:p>
        </p:txBody>
      </p:sp>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l="46007"/>
          <a:stretch/>
        </p:blipFill>
        <p:spPr>
          <a:xfrm>
            <a:off x="6705600" y="4260937"/>
            <a:ext cx="4534422" cy="2614808"/>
          </a:xfrm>
          <a:prstGeom prst="rect">
            <a:avLst/>
          </a:prstGeom>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 y="1108719"/>
            <a:ext cx="9581368" cy="334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22929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TextBox 1"/>
          <p:cNvSpPr txBox="1"/>
          <p:nvPr/>
        </p:nvSpPr>
        <p:spPr>
          <a:xfrm>
            <a:off x="2667000" y="990600"/>
            <a:ext cx="7086600" cy="584775"/>
          </a:xfrm>
          <a:prstGeom prst="rect">
            <a:avLst/>
          </a:prstGeom>
          <a:noFill/>
        </p:spPr>
        <p:txBody>
          <a:bodyPr wrap="square" rtlCol="0">
            <a:spAutoFit/>
          </a:bodyPr>
          <a:lstStyle/>
          <a:p>
            <a:pPr algn="ctr"/>
            <a:r>
              <a:rPr lang="en-US" sz="3200" b="1" dirty="0" err="1"/>
              <a:t>Spallanzani</a:t>
            </a:r>
            <a:r>
              <a:rPr lang="en-US" sz="3200" b="1" dirty="0"/>
              <a:t> Experiment</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874677"/>
            <a:ext cx="6648450" cy="410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91400" y="1892741"/>
            <a:ext cx="4343400" cy="473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9276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5" name="Title 1">
            <a:extLst>
              <a:ext uri="{FF2B5EF4-FFF2-40B4-BE49-F238E27FC236}">
                <a16:creationId xmlns:a16="http://schemas.microsoft.com/office/drawing/2014/main" xmlns="" id="{33929D74-4D7D-4648-A3CF-9008628F0398}"/>
              </a:ext>
            </a:extLst>
          </p:cNvPr>
          <p:cNvSpPr txBox="1">
            <a:spLocks/>
          </p:cNvSpPr>
          <p:nvPr/>
        </p:nvSpPr>
        <p:spPr>
          <a:xfrm>
            <a:off x="609600" y="233146"/>
            <a:ext cx="10972800" cy="118449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mtClean="0"/>
              <a:t>.</a:t>
            </a:r>
            <a:endParaRPr lang="en-US" dirty="0"/>
          </a:p>
        </p:txBody>
      </p:sp>
      <p:sp>
        <p:nvSpPr>
          <p:cNvPr id="6" name="Title 1"/>
          <p:cNvSpPr txBox="1">
            <a:spLocks/>
          </p:cNvSpPr>
          <p:nvPr/>
        </p:nvSpPr>
        <p:spPr bwMode="auto">
          <a:xfrm>
            <a:off x="381000" y="-64438"/>
            <a:ext cx="10822488" cy="1101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mtClean="0"/>
              <a:t>.</a:t>
            </a:r>
            <a:endParaRPr lang="en-US" dirty="0"/>
          </a:p>
        </p:txBody>
      </p:sp>
      <p:pic>
        <p:nvPicPr>
          <p:cNvPr id="7"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bwMode="auto">
          <a:xfrm>
            <a:off x="1297488" y="1981200"/>
            <a:ext cx="9906000" cy="470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22337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1735137"/>
            <a:ext cx="9829800" cy="1979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448800" y="3714753"/>
            <a:ext cx="2590800" cy="2228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43000" y="3905252"/>
            <a:ext cx="8305800" cy="1847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772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4" name="Rectangle 3"/>
          <p:cNvSpPr/>
          <p:nvPr/>
        </p:nvSpPr>
        <p:spPr>
          <a:xfrm>
            <a:off x="509392" y="1828800"/>
            <a:ext cx="11582400" cy="3046988"/>
          </a:xfrm>
          <a:prstGeom prst="rect">
            <a:avLst/>
          </a:prstGeom>
        </p:spPr>
        <p:txBody>
          <a:bodyPr wrap="square">
            <a:spAutoFit/>
          </a:bodyPr>
          <a:lstStyle/>
          <a:p>
            <a:pPr marL="285750" indent="-285750">
              <a:buFont typeface="Wingdings" pitchFamily="2" charset="2"/>
              <a:buChar char="Ø"/>
            </a:pPr>
            <a:r>
              <a:rPr lang="en-GB" sz="2400" dirty="0"/>
              <a:t>According to them, Conditional primitive atmospheres were entirely different from present-day conditions</a:t>
            </a:r>
          </a:p>
          <a:p>
            <a:pPr marL="342900" indent="-342900">
              <a:buFont typeface="+mj-lt"/>
              <a:buAutoNum type="arabicPeriod"/>
            </a:pPr>
            <a:r>
              <a:rPr lang="en-GB" sz="2400" dirty="0"/>
              <a:t>The atmosphere was reducing type no free </a:t>
            </a:r>
            <a:r>
              <a:rPr lang="en-GB" sz="2400" dirty="0" smtClean="0"/>
              <a:t>O</a:t>
            </a:r>
            <a:r>
              <a:rPr lang="en-GB" sz="2400" baseline="-25000" dirty="0" smtClean="0"/>
              <a:t>2</a:t>
            </a:r>
            <a:r>
              <a:rPr lang="en-GB" sz="2400" dirty="0" smtClean="0"/>
              <a:t> </a:t>
            </a:r>
            <a:r>
              <a:rPr lang="en-GB" sz="2400" dirty="0"/>
              <a:t>was available</a:t>
            </a:r>
          </a:p>
          <a:p>
            <a:pPr marL="342900" indent="-342900">
              <a:buFont typeface="+mj-lt"/>
              <a:buAutoNum type="arabicPeriod"/>
            </a:pPr>
            <a:r>
              <a:rPr lang="en-GB" sz="2400" dirty="0"/>
              <a:t> T</a:t>
            </a:r>
            <a:r>
              <a:rPr lang="en-GB" sz="2400" dirty="0" smtClean="0"/>
              <a:t>here </a:t>
            </a:r>
            <a:r>
              <a:rPr lang="en-GB" sz="2400" dirty="0"/>
              <a:t>was no ozone.</a:t>
            </a:r>
          </a:p>
          <a:p>
            <a:pPr marL="342900" indent="-342900">
              <a:buFont typeface="+mj-lt"/>
              <a:buAutoNum type="arabicPeriod"/>
            </a:pPr>
            <a:r>
              <a:rPr lang="en-GB" sz="2400" dirty="0"/>
              <a:t> The temperature was very high.</a:t>
            </a:r>
          </a:p>
          <a:p>
            <a:pPr marL="342900" indent="-342900">
              <a:buFont typeface="+mj-lt"/>
              <a:buAutoNum type="arabicPeriod"/>
            </a:pPr>
            <a:r>
              <a:rPr lang="en-GB" sz="2400" dirty="0"/>
              <a:t> </a:t>
            </a:r>
            <a:r>
              <a:rPr lang="en-GB" sz="2400" dirty="0" smtClean="0"/>
              <a:t>There </a:t>
            </a:r>
            <a:r>
              <a:rPr lang="en-GB" sz="2400" dirty="0"/>
              <a:t>was abundance of Methane, ammonia, </a:t>
            </a:r>
            <a:r>
              <a:rPr lang="en-GB" sz="2400" dirty="0" smtClean="0"/>
              <a:t>H</a:t>
            </a:r>
            <a:r>
              <a:rPr lang="en-GB" sz="2400" baseline="-25000" dirty="0" smtClean="0"/>
              <a:t>2</a:t>
            </a:r>
            <a:r>
              <a:rPr lang="en-GB" sz="2400" dirty="0" smtClean="0"/>
              <a:t>, </a:t>
            </a:r>
            <a:r>
              <a:rPr lang="en-GB" sz="2400" dirty="0"/>
              <a:t>and water </a:t>
            </a:r>
            <a:r>
              <a:rPr lang="en-GB" sz="2400" dirty="0" smtClean="0"/>
              <a:t>vapours.</a:t>
            </a:r>
            <a:endParaRPr lang="en-GB" sz="2400" dirty="0"/>
          </a:p>
          <a:p>
            <a:r>
              <a:rPr lang="en-GB" sz="2400" dirty="0"/>
              <a:t/>
            </a:r>
            <a:br>
              <a:rPr lang="en-GB" sz="2400" dirty="0"/>
            </a:br>
            <a:endParaRPr lang="en-US" sz="2400"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01715" y="4602182"/>
            <a:ext cx="9361485" cy="1798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085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45376" y="603814"/>
            <a:ext cx="6881812" cy="3838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09800" y="4442386"/>
            <a:ext cx="9066561" cy="1504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85852" y="26955"/>
            <a:ext cx="5334000" cy="584775"/>
          </a:xfrm>
          <a:prstGeom prst="rect">
            <a:avLst/>
          </a:prstGeom>
          <a:noFill/>
        </p:spPr>
        <p:txBody>
          <a:bodyPr wrap="square" rtlCol="0">
            <a:spAutoFit/>
          </a:bodyPr>
          <a:lstStyle/>
          <a:p>
            <a:r>
              <a:rPr lang="en-GB" sz="3200" dirty="0" smtClean="0"/>
              <a:t>A. </a:t>
            </a:r>
            <a:r>
              <a:rPr lang="en-GB" sz="3200" dirty="0" err="1" smtClean="0"/>
              <a:t>Chemogeny</a:t>
            </a:r>
            <a:endParaRPr lang="en-GB" sz="3200" dirty="0"/>
          </a:p>
        </p:txBody>
      </p:sp>
    </p:spTree>
    <p:extLst>
      <p:ext uri="{BB962C8B-B14F-4D97-AF65-F5344CB8AC3E}">
        <p14:creationId xmlns="" xmlns:p14="http://schemas.microsoft.com/office/powerpoint/2010/main" val="1234734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828800"/>
            <a:ext cx="112014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5257800"/>
            <a:ext cx="10972800" cy="1200329"/>
          </a:xfrm>
          <a:prstGeom prst="rect">
            <a:avLst/>
          </a:prstGeom>
          <a:noFill/>
        </p:spPr>
        <p:txBody>
          <a:bodyPr wrap="square" rtlCol="0">
            <a:spAutoFit/>
          </a:bodyPr>
          <a:lstStyle/>
          <a:p>
            <a:pPr marL="342900" indent="-342900">
              <a:buFont typeface="Wingdings" pitchFamily="2" charset="2"/>
              <a:buChar char="Ø"/>
            </a:pPr>
            <a:r>
              <a:rPr lang="en-GB" sz="2400" dirty="0"/>
              <a:t> Thus primitive atmosphere was reducing type without free oxygen </a:t>
            </a:r>
            <a:r>
              <a:rPr lang="en-GB" sz="2400" dirty="0" smtClean="0"/>
              <a:t>unlike </a:t>
            </a:r>
            <a:r>
              <a:rPr lang="en-GB" sz="2400" dirty="0"/>
              <a:t>the </a:t>
            </a:r>
            <a:r>
              <a:rPr lang="en-GB" sz="2400" dirty="0" smtClean="0"/>
              <a:t>present </a:t>
            </a:r>
            <a:r>
              <a:rPr lang="en-GB" sz="2400" dirty="0"/>
              <a:t>of oxidizing atmosphere (with free oxygen).</a:t>
            </a:r>
          </a:p>
          <a:p>
            <a:pPr marL="342900" indent="-342900">
              <a:buFont typeface="Wingdings" pitchFamily="2" charset="2"/>
              <a:buChar char="Ø"/>
            </a:pPr>
            <a:r>
              <a:rPr lang="en-GB" sz="2400" dirty="0"/>
              <a:t> So water and ammonia were probably the 1st molecules of primitive earth. </a:t>
            </a:r>
          </a:p>
        </p:txBody>
      </p:sp>
    </p:spTree>
    <p:extLst>
      <p:ext uri="{BB962C8B-B14F-4D97-AF65-F5344CB8AC3E}">
        <p14:creationId xmlns="" xmlns:p14="http://schemas.microsoft.com/office/powerpoint/2010/main" val="3354509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614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39704"/>
          <a:stretch/>
        </p:blipFill>
        <p:spPr bwMode="auto">
          <a:xfrm>
            <a:off x="457200" y="1875055"/>
            <a:ext cx="7099778" cy="2659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descr="Purine - Wikipedia"/>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18507"/>
          <a:stretch/>
        </p:blipFill>
        <p:spPr bwMode="auto">
          <a:xfrm>
            <a:off x="6554894" y="3533119"/>
            <a:ext cx="5779067" cy="2933701"/>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26434"/>
          <a:stretch/>
        </p:blipFill>
        <p:spPr bwMode="auto">
          <a:xfrm>
            <a:off x="477945" y="4534160"/>
            <a:ext cx="6076950" cy="167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56978" y="1999437"/>
            <a:ext cx="4600575"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370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51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1828800"/>
            <a:ext cx="9296400" cy="26987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1462791"/>
            <a:ext cx="3472953"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b="1" dirty="0" err="1" smtClean="0"/>
              <a:t>Oparin</a:t>
            </a:r>
            <a:r>
              <a:rPr lang="en-GB" sz="2400" b="1" dirty="0" smtClean="0"/>
              <a:t> said abiogenesis is 1</a:t>
            </a:r>
            <a:r>
              <a:rPr lang="en-GB" sz="2400" b="1" baseline="30000" dirty="0" smtClean="0"/>
              <a:t>st</a:t>
            </a:r>
            <a:r>
              <a:rPr lang="en-GB" sz="2400" b="1" dirty="0" smtClean="0"/>
              <a:t> ,but biogenesis is ever after.</a:t>
            </a:r>
            <a:endParaRPr lang="en-GB" sz="2400" b="1" dirty="0"/>
          </a:p>
        </p:txBody>
      </p:sp>
      <p:pic>
        <p:nvPicPr>
          <p:cNvPr id="5126"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15978" y="4572000"/>
            <a:ext cx="9448800" cy="2172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4074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4000" y="838200"/>
            <a:ext cx="9067800" cy="584775"/>
          </a:xfrm>
          <a:prstGeom prst="rect">
            <a:avLst/>
          </a:prstGeom>
          <a:noFill/>
        </p:spPr>
        <p:txBody>
          <a:bodyPr wrap="square" rtlCol="0">
            <a:spAutoFit/>
          </a:bodyPr>
          <a:lstStyle/>
          <a:p>
            <a:pPr algn="ctr"/>
            <a:endParaRPr lang="en-US" sz="3200" b="1" dirty="0">
              <a:solidFill>
                <a:srgbClr val="FF0000"/>
              </a:solidFill>
            </a:endParaRPr>
          </a:p>
        </p:txBody>
      </p:sp>
      <p:sp>
        <p:nvSpPr>
          <p:cNvPr id="8" name="Rectangle 7"/>
          <p:cNvSpPr/>
          <p:nvPr/>
        </p:nvSpPr>
        <p:spPr>
          <a:xfrm>
            <a:off x="1553308" y="2214771"/>
            <a:ext cx="10029092" cy="461665"/>
          </a:xfrm>
          <a:prstGeom prst="rect">
            <a:avLst/>
          </a:prstGeom>
        </p:spPr>
        <p:txBody>
          <a:bodyPr wrap="square">
            <a:spAutoFit/>
          </a:bodyPr>
          <a:lstStyle/>
          <a:p>
            <a:pPr marL="342900" indent="-342900">
              <a:buAutoNum type="arabicPeriod"/>
            </a:pPr>
            <a:endParaRPr lang="en-US" sz="2400" dirty="0"/>
          </a:p>
        </p:txBody>
      </p:sp>
      <p:sp>
        <p:nvSpPr>
          <p:cNvPr id="2" name="TextBox 1"/>
          <p:cNvSpPr txBox="1"/>
          <p:nvPr/>
        </p:nvSpPr>
        <p:spPr>
          <a:xfrm>
            <a:off x="838200" y="5867400"/>
            <a:ext cx="10287000" cy="461665"/>
          </a:xfrm>
          <a:prstGeom prst="rect">
            <a:avLst/>
          </a:prstGeom>
          <a:noFill/>
        </p:spPr>
        <p:txBody>
          <a:bodyPr wrap="square" rtlCol="0">
            <a:spAutoFit/>
          </a:bodyPr>
          <a:lstStyle/>
          <a:p>
            <a:r>
              <a:rPr lang="en-GB" sz="2400" dirty="0" smtClean="0"/>
              <a:t>The term evolution is 1</a:t>
            </a:r>
            <a:r>
              <a:rPr lang="en-GB" sz="2400" baseline="30000" dirty="0" smtClean="0"/>
              <a:t>st</a:t>
            </a:r>
            <a:r>
              <a:rPr lang="en-GB" sz="2400" dirty="0"/>
              <a:t> used by </a:t>
            </a:r>
            <a:r>
              <a:rPr lang="en-GB" sz="2400" dirty="0" smtClean="0"/>
              <a:t>philosopher </a:t>
            </a:r>
            <a:r>
              <a:rPr lang="en-GB" sz="2400" dirty="0"/>
              <a:t>Herbert </a:t>
            </a:r>
            <a:r>
              <a:rPr lang="en-GB" sz="2400" dirty="0" smtClean="0"/>
              <a:t>Spencer in 1852</a:t>
            </a:r>
            <a:endParaRPr lang="en-GB" sz="2400"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8200" y="1905000"/>
            <a:ext cx="10515600" cy="3962400"/>
          </a:xfrm>
          <a:prstGeom prst="rect">
            <a:avLst/>
          </a:prstGeom>
        </p:spPr>
      </p:pic>
    </p:spTree>
    <p:extLst>
      <p:ext uri="{BB962C8B-B14F-4D97-AF65-F5344CB8AC3E}">
        <p14:creationId xmlns="" xmlns:p14="http://schemas.microsoft.com/office/powerpoint/2010/main" val="32270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11110" y="2056693"/>
            <a:ext cx="10952290" cy="4410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4121063"/>
            <a:ext cx="1611315"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High Temperature</a:t>
            </a:r>
            <a:endParaRPr lang="en-GB" sz="2000" b="1" dirty="0"/>
          </a:p>
        </p:txBody>
      </p:sp>
    </p:spTree>
    <p:extLst>
      <p:ext uri="{BB962C8B-B14F-4D97-AF65-F5344CB8AC3E}">
        <p14:creationId xmlns="" xmlns:p14="http://schemas.microsoft.com/office/powerpoint/2010/main" val="210779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815978" y="1524000"/>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82297" y="1911680"/>
            <a:ext cx="6705600" cy="181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10118" y="824630"/>
            <a:ext cx="604995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400" dirty="0" smtClean="0"/>
              <a:t>Formation of complex organic molecules</a:t>
            </a:r>
            <a:endParaRPr lang="en-GB" sz="2400" dirty="0"/>
          </a:p>
        </p:txBody>
      </p:sp>
      <p:pic>
        <p:nvPicPr>
          <p:cNvPr id="819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82297" y="3714753"/>
            <a:ext cx="7423703" cy="552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21809" y="4419600"/>
            <a:ext cx="6166088"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4334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609600" y="1731326"/>
            <a:ext cx="11582400" cy="5078313"/>
          </a:xfrm>
          <a:prstGeom prst="rect">
            <a:avLst/>
          </a:prstGeom>
        </p:spPr>
        <p:txBody>
          <a:bodyPr wrap="square">
            <a:spAutoFit/>
          </a:bodyPr>
          <a:lstStyle/>
          <a:p>
            <a:pPr marL="342900" indent="-342900">
              <a:buFont typeface="Wingdings" pitchFamily="2" charset="2"/>
              <a:buChar char="Ø"/>
            </a:pPr>
            <a:r>
              <a:rPr lang="en-US" sz="2400" dirty="0" err="1"/>
              <a:t>Biogeny</a:t>
            </a:r>
            <a:r>
              <a:rPr lang="en-US" sz="2400" dirty="0"/>
              <a:t> is also known as the biological evolution of life.</a:t>
            </a:r>
          </a:p>
          <a:p>
            <a:pPr marL="342900" indent="-342900">
              <a:buFont typeface="Wingdings" pitchFamily="2" charset="2"/>
              <a:buChar char="Ø"/>
            </a:pPr>
            <a:r>
              <a:rPr lang="en-US" sz="2400" dirty="0"/>
              <a:t>The biomolecules formed during </a:t>
            </a:r>
            <a:r>
              <a:rPr lang="en-US" sz="2400" dirty="0" err="1"/>
              <a:t>chemogeny</a:t>
            </a:r>
            <a:r>
              <a:rPr lang="en-US" sz="2400" dirty="0"/>
              <a:t> were aggregated to form a chemical mixture, which later evolved into primitive life.</a:t>
            </a:r>
          </a:p>
          <a:p>
            <a:pPr marL="342900" indent="-342900">
              <a:buFont typeface="Wingdings" pitchFamily="2" charset="2"/>
              <a:buChar char="Ø"/>
            </a:pPr>
            <a:r>
              <a:rPr lang="en-US" sz="2400" dirty="0" err="1"/>
              <a:t>Biogeny</a:t>
            </a:r>
            <a:r>
              <a:rPr lang="en-US" sz="2400" dirty="0"/>
              <a:t> can be studied in following successive steps.</a:t>
            </a:r>
          </a:p>
          <a:p>
            <a:pPr marL="571500" indent="-571500">
              <a:lnSpc>
                <a:spcPct val="150000"/>
              </a:lnSpc>
              <a:buFont typeface="+mj-lt"/>
              <a:buAutoNum type="romanLcPeriod"/>
            </a:pPr>
            <a:r>
              <a:rPr lang="en-US" sz="3200" b="1" dirty="0"/>
              <a:t>Formation of nucleotides and nucleic </a:t>
            </a:r>
            <a:r>
              <a:rPr lang="en-US" sz="3200" b="1" dirty="0" smtClean="0"/>
              <a:t>acids</a:t>
            </a:r>
          </a:p>
          <a:p>
            <a:pPr marL="342900" indent="-342900">
              <a:lnSpc>
                <a:spcPct val="150000"/>
              </a:lnSpc>
              <a:buFont typeface="Wingdings" pitchFamily="2" charset="2"/>
              <a:buChar char="Ø"/>
            </a:pPr>
            <a:r>
              <a:rPr lang="en-US" sz="2400" dirty="0" smtClean="0"/>
              <a:t>Sugar, phosphate, purines and pyrimidine combine together to form nucleotide or nucleoproteins</a:t>
            </a:r>
            <a:endParaRPr lang="en-US" sz="2400" dirty="0"/>
          </a:p>
          <a:p>
            <a:pPr marL="342900" indent="-342900">
              <a:lnSpc>
                <a:spcPct val="150000"/>
              </a:lnSpc>
              <a:buFont typeface="Wingdings" pitchFamily="2" charset="2"/>
              <a:buChar char="Ø"/>
            </a:pPr>
            <a:r>
              <a:rPr lang="en-US" sz="2400" dirty="0" smtClean="0"/>
              <a:t>Huge mass of formation nucleotide were combined to form </a:t>
            </a:r>
            <a:r>
              <a:rPr lang="en-US" sz="2400" dirty="0"/>
              <a:t>DNA and RNA; </a:t>
            </a:r>
            <a:endParaRPr lang="en-US" sz="2400" dirty="0" smtClean="0"/>
          </a:p>
          <a:p>
            <a:pPr marL="342900" indent="-342900">
              <a:lnSpc>
                <a:spcPct val="150000"/>
              </a:lnSpc>
              <a:buFont typeface="Wingdings" pitchFamily="2" charset="2"/>
              <a:buChar char="Ø"/>
            </a:pPr>
            <a:r>
              <a:rPr lang="en-US" sz="2400" dirty="0" smtClean="0"/>
              <a:t>These DNA and RNA has potential of self-duplication or multiplication.</a:t>
            </a:r>
          </a:p>
          <a:p>
            <a:pPr marL="342900" indent="-342900">
              <a:lnSpc>
                <a:spcPct val="150000"/>
              </a:lnSpc>
              <a:buFont typeface="Wingdings" pitchFamily="2" charset="2"/>
              <a:buChar char="Ø"/>
            </a:pPr>
            <a:r>
              <a:rPr lang="en-US" sz="2400" dirty="0" smtClean="0"/>
              <a:t>Thus such self duplicating molecules are assumed the 1</a:t>
            </a:r>
            <a:r>
              <a:rPr lang="en-US" sz="2400" baseline="30000" dirty="0" smtClean="0"/>
              <a:t>st</a:t>
            </a:r>
            <a:r>
              <a:rPr lang="en-US" sz="2400" dirty="0" smtClean="0"/>
              <a:t> sign of life.</a:t>
            </a:r>
            <a:endParaRPr lang="en-US" sz="2400" dirty="0"/>
          </a:p>
        </p:txBody>
      </p:sp>
      <p:sp>
        <p:nvSpPr>
          <p:cNvPr id="3" name="TextBox 2"/>
          <p:cNvSpPr txBox="1"/>
          <p:nvPr/>
        </p:nvSpPr>
        <p:spPr>
          <a:xfrm>
            <a:off x="2667000" y="609600"/>
            <a:ext cx="6096000" cy="584775"/>
          </a:xfrm>
          <a:prstGeom prst="rect">
            <a:avLst/>
          </a:prstGeom>
          <a:noFill/>
        </p:spPr>
        <p:txBody>
          <a:bodyPr wrap="square" rtlCol="0">
            <a:spAutoFit/>
          </a:bodyPr>
          <a:lstStyle/>
          <a:p>
            <a:pPr algn="ctr"/>
            <a:r>
              <a:rPr lang="en-GB" sz="3200" b="1" dirty="0" smtClean="0"/>
              <a:t>B. </a:t>
            </a:r>
            <a:r>
              <a:rPr lang="en-GB" sz="3200" b="1" dirty="0" err="1" smtClean="0"/>
              <a:t>Biogeny</a:t>
            </a:r>
            <a:endParaRPr lang="en-GB" sz="3200" b="1" dirty="0"/>
          </a:p>
        </p:txBody>
      </p:sp>
    </p:spTree>
    <p:extLst>
      <p:ext uri="{BB962C8B-B14F-4D97-AF65-F5344CB8AC3E}">
        <p14:creationId xmlns="" xmlns:p14="http://schemas.microsoft.com/office/powerpoint/2010/main" val="347754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381000" y="1739410"/>
            <a:ext cx="118872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200" b="1" dirty="0" smtClean="0"/>
              <a:t> ii. Formation </a:t>
            </a:r>
            <a:r>
              <a:rPr lang="en-US" sz="2200" b="1" dirty="0"/>
              <a:t>of </a:t>
            </a:r>
            <a:r>
              <a:rPr lang="en-US" sz="2200" b="1" dirty="0" err="1" smtClean="0"/>
              <a:t>coacervates</a:t>
            </a:r>
            <a:endParaRPr lang="en-US" sz="2200" b="1" dirty="0" smtClean="0"/>
          </a:p>
          <a:p>
            <a:pPr marL="342900" indent="-342900" algn="just">
              <a:lnSpc>
                <a:spcPct val="150000"/>
              </a:lnSpc>
              <a:buFont typeface="Wingdings" pitchFamily="2" charset="2"/>
              <a:buChar char="Ø"/>
            </a:pPr>
            <a:r>
              <a:rPr lang="en-US" sz="2200" dirty="0" smtClean="0"/>
              <a:t>Nucleoproteins with other macromolecule of primordial soup in ocean come together and </a:t>
            </a:r>
            <a:r>
              <a:rPr lang="en-US" sz="2200" dirty="0" err="1" smtClean="0"/>
              <a:t>holded</a:t>
            </a:r>
            <a:r>
              <a:rPr lang="en-US" sz="2200" dirty="0" smtClean="0"/>
              <a:t> water layer to form </a:t>
            </a:r>
            <a:r>
              <a:rPr lang="en-US" sz="2200" dirty="0" smtClean="0">
                <a:solidFill>
                  <a:srgbClr val="FF0000"/>
                </a:solidFill>
              </a:rPr>
              <a:t>colloidal system </a:t>
            </a:r>
            <a:r>
              <a:rPr lang="en-US" sz="2200" dirty="0" smtClean="0"/>
              <a:t>called </a:t>
            </a:r>
            <a:r>
              <a:rPr lang="en-US" sz="2200" dirty="0" err="1" smtClean="0">
                <a:solidFill>
                  <a:srgbClr val="FF0000"/>
                </a:solidFill>
              </a:rPr>
              <a:t>coacervates</a:t>
            </a:r>
            <a:r>
              <a:rPr lang="en-US" sz="2200" dirty="0" smtClean="0">
                <a:solidFill>
                  <a:srgbClr val="FF0000"/>
                </a:solidFill>
              </a:rPr>
              <a:t>.</a:t>
            </a:r>
          </a:p>
          <a:p>
            <a:pPr marL="342900" indent="-342900" algn="just">
              <a:lnSpc>
                <a:spcPct val="150000"/>
              </a:lnSpc>
              <a:buFont typeface="Wingdings" pitchFamily="2" charset="2"/>
              <a:buChar char="Ø"/>
            </a:pPr>
            <a:r>
              <a:rPr lang="en-US" sz="2200" dirty="0" smtClean="0"/>
              <a:t>Intermediate living organism that gave rise to life</a:t>
            </a:r>
            <a:endParaRPr lang="en-US" sz="2200" dirty="0"/>
          </a:p>
          <a:p>
            <a:pPr marL="514350" indent="-514350">
              <a:lnSpc>
                <a:spcPct val="150000"/>
              </a:lnSpc>
              <a:buAutoNum type="romanLcPeriod" startAt="3"/>
            </a:pPr>
            <a:r>
              <a:rPr lang="en-US" sz="2200" b="1" dirty="0" smtClean="0"/>
              <a:t>Formation </a:t>
            </a:r>
            <a:r>
              <a:rPr lang="en-US" sz="2200" b="1" dirty="0"/>
              <a:t>of </a:t>
            </a:r>
            <a:r>
              <a:rPr lang="en-US" sz="2200" b="1" dirty="0" err="1" smtClean="0"/>
              <a:t>protobionts</a:t>
            </a:r>
            <a:r>
              <a:rPr lang="en-US" sz="2200" b="1" dirty="0" smtClean="0"/>
              <a:t> (</a:t>
            </a:r>
            <a:r>
              <a:rPr lang="en-US" sz="2200" b="1" dirty="0" err="1" smtClean="0"/>
              <a:t>oparin</a:t>
            </a:r>
            <a:r>
              <a:rPr lang="en-US" sz="2200" b="1" dirty="0" smtClean="0"/>
              <a:t> called it </a:t>
            </a:r>
            <a:r>
              <a:rPr lang="en-US" sz="2200" b="1" dirty="0" err="1" smtClean="0"/>
              <a:t>ebionts</a:t>
            </a:r>
            <a:r>
              <a:rPr lang="en-US" sz="2200" b="1" dirty="0" smtClean="0"/>
              <a:t> as well)</a:t>
            </a:r>
          </a:p>
          <a:p>
            <a:pPr marL="342900" indent="-342900">
              <a:lnSpc>
                <a:spcPct val="150000"/>
              </a:lnSpc>
              <a:buFont typeface="Wingdings" pitchFamily="2" charset="2"/>
              <a:buChar char="Ø"/>
            </a:pPr>
            <a:r>
              <a:rPr lang="en-US" sz="2200" dirty="0" smtClean="0"/>
              <a:t>Absorbed organic molecules and started multiplying</a:t>
            </a:r>
          </a:p>
          <a:p>
            <a:pPr marL="342900" indent="-342900">
              <a:lnSpc>
                <a:spcPct val="150000"/>
              </a:lnSpc>
              <a:buFont typeface="Wingdings" pitchFamily="2" charset="2"/>
              <a:buChar char="Ø"/>
            </a:pPr>
            <a:r>
              <a:rPr lang="en-US" sz="2200" dirty="0" smtClean="0"/>
              <a:t>Resulted in anaerobic heterotrophs or proto-cells or 1</a:t>
            </a:r>
            <a:r>
              <a:rPr lang="en-US" sz="2200" baseline="30000" dirty="0" smtClean="0"/>
              <a:t>st</a:t>
            </a:r>
            <a:r>
              <a:rPr lang="en-US" sz="2200" dirty="0" smtClean="0"/>
              <a:t> cell</a:t>
            </a:r>
            <a:r>
              <a:rPr lang="en-US" sz="2200" b="1" dirty="0" smtClean="0"/>
              <a:t>.</a:t>
            </a:r>
            <a:endParaRPr lang="en-US" sz="2200" b="1" dirty="0"/>
          </a:p>
          <a:p>
            <a:pPr marL="342900" indent="-342900">
              <a:lnSpc>
                <a:spcPct val="150000"/>
              </a:lnSpc>
              <a:buFont typeface="Wingdings" pitchFamily="2" charset="2"/>
              <a:buChar char="Ø"/>
            </a:pPr>
            <a:r>
              <a:rPr lang="en-US" sz="2200" dirty="0" smtClean="0"/>
              <a:t>Then give rise to prokaryotes and eukaryotes</a:t>
            </a:r>
          </a:p>
          <a:p>
            <a:pPr marL="342900" indent="-342900">
              <a:lnSpc>
                <a:spcPct val="150000"/>
              </a:lnSpc>
              <a:buFont typeface="Wingdings" pitchFamily="2" charset="2"/>
              <a:buChar char="Ø"/>
            </a:pPr>
            <a:r>
              <a:rPr lang="en-US" sz="2200" dirty="0" smtClean="0"/>
              <a:t>Prokaryotic cells without definite nuclei </a:t>
            </a:r>
            <a:r>
              <a:rPr lang="en-US" sz="2200" dirty="0" err="1" smtClean="0"/>
              <a:t>monera</a:t>
            </a:r>
            <a:r>
              <a:rPr lang="en-US" sz="2200" dirty="0" smtClean="0"/>
              <a:t> and </a:t>
            </a:r>
            <a:r>
              <a:rPr lang="en-US" sz="2200" dirty="0" err="1" smtClean="0"/>
              <a:t>monera</a:t>
            </a:r>
            <a:r>
              <a:rPr lang="en-US" sz="2200" dirty="0" smtClean="0"/>
              <a:t> evolved into BGA</a:t>
            </a:r>
          </a:p>
          <a:p>
            <a:pPr marL="342900" indent="-342900">
              <a:lnSpc>
                <a:spcPct val="150000"/>
              </a:lnSpc>
              <a:buFont typeface="Wingdings" pitchFamily="2" charset="2"/>
              <a:buChar char="Ø"/>
            </a:pPr>
            <a:r>
              <a:rPr lang="en-US" sz="2000" dirty="0" smtClean="0"/>
              <a:t>Eukaryotic cell with definite nuclei like </a:t>
            </a:r>
            <a:r>
              <a:rPr lang="en-US" sz="2000" dirty="0" err="1" smtClean="0"/>
              <a:t>protist</a:t>
            </a:r>
            <a:r>
              <a:rPr lang="en-US" sz="2000" dirty="0" smtClean="0"/>
              <a:t> and gave rise to protozoa, </a:t>
            </a:r>
            <a:r>
              <a:rPr lang="en-US" sz="2000" dirty="0" err="1" smtClean="0"/>
              <a:t>metazoa</a:t>
            </a:r>
            <a:r>
              <a:rPr lang="en-US" sz="2000" dirty="0" smtClean="0"/>
              <a:t> and </a:t>
            </a:r>
            <a:r>
              <a:rPr lang="en-US" sz="2000" dirty="0" err="1" smtClean="0"/>
              <a:t>metaphyta</a:t>
            </a:r>
            <a:endParaRPr lang="en-US" sz="2200" dirty="0" smtClean="0"/>
          </a:p>
          <a:p>
            <a:pPr marL="342900" indent="-342900">
              <a:lnSpc>
                <a:spcPct val="150000"/>
              </a:lnSpc>
              <a:buFont typeface="Wingdings" pitchFamily="2" charset="2"/>
              <a:buChar char="Ø"/>
            </a:pPr>
            <a:endParaRPr lang="en-GB" sz="2200" dirty="0"/>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5836"/>
          <a:stretch/>
        </p:blipFill>
        <p:spPr bwMode="auto">
          <a:xfrm>
            <a:off x="6858000" y="304800"/>
            <a:ext cx="2247900" cy="2161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Did you know? Protobionts are the pre-evolutionary... | Sutori"/>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42812" y="3104904"/>
            <a:ext cx="3087090" cy="22267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0440390" y="5147001"/>
            <a:ext cx="1981200" cy="369332"/>
          </a:xfrm>
          <a:prstGeom prst="rect">
            <a:avLst/>
          </a:prstGeom>
          <a:noFill/>
        </p:spPr>
        <p:txBody>
          <a:bodyPr wrap="square" rtlCol="0">
            <a:spAutoFit/>
          </a:bodyPr>
          <a:lstStyle/>
          <a:p>
            <a:r>
              <a:rPr lang="en-GB" dirty="0" smtClean="0"/>
              <a:t>Fig. </a:t>
            </a:r>
            <a:r>
              <a:rPr lang="en-GB" dirty="0" err="1" smtClean="0"/>
              <a:t>Protobiont</a:t>
            </a:r>
            <a:endParaRPr lang="en-GB" dirty="0"/>
          </a:p>
        </p:txBody>
      </p:sp>
    </p:spTree>
    <p:extLst>
      <p:ext uri="{BB962C8B-B14F-4D97-AF65-F5344CB8AC3E}">
        <p14:creationId xmlns="" xmlns:p14="http://schemas.microsoft.com/office/powerpoint/2010/main" val="68709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457200" y="1828800"/>
            <a:ext cx="11430000" cy="4893647"/>
          </a:xfrm>
          <a:prstGeom prst="rect">
            <a:avLst/>
          </a:prstGeom>
        </p:spPr>
        <p:txBody>
          <a:bodyPr wrap="square">
            <a:spAutoFit/>
          </a:bodyPr>
          <a:lstStyle/>
          <a:p>
            <a:pPr marL="342900" indent="-342900" algn="just">
              <a:buFont typeface="Wingdings" pitchFamily="2" charset="2"/>
              <a:buChar char="§"/>
            </a:pPr>
            <a:r>
              <a:rPr lang="en-US" sz="2400" dirty="0" err="1"/>
              <a:t>Cognogeny</a:t>
            </a:r>
            <a:r>
              <a:rPr lang="en-US" sz="2400" dirty="0"/>
              <a:t> is the modification and advancement of primitive life.</a:t>
            </a:r>
          </a:p>
          <a:p>
            <a:pPr marL="342900" indent="-342900" algn="just">
              <a:buFont typeface="Wingdings" pitchFamily="2" charset="2"/>
              <a:buChar char="§"/>
            </a:pPr>
            <a:r>
              <a:rPr lang="en-US" sz="2400" dirty="0"/>
              <a:t>Due to the scarcity of food in the sea water and changing environment, organisms had to change their feeding habits.</a:t>
            </a:r>
          </a:p>
          <a:p>
            <a:pPr marL="342900" indent="-342900" algn="just">
              <a:buFont typeface="Wingdings" pitchFamily="2" charset="2"/>
              <a:buChar char="§"/>
            </a:pPr>
            <a:r>
              <a:rPr lang="en-US" sz="2400" dirty="0"/>
              <a:t>They developed into different forms like </a:t>
            </a:r>
            <a:r>
              <a:rPr lang="en-US" sz="2400" dirty="0">
                <a:solidFill>
                  <a:srgbClr val="FF0000"/>
                </a:solidFill>
              </a:rPr>
              <a:t>parasitic, saprophytic, chemosynthetic, photosynthetic and so on.</a:t>
            </a:r>
          </a:p>
          <a:p>
            <a:pPr marL="342900" indent="-342900" algn="just">
              <a:buFont typeface="Wingdings" pitchFamily="2" charset="2"/>
              <a:buChar char="§"/>
            </a:pPr>
            <a:r>
              <a:rPr lang="en-US" sz="2400" dirty="0"/>
              <a:t>Due to change of reducing atmosphere into oxidizing type, the organisms diverged into various forms evolving into complex life forms by acquiring the characteristics like ability of perception, expression and communication.</a:t>
            </a:r>
          </a:p>
          <a:p>
            <a:pPr algn="just"/>
            <a:r>
              <a:rPr lang="en-US" sz="2400" b="1" dirty="0"/>
              <a:t>Conditions for the above reactions</a:t>
            </a:r>
          </a:p>
          <a:p>
            <a:pPr marL="342900" indent="-342900" algn="just">
              <a:buFont typeface="Arial" pitchFamily="34" charset="0"/>
              <a:buChar char="•"/>
            </a:pPr>
            <a:r>
              <a:rPr lang="en-US" sz="2400" dirty="0"/>
              <a:t>Presence of UV rays due to the lack of ozone layer.</a:t>
            </a:r>
          </a:p>
          <a:p>
            <a:pPr marL="342900" indent="-342900" algn="just">
              <a:buFont typeface="Arial" pitchFamily="34" charset="0"/>
              <a:buChar char="•"/>
            </a:pPr>
            <a:r>
              <a:rPr lang="en-US" sz="2400" dirty="0"/>
              <a:t>High intensity of light due to lightening.</a:t>
            </a:r>
          </a:p>
          <a:p>
            <a:pPr marL="342900" indent="-342900" algn="just">
              <a:buFont typeface="Arial" pitchFamily="34" charset="0"/>
              <a:buChar char="•"/>
            </a:pPr>
            <a:r>
              <a:rPr lang="en-US" sz="2400" dirty="0"/>
              <a:t>Enough and optimum heat energy due to frequent volcanic eruptions.</a:t>
            </a:r>
          </a:p>
          <a:p>
            <a:pPr algn="just"/>
            <a:endParaRPr lang="en-US" sz="2400" b="1" dirty="0"/>
          </a:p>
        </p:txBody>
      </p:sp>
      <p:sp>
        <p:nvSpPr>
          <p:cNvPr id="3" name="TextBox 2"/>
          <p:cNvSpPr txBox="1"/>
          <p:nvPr/>
        </p:nvSpPr>
        <p:spPr>
          <a:xfrm>
            <a:off x="2967041" y="990600"/>
            <a:ext cx="5440359" cy="584775"/>
          </a:xfrm>
          <a:prstGeom prst="rect">
            <a:avLst/>
          </a:prstGeom>
          <a:noFill/>
        </p:spPr>
        <p:txBody>
          <a:bodyPr wrap="square" rtlCol="0">
            <a:spAutoFit/>
          </a:bodyPr>
          <a:lstStyle/>
          <a:p>
            <a:pPr algn="ctr"/>
            <a:r>
              <a:rPr lang="en-US" sz="3200" b="1" dirty="0" smtClean="0"/>
              <a:t>C. </a:t>
            </a:r>
            <a:r>
              <a:rPr lang="en-US" sz="3200" b="1" dirty="0" err="1" smtClean="0"/>
              <a:t>Cognogeny</a:t>
            </a:r>
            <a:endParaRPr lang="en-GB" sz="3200" b="1" dirty="0"/>
          </a:p>
        </p:txBody>
      </p:sp>
    </p:spTree>
    <p:extLst>
      <p:ext uri="{BB962C8B-B14F-4D97-AF65-F5344CB8AC3E}">
        <p14:creationId xmlns="" xmlns:p14="http://schemas.microsoft.com/office/powerpoint/2010/main" val="743171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609600" y="1782396"/>
            <a:ext cx="11582400" cy="4524315"/>
          </a:xfrm>
          <a:prstGeom prst="rect">
            <a:avLst/>
          </a:prstGeom>
        </p:spPr>
        <p:txBody>
          <a:bodyPr wrap="square">
            <a:spAutoFit/>
          </a:bodyPr>
          <a:lstStyle/>
          <a:p>
            <a:r>
              <a:rPr lang="en-US" sz="2400" b="1" dirty="0" smtClean="0"/>
              <a:t>Origin of Autotrophs</a:t>
            </a:r>
            <a:endParaRPr lang="en-US" sz="2400" b="1" dirty="0"/>
          </a:p>
          <a:p>
            <a:pPr marL="342900" indent="-342900">
              <a:buFont typeface="Arial" pitchFamily="34" charset="0"/>
              <a:buChar char="•"/>
            </a:pPr>
            <a:r>
              <a:rPr lang="en-US" sz="2400" dirty="0" smtClean="0"/>
              <a:t>Due to scarcity  of food heterotrophs (one that can not produce for themselves aka consumers) evolved into autotrophs (one that can make their own food aka producers)</a:t>
            </a:r>
            <a:endParaRPr lang="en-US" sz="2400" dirty="0"/>
          </a:p>
          <a:p>
            <a:r>
              <a:rPr lang="en-US" sz="2400" b="1" dirty="0" smtClean="0"/>
              <a:t>Chemo-autotrophs</a:t>
            </a:r>
          </a:p>
          <a:p>
            <a:r>
              <a:rPr lang="en-US" sz="2400" dirty="0" smtClean="0"/>
              <a:t>Few prokaryotes made enzymes in order to boost the synthesis of carbohydrates from inorganic molecules available in ocean; starting of </a:t>
            </a:r>
            <a:r>
              <a:rPr lang="en-US" sz="2400" dirty="0" err="1" smtClean="0"/>
              <a:t>autotropism</a:t>
            </a:r>
            <a:r>
              <a:rPr lang="en-US" sz="2400" dirty="0" smtClean="0"/>
              <a:t>(an ability to produce organic matter by </a:t>
            </a:r>
            <a:r>
              <a:rPr lang="en-US" sz="2400" dirty="0" err="1" smtClean="0"/>
              <a:t>redusing</a:t>
            </a:r>
            <a:r>
              <a:rPr lang="en-US" sz="2400" smtClean="0"/>
              <a:t> inorganic matter)</a:t>
            </a:r>
            <a:endParaRPr lang="en-US" sz="2400" dirty="0" smtClean="0"/>
          </a:p>
          <a:p>
            <a:r>
              <a:rPr lang="en-US" sz="2400" b="1" dirty="0" smtClean="0"/>
              <a:t>Photosynthesis</a:t>
            </a:r>
          </a:p>
          <a:p>
            <a:r>
              <a:rPr lang="en-US" sz="2400" dirty="0" smtClean="0"/>
              <a:t>Certain bacteria evolved chlorophyll which made photosynthesis possible thus, used water instead of hydrogen sulfide (H</a:t>
            </a:r>
            <a:r>
              <a:rPr lang="en-US" sz="2400" baseline="-25000" dirty="0" smtClean="0"/>
              <a:t>2</a:t>
            </a:r>
            <a:r>
              <a:rPr lang="en-US" sz="2400" dirty="0" smtClean="0"/>
              <a:t>S) to emit carbohydrate, blue green algae (</a:t>
            </a:r>
            <a:r>
              <a:rPr lang="en-US" sz="2400" dirty="0"/>
              <a:t>B</a:t>
            </a:r>
            <a:r>
              <a:rPr lang="en-US" sz="2400" dirty="0" smtClean="0"/>
              <a:t>GA) is an example.</a:t>
            </a:r>
            <a:endParaRPr lang="en-US" sz="2400" dirty="0"/>
          </a:p>
        </p:txBody>
      </p:sp>
    </p:spTree>
    <p:extLst>
      <p:ext uri="{BB962C8B-B14F-4D97-AF65-F5344CB8AC3E}">
        <p14:creationId xmlns="" xmlns:p14="http://schemas.microsoft.com/office/powerpoint/2010/main" val="375693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4" name="Rectangle 3"/>
          <p:cNvSpPr/>
          <p:nvPr/>
        </p:nvSpPr>
        <p:spPr>
          <a:xfrm>
            <a:off x="457200" y="641379"/>
            <a:ext cx="11658600" cy="5563831"/>
          </a:xfrm>
          <a:prstGeom prst="rect">
            <a:avLst/>
          </a:prstGeom>
        </p:spPr>
        <p:txBody>
          <a:bodyPr wrap="square">
            <a:spAutoFit/>
          </a:bodyPr>
          <a:lstStyle/>
          <a:p>
            <a:pPr algn="ctr">
              <a:lnSpc>
                <a:spcPct val="150000"/>
              </a:lnSpc>
            </a:pPr>
            <a:r>
              <a:rPr lang="en-GB" sz="2400" b="1" dirty="0"/>
              <a:t>Miller-Urey Experiment</a:t>
            </a:r>
          </a:p>
          <a:p>
            <a:pPr algn="just">
              <a:lnSpc>
                <a:spcPct val="150000"/>
              </a:lnSpc>
            </a:pPr>
            <a:endParaRPr lang="en-GB" sz="2400" dirty="0"/>
          </a:p>
          <a:p>
            <a:pPr marL="342900" indent="-342900" algn="just">
              <a:lnSpc>
                <a:spcPct val="150000"/>
              </a:lnSpc>
              <a:buFont typeface="Arial" pitchFamily="34" charset="0"/>
              <a:buChar char="•"/>
            </a:pPr>
            <a:r>
              <a:rPr lang="en-GB" sz="2400" dirty="0"/>
              <a:t>E</a:t>
            </a:r>
            <a:r>
              <a:rPr lang="en-GB" sz="2400" dirty="0" smtClean="0"/>
              <a:t>xperiment </a:t>
            </a:r>
            <a:r>
              <a:rPr lang="en-GB" sz="2400" dirty="0"/>
              <a:t>that proves </a:t>
            </a:r>
            <a:r>
              <a:rPr lang="en-GB" sz="2400" dirty="0" smtClean="0"/>
              <a:t>the biochemical </a:t>
            </a:r>
            <a:r>
              <a:rPr lang="en-GB" sz="2400" dirty="0"/>
              <a:t>origin of life on earth.</a:t>
            </a:r>
          </a:p>
          <a:p>
            <a:pPr marL="342900" indent="-342900" algn="just">
              <a:lnSpc>
                <a:spcPct val="150000"/>
              </a:lnSpc>
              <a:buFont typeface="Arial" pitchFamily="34" charset="0"/>
              <a:buChar char="•"/>
            </a:pPr>
            <a:r>
              <a:rPr lang="en-GB" sz="2400" dirty="0" smtClean="0"/>
              <a:t>Stanley </a:t>
            </a:r>
            <a:r>
              <a:rPr lang="en-GB" sz="2400" dirty="0"/>
              <a:t>Miller and his professor Harold C. Urey performed </a:t>
            </a:r>
            <a:r>
              <a:rPr lang="en-GB" sz="2400" dirty="0" smtClean="0"/>
              <a:t>an experiment </a:t>
            </a:r>
            <a:r>
              <a:rPr lang="en-GB" sz="2400" dirty="0"/>
              <a:t>in 1953 A.D to prove the </a:t>
            </a:r>
            <a:r>
              <a:rPr lang="en-GB" sz="2400" dirty="0" err="1"/>
              <a:t>Oparin</a:t>
            </a:r>
            <a:r>
              <a:rPr lang="en-GB" sz="2400" dirty="0"/>
              <a:t> Haldane Theory.</a:t>
            </a:r>
          </a:p>
          <a:p>
            <a:pPr marL="342900" indent="-342900" algn="just">
              <a:lnSpc>
                <a:spcPct val="150000"/>
              </a:lnSpc>
              <a:buFont typeface="Arial" pitchFamily="34" charset="0"/>
              <a:buChar char="•"/>
            </a:pPr>
            <a:r>
              <a:rPr lang="en-GB" sz="2400" dirty="0" smtClean="0"/>
              <a:t>For </a:t>
            </a:r>
            <a:r>
              <a:rPr lang="en-GB" sz="2400" dirty="0"/>
              <a:t>the experiment, they attempted to recreate the conditions </a:t>
            </a:r>
            <a:r>
              <a:rPr lang="en-GB" sz="2400" dirty="0" smtClean="0"/>
              <a:t>of primitive </a:t>
            </a:r>
            <a:r>
              <a:rPr lang="en-GB" sz="2400" dirty="0"/>
              <a:t>earth in the laboratory.</a:t>
            </a:r>
          </a:p>
          <a:p>
            <a:pPr marL="342900" indent="-342900" algn="just">
              <a:lnSpc>
                <a:spcPct val="150000"/>
              </a:lnSpc>
              <a:buFont typeface="Arial" pitchFamily="34" charset="0"/>
              <a:buChar char="•"/>
            </a:pPr>
            <a:r>
              <a:rPr lang="en-GB" sz="2400" dirty="0" smtClean="0"/>
              <a:t>They </a:t>
            </a:r>
            <a:r>
              <a:rPr lang="en-GB" sz="2400" dirty="0"/>
              <a:t>designed a glass apparatus comprising a glass flask, a </a:t>
            </a:r>
            <a:r>
              <a:rPr lang="en-GB" sz="2400" dirty="0" smtClean="0"/>
              <a:t>condenser and </a:t>
            </a:r>
            <a:r>
              <a:rPr lang="en-GB" sz="2400" dirty="0"/>
              <a:t>a liquid trap interconnected with tubes and fitted with source </a:t>
            </a:r>
            <a:r>
              <a:rPr lang="en-GB" sz="2400" dirty="0" smtClean="0"/>
              <a:t>of energy </a:t>
            </a:r>
            <a:r>
              <a:rPr lang="en-GB" sz="2400" dirty="0"/>
              <a:t>as shown in the figure.</a:t>
            </a:r>
          </a:p>
        </p:txBody>
      </p:sp>
    </p:spTree>
    <p:extLst>
      <p:ext uri="{BB962C8B-B14F-4D97-AF65-F5344CB8AC3E}">
        <p14:creationId xmlns="" xmlns:p14="http://schemas.microsoft.com/office/powerpoint/2010/main" val="3492731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228600" y="1733553"/>
            <a:ext cx="6400800" cy="4154984"/>
          </a:xfrm>
          <a:prstGeom prst="rect">
            <a:avLst/>
          </a:prstGeom>
        </p:spPr>
        <p:txBody>
          <a:bodyPr wrap="square">
            <a:spAutoFit/>
          </a:bodyPr>
          <a:lstStyle/>
          <a:p>
            <a:pPr marL="342900" indent="-342900">
              <a:buFont typeface="Arial" pitchFamily="34" charset="0"/>
              <a:buChar char="•"/>
            </a:pPr>
            <a:r>
              <a:rPr lang="en-GB" sz="2400" dirty="0">
                <a:latin typeface="+mj-lt"/>
              </a:rPr>
              <a:t>The apparatus was set up to achieve the condition of the </a:t>
            </a:r>
            <a:r>
              <a:rPr lang="en-GB" sz="2400" dirty="0" smtClean="0">
                <a:latin typeface="+mj-lt"/>
              </a:rPr>
              <a:t>primitive earth i.e. </a:t>
            </a:r>
            <a:r>
              <a:rPr lang="en-GB" sz="2400" dirty="0">
                <a:latin typeface="+mj-lt"/>
              </a:rPr>
              <a:t>the reducing atmosphere and primitive ocean.</a:t>
            </a:r>
          </a:p>
          <a:p>
            <a:pPr marL="342900" indent="-342900">
              <a:buFont typeface="Arial" pitchFamily="34" charset="0"/>
              <a:buChar char="•"/>
            </a:pPr>
            <a:endParaRPr lang="en-GB" sz="2400" dirty="0">
              <a:latin typeface="+mj-lt"/>
            </a:endParaRPr>
          </a:p>
          <a:p>
            <a:pPr marL="342900" indent="-342900">
              <a:buFont typeface="Arial" pitchFamily="34" charset="0"/>
              <a:buChar char="•"/>
            </a:pPr>
            <a:r>
              <a:rPr lang="en-GB" sz="2400" dirty="0">
                <a:latin typeface="+mj-lt"/>
              </a:rPr>
              <a:t>The mixture of methane, ammonia and hydrogen was kept in the </a:t>
            </a:r>
            <a:r>
              <a:rPr lang="en-GB" sz="2400" dirty="0" smtClean="0">
                <a:latin typeface="+mj-lt"/>
              </a:rPr>
              <a:t>ratio of 2:1:2 </a:t>
            </a:r>
            <a:r>
              <a:rPr lang="en-GB" sz="2400" dirty="0">
                <a:latin typeface="+mj-lt"/>
              </a:rPr>
              <a:t>in the gas chamber.</a:t>
            </a:r>
          </a:p>
          <a:p>
            <a:pPr marL="342900" indent="-342900">
              <a:buFont typeface="Arial" pitchFamily="34" charset="0"/>
              <a:buChar char="•"/>
            </a:pPr>
            <a:endParaRPr lang="en-GB" sz="2400" dirty="0">
              <a:latin typeface="+mj-lt"/>
            </a:endParaRPr>
          </a:p>
          <a:p>
            <a:pPr marL="342900" indent="-342900">
              <a:buFont typeface="Arial" pitchFamily="34" charset="0"/>
              <a:buChar char="•"/>
            </a:pPr>
            <a:r>
              <a:rPr lang="en-GB" sz="2400" dirty="0">
                <a:latin typeface="+mj-lt"/>
              </a:rPr>
              <a:t>The hot water vapour was circulated through the gas chamber.</a:t>
            </a:r>
          </a:p>
          <a:p>
            <a:pPr marL="342900" indent="-342900">
              <a:buFont typeface="Arial" pitchFamily="34" charset="0"/>
              <a:buChar char="•"/>
            </a:pPr>
            <a:endParaRPr lang="en-GB" sz="2400" dirty="0">
              <a:latin typeface="+mj-lt"/>
            </a:endParaRPr>
          </a:p>
        </p:txBody>
      </p:sp>
      <p:pic>
        <p:nvPicPr>
          <p:cNvPr id="1026" name="Picture 2" descr="Miller–Urey experiment - Simple English Wikipedia, the free encyclopedi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3600" y="1066801"/>
            <a:ext cx="6248400" cy="55260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9181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228600" y="1795369"/>
            <a:ext cx="6858000" cy="4524315"/>
          </a:xfrm>
          <a:prstGeom prst="rect">
            <a:avLst/>
          </a:prstGeom>
        </p:spPr>
        <p:txBody>
          <a:bodyPr wrap="square">
            <a:spAutoFit/>
          </a:bodyPr>
          <a:lstStyle/>
          <a:p>
            <a:pPr marL="342900" indent="-342900">
              <a:buFont typeface="Arial" pitchFamily="34" charset="0"/>
              <a:buChar char="•"/>
            </a:pPr>
            <a:r>
              <a:rPr lang="en-GB" sz="2400" dirty="0">
                <a:latin typeface="+mj-lt"/>
              </a:rPr>
              <a:t>The essential energy for the chemical reaction was provided by </a:t>
            </a:r>
            <a:r>
              <a:rPr lang="en-GB" sz="2400" dirty="0" smtClean="0">
                <a:latin typeface="+mj-lt"/>
              </a:rPr>
              <a:t>the electric </a:t>
            </a:r>
            <a:r>
              <a:rPr lang="en-GB" sz="2400" dirty="0">
                <a:latin typeface="+mj-lt"/>
              </a:rPr>
              <a:t>sparks, UV rays and high temperature.</a:t>
            </a:r>
          </a:p>
          <a:p>
            <a:pPr marL="342900" indent="-342900">
              <a:buFont typeface="Arial" pitchFamily="34" charset="0"/>
              <a:buChar char="•"/>
            </a:pPr>
            <a:endParaRPr lang="en-GB" sz="2400" dirty="0">
              <a:latin typeface="+mj-lt"/>
            </a:endParaRPr>
          </a:p>
          <a:p>
            <a:pPr marL="342900" indent="-342900">
              <a:buFont typeface="Arial" pitchFamily="34" charset="0"/>
              <a:buChar char="•"/>
            </a:pPr>
            <a:r>
              <a:rPr lang="en-GB" sz="2400" dirty="0">
                <a:latin typeface="+mj-lt"/>
              </a:rPr>
              <a:t>Continuous electric sparks were fired between the </a:t>
            </a:r>
            <a:r>
              <a:rPr lang="en-GB" sz="2400" dirty="0" smtClean="0">
                <a:latin typeface="+mj-lt"/>
              </a:rPr>
              <a:t>electrodes </a:t>
            </a:r>
            <a:r>
              <a:rPr lang="en-GB" sz="2400" dirty="0">
                <a:latin typeface="+mj-lt"/>
              </a:rPr>
              <a:t>in the </a:t>
            </a:r>
            <a:r>
              <a:rPr lang="en-GB" sz="2400" dirty="0" smtClean="0">
                <a:latin typeface="+mj-lt"/>
              </a:rPr>
              <a:t>gas chamber </a:t>
            </a:r>
            <a:r>
              <a:rPr lang="en-GB" sz="2400" dirty="0">
                <a:latin typeface="+mj-lt"/>
              </a:rPr>
              <a:t>to simulate lightening of the primitive earth.</a:t>
            </a:r>
          </a:p>
          <a:p>
            <a:pPr marL="342900" indent="-342900">
              <a:buFont typeface="Arial" pitchFamily="34" charset="0"/>
              <a:buChar char="•"/>
            </a:pPr>
            <a:endParaRPr lang="en-GB" sz="2400" dirty="0">
              <a:latin typeface="+mj-lt"/>
            </a:endParaRPr>
          </a:p>
          <a:p>
            <a:pPr marL="342900" indent="-342900">
              <a:buFont typeface="Arial" pitchFamily="34" charset="0"/>
              <a:buChar char="•"/>
            </a:pPr>
            <a:r>
              <a:rPr lang="en-GB" sz="2400" dirty="0">
                <a:latin typeface="+mj-lt"/>
              </a:rPr>
              <a:t>High temperature was maintained by the supply of hot water </a:t>
            </a:r>
            <a:r>
              <a:rPr lang="en-GB" sz="2400" dirty="0" smtClean="0">
                <a:latin typeface="+mj-lt"/>
              </a:rPr>
              <a:t>vapour from </a:t>
            </a:r>
            <a:r>
              <a:rPr lang="en-GB" sz="2400" dirty="0">
                <a:latin typeface="+mj-lt"/>
              </a:rPr>
              <a:t>the water boiler.</a:t>
            </a:r>
          </a:p>
          <a:p>
            <a:pPr marL="342900" indent="-342900">
              <a:buFont typeface="Arial" pitchFamily="34" charset="0"/>
              <a:buChar char="•"/>
            </a:pPr>
            <a:endParaRPr lang="en-GB" sz="2400" dirty="0">
              <a:latin typeface="+mj-lt"/>
            </a:endParaRPr>
          </a:p>
          <a:p>
            <a:pPr marL="342900" indent="-342900">
              <a:buFont typeface="Arial" pitchFamily="34" charset="0"/>
              <a:buChar char="•"/>
            </a:pPr>
            <a:r>
              <a:rPr lang="en-GB" sz="2400" dirty="0">
                <a:latin typeface="+mj-lt"/>
              </a:rPr>
              <a:t>The set up was left for one week</a:t>
            </a:r>
            <a:r>
              <a:rPr lang="en-GB" sz="2400" dirty="0" smtClean="0">
                <a:latin typeface="+mj-lt"/>
              </a:rPr>
              <a:t>.</a:t>
            </a:r>
            <a:endParaRPr lang="en-US" sz="2400" dirty="0">
              <a:latin typeface="+mj-lt"/>
            </a:endParaRPr>
          </a:p>
        </p:txBody>
      </p:sp>
      <p:pic>
        <p:nvPicPr>
          <p:cNvPr id="6" name="Picture 2" descr="Miller–Urey experiment - Simple English Wikipedia, the free encyclopedi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00800" y="1398561"/>
            <a:ext cx="5791200" cy="51942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9389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381000" y="1782396"/>
            <a:ext cx="11811000" cy="4893647"/>
          </a:xfrm>
          <a:prstGeom prst="rect">
            <a:avLst/>
          </a:prstGeom>
        </p:spPr>
        <p:txBody>
          <a:bodyPr wrap="square">
            <a:spAutoFit/>
          </a:bodyPr>
          <a:lstStyle/>
          <a:p>
            <a:pPr marL="342900" indent="-342900">
              <a:buFont typeface="Arial" pitchFamily="34" charset="0"/>
              <a:buChar char="•"/>
            </a:pPr>
            <a:r>
              <a:rPr lang="en-GB" sz="2400" dirty="0">
                <a:latin typeface="+mn-lt"/>
              </a:rPr>
              <a:t>A mixture of different small organic molecules was formed in the </a:t>
            </a:r>
            <a:r>
              <a:rPr lang="en-GB" sz="2400" dirty="0" smtClean="0">
                <a:latin typeface="+mn-lt"/>
              </a:rPr>
              <a:t>gas chamber(atmosphere</a:t>
            </a:r>
            <a:r>
              <a:rPr lang="en-GB" sz="2400" dirty="0">
                <a:latin typeface="+mn-lt"/>
              </a:rPr>
              <a:t>) during that time.</a:t>
            </a:r>
          </a:p>
          <a:p>
            <a:pPr marL="342900" indent="-342900">
              <a:buFont typeface="Arial" pitchFamily="34" charset="0"/>
              <a:buChar char="•"/>
            </a:pPr>
            <a:endParaRPr lang="en-GB" sz="2400" dirty="0">
              <a:latin typeface="+mn-lt"/>
            </a:endParaRPr>
          </a:p>
          <a:p>
            <a:pPr marL="342900" indent="-342900">
              <a:buFont typeface="Arial" pitchFamily="34" charset="0"/>
              <a:buChar char="•"/>
            </a:pPr>
            <a:r>
              <a:rPr lang="en-GB" sz="2400" dirty="0">
                <a:latin typeface="+mn-lt"/>
              </a:rPr>
              <a:t>Thus formed organic molecules was carried by condenser (rain) to </a:t>
            </a:r>
            <a:r>
              <a:rPr lang="en-GB" sz="2400" dirty="0" smtClean="0">
                <a:latin typeface="+mn-lt"/>
              </a:rPr>
              <a:t>the liquid </a:t>
            </a:r>
            <a:r>
              <a:rPr lang="en-GB" sz="2400" dirty="0">
                <a:latin typeface="+mn-lt"/>
              </a:rPr>
              <a:t>flask trap of the apparatus set up (ocean).</a:t>
            </a:r>
          </a:p>
          <a:p>
            <a:pPr marL="342900" indent="-342900">
              <a:buFont typeface="Arial" pitchFamily="34" charset="0"/>
              <a:buChar char="•"/>
            </a:pPr>
            <a:endParaRPr lang="en-GB" sz="2400" dirty="0">
              <a:latin typeface="+mn-lt"/>
            </a:endParaRPr>
          </a:p>
          <a:p>
            <a:pPr marL="342900" indent="-342900">
              <a:buFont typeface="Arial" pitchFamily="34" charset="0"/>
              <a:buChar char="•"/>
            </a:pPr>
            <a:r>
              <a:rPr lang="en-GB" sz="2400" dirty="0">
                <a:latin typeface="+mn-lt"/>
              </a:rPr>
              <a:t>They analysed the chemicals of the liquid trap.</a:t>
            </a:r>
          </a:p>
          <a:p>
            <a:pPr marL="342900" indent="-342900">
              <a:buFont typeface="Arial" pitchFamily="34" charset="0"/>
              <a:buChar char="•"/>
            </a:pPr>
            <a:endParaRPr lang="en-GB" sz="2400" dirty="0">
              <a:latin typeface="+mn-lt"/>
            </a:endParaRPr>
          </a:p>
          <a:p>
            <a:pPr marL="342900" indent="-342900">
              <a:buFont typeface="Arial" pitchFamily="34" charset="0"/>
              <a:buChar char="•"/>
            </a:pPr>
            <a:r>
              <a:rPr lang="en-GB" sz="2400" dirty="0">
                <a:latin typeface="+mn-lt"/>
              </a:rPr>
              <a:t>Different organic molecules like amino acids (glycine, alanine </a:t>
            </a:r>
            <a:r>
              <a:rPr lang="en-GB" sz="2400" dirty="0" smtClean="0">
                <a:latin typeface="+mn-lt"/>
              </a:rPr>
              <a:t>and </a:t>
            </a:r>
            <a:r>
              <a:rPr lang="en-GB" sz="2400" dirty="0" err="1" smtClean="0">
                <a:latin typeface="+mn-lt"/>
              </a:rPr>
              <a:t>asparatic</a:t>
            </a:r>
            <a:r>
              <a:rPr lang="en-GB" sz="2400" dirty="0" smtClean="0">
                <a:latin typeface="+mn-lt"/>
              </a:rPr>
              <a:t> </a:t>
            </a:r>
            <a:r>
              <a:rPr lang="en-GB" sz="2400" dirty="0">
                <a:latin typeface="+mn-lt"/>
              </a:rPr>
              <a:t>acid), adenine and simple sugars such a ribose was found </a:t>
            </a:r>
            <a:r>
              <a:rPr lang="en-GB" sz="2400" dirty="0" smtClean="0">
                <a:latin typeface="+mn-lt"/>
              </a:rPr>
              <a:t>in the </a:t>
            </a:r>
            <a:r>
              <a:rPr lang="en-GB" sz="2400" dirty="0">
                <a:latin typeface="+mn-lt"/>
              </a:rPr>
              <a:t>liquid.</a:t>
            </a:r>
          </a:p>
          <a:p>
            <a:pPr marL="342900" indent="-342900">
              <a:buFont typeface="Arial" pitchFamily="34" charset="0"/>
              <a:buChar char="•"/>
            </a:pPr>
            <a:endParaRPr lang="en-GB" sz="2400" dirty="0">
              <a:latin typeface="+mn-lt"/>
            </a:endParaRPr>
          </a:p>
          <a:p>
            <a:pPr marL="342900" indent="-342900">
              <a:buFont typeface="Arial" pitchFamily="34" charset="0"/>
              <a:buChar char="•"/>
            </a:pPr>
            <a:r>
              <a:rPr lang="en-GB" sz="2400" dirty="0">
                <a:latin typeface="+mn-lt"/>
              </a:rPr>
              <a:t>Hence, Miller-Urey’s experiment verified the </a:t>
            </a:r>
            <a:r>
              <a:rPr lang="en-GB" sz="2400" dirty="0" err="1">
                <a:latin typeface="+mn-lt"/>
              </a:rPr>
              <a:t>Oparin</a:t>
            </a:r>
            <a:r>
              <a:rPr lang="en-GB" sz="2400" dirty="0">
                <a:latin typeface="+mn-lt"/>
              </a:rPr>
              <a:t>-Haldane’s </a:t>
            </a:r>
            <a:r>
              <a:rPr lang="en-GB" sz="2400" dirty="0" smtClean="0">
                <a:latin typeface="+mn-lt"/>
              </a:rPr>
              <a:t>theory of </a:t>
            </a:r>
            <a:r>
              <a:rPr lang="en-GB" sz="2400" dirty="0">
                <a:latin typeface="+mn-lt"/>
              </a:rPr>
              <a:t>biochemical origin of life.</a:t>
            </a:r>
            <a:endParaRPr lang="en-US" sz="2400" dirty="0" smtClean="0">
              <a:latin typeface="+mn-lt"/>
            </a:endParaRPr>
          </a:p>
        </p:txBody>
      </p:sp>
    </p:spTree>
    <p:extLst>
      <p:ext uri="{BB962C8B-B14F-4D97-AF65-F5344CB8AC3E}">
        <p14:creationId xmlns="" xmlns:p14="http://schemas.microsoft.com/office/powerpoint/2010/main" val="2151472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TextBox 1"/>
          <p:cNvSpPr txBox="1"/>
          <p:nvPr/>
        </p:nvSpPr>
        <p:spPr>
          <a:xfrm>
            <a:off x="2438400" y="557894"/>
            <a:ext cx="6934200" cy="523220"/>
          </a:xfrm>
          <a:prstGeom prst="rect">
            <a:avLst/>
          </a:prstGeom>
          <a:noFill/>
        </p:spPr>
        <p:txBody>
          <a:bodyPr wrap="square" rtlCol="0">
            <a:spAutoFit/>
          </a:bodyPr>
          <a:lstStyle/>
          <a:p>
            <a:pPr algn="ctr"/>
            <a:r>
              <a:rPr lang="en-US" sz="2800" b="1" dirty="0" smtClean="0"/>
              <a:t>INTRODUCTION</a:t>
            </a:r>
          </a:p>
        </p:txBody>
      </p:sp>
      <p:sp>
        <p:nvSpPr>
          <p:cNvPr id="4" name="TextBox 3"/>
          <p:cNvSpPr txBox="1"/>
          <p:nvPr/>
        </p:nvSpPr>
        <p:spPr>
          <a:xfrm>
            <a:off x="4181605" y="2016701"/>
            <a:ext cx="6507159" cy="461665"/>
          </a:xfrm>
          <a:prstGeom prst="rect">
            <a:avLst/>
          </a:prstGeom>
          <a:noFill/>
        </p:spPr>
        <p:txBody>
          <a:bodyPr wrap="square" rtlCol="0">
            <a:spAutoFit/>
          </a:bodyPr>
          <a:lstStyle/>
          <a:p>
            <a:r>
              <a:rPr lang="en-US" dirty="0" smtClean="0"/>
              <a:t>   </a:t>
            </a:r>
            <a:r>
              <a:rPr lang="en-US" sz="2400" b="1" dirty="0" smtClean="0"/>
              <a:t>Universe</a:t>
            </a:r>
            <a:endParaRPr lang="en-US" sz="2400" b="1" dirty="0"/>
          </a:p>
        </p:txBody>
      </p:sp>
      <p:cxnSp>
        <p:nvCxnSpPr>
          <p:cNvPr id="6" name="Straight Arrow Connector 5"/>
          <p:cNvCxnSpPr/>
          <p:nvPr/>
        </p:nvCxnSpPr>
        <p:spPr>
          <a:xfrm>
            <a:off x="5075129" y="2489848"/>
            <a:ext cx="0" cy="6051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105400" y="3450286"/>
            <a:ext cx="0" cy="528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060671" y="4333346"/>
            <a:ext cx="0" cy="3003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573652" y="2988747"/>
            <a:ext cx="1099981" cy="461665"/>
          </a:xfrm>
          <a:prstGeom prst="rect">
            <a:avLst/>
          </a:prstGeom>
        </p:spPr>
        <p:txBody>
          <a:bodyPr wrap="none">
            <a:spAutoFit/>
          </a:bodyPr>
          <a:lstStyle/>
          <a:p>
            <a:r>
              <a:rPr lang="en-US" b="1" dirty="0" smtClean="0"/>
              <a:t>  </a:t>
            </a:r>
            <a:r>
              <a:rPr lang="en-US" sz="2400" b="1" dirty="0" smtClean="0"/>
              <a:t>Earth</a:t>
            </a:r>
            <a:endParaRPr lang="en-US" sz="2400" b="1" dirty="0"/>
          </a:p>
        </p:txBody>
      </p:sp>
      <p:sp>
        <p:nvSpPr>
          <p:cNvPr id="21" name="Rectangle 20"/>
          <p:cNvSpPr/>
          <p:nvPr/>
        </p:nvSpPr>
        <p:spPr>
          <a:xfrm>
            <a:off x="2952465" y="3951477"/>
            <a:ext cx="5173211" cy="461665"/>
          </a:xfrm>
          <a:prstGeom prst="rect">
            <a:avLst/>
          </a:prstGeom>
        </p:spPr>
        <p:txBody>
          <a:bodyPr wrap="none">
            <a:spAutoFit/>
          </a:bodyPr>
          <a:lstStyle/>
          <a:p>
            <a:r>
              <a:rPr lang="en-US" sz="2400" b="1" dirty="0"/>
              <a:t>First life </a:t>
            </a:r>
            <a:r>
              <a:rPr lang="en-US" sz="2400" b="1" dirty="0" smtClean="0"/>
              <a:t>form (originated in water)</a:t>
            </a:r>
            <a:endParaRPr lang="en-US" sz="2400" b="1" dirty="0"/>
          </a:p>
        </p:txBody>
      </p:sp>
      <p:sp>
        <p:nvSpPr>
          <p:cNvPr id="22" name="Rectangle 21"/>
          <p:cNvSpPr/>
          <p:nvPr/>
        </p:nvSpPr>
        <p:spPr>
          <a:xfrm>
            <a:off x="2571501" y="4520068"/>
            <a:ext cx="5104282" cy="461665"/>
          </a:xfrm>
          <a:prstGeom prst="rect">
            <a:avLst/>
          </a:prstGeom>
        </p:spPr>
        <p:txBody>
          <a:bodyPr wrap="none">
            <a:spAutoFit/>
          </a:bodyPr>
          <a:lstStyle/>
          <a:p>
            <a:r>
              <a:rPr lang="en-US" sz="2400" b="1" dirty="0"/>
              <a:t>Evolution of complex biodiversity</a:t>
            </a:r>
          </a:p>
        </p:txBody>
      </p:sp>
      <p:sp>
        <p:nvSpPr>
          <p:cNvPr id="3" name="TextBox 2"/>
          <p:cNvSpPr txBox="1"/>
          <p:nvPr/>
        </p:nvSpPr>
        <p:spPr>
          <a:xfrm>
            <a:off x="521918" y="4981733"/>
            <a:ext cx="11658600" cy="1938992"/>
          </a:xfrm>
          <a:prstGeom prst="rect">
            <a:avLst/>
          </a:prstGeom>
          <a:noFill/>
        </p:spPr>
        <p:txBody>
          <a:bodyPr wrap="square" rtlCol="0">
            <a:spAutoFit/>
          </a:bodyPr>
          <a:lstStyle/>
          <a:p>
            <a:pPr algn="just"/>
            <a:r>
              <a:rPr lang="en-GB" sz="2400" b="1" dirty="0">
                <a:solidFill>
                  <a:srgbClr val="FF0000"/>
                </a:solidFill>
              </a:rPr>
              <a:t>Evolution is defined as the change in heritable </a:t>
            </a:r>
            <a:r>
              <a:rPr lang="en-GB" sz="2400" b="1" dirty="0" smtClean="0">
                <a:solidFill>
                  <a:srgbClr val="FF0000"/>
                </a:solidFill>
              </a:rPr>
              <a:t>characteristics </a:t>
            </a:r>
            <a:r>
              <a:rPr lang="en-GB" sz="2400" b="1" dirty="0">
                <a:solidFill>
                  <a:srgbClr val="FF0000"/>
                </a:solidFill>
              </a:rPr>
              <a:t>of biological populations over successive generations</a:t>
            </a:r>
            <a:r>
              <a:rPr lang="en-GB" sz="2400" b="1" dirty="0"/>
              <a:t>. These traits are the manifestations of genes that are handed down from parent to offspring during reproduction. As a result of mutation, genetic recombination, and other causes of genetic diversity, different traits tend to exist within any given population.</a:t>
            </a:r>
            <a:endParaRPr lang="en-GB" sz="2400" dirty="0"/>
          </a:p>
        </p:txBody>
      </p:sp>
      <p:pic>
        <p:nvPicPr>
          <p:cNvPr id="1026" name="Picture 2" descr="Animation Loop GIF by notofagus"/>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432626" y="2171468"/>
            <a:ext cx="2933700" cy="23332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8863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1371600" y="1782396"/>
            <a:ext cx="7772400" cy="830997"/>
          </a:xfrm>
          <a:prstGeom prst="rect">
            <a:avLst/>
          </a:prstGeom>
        </p:spPr>
        <p:txBody>
          <a:bodyPr wrap="square">
            <a:spAutoFit/>
          </a:bodyPr>
          <a:lstStyle/>
          <a:p>
            <a:endParaRPr lang="en-US" sz="2400" dirty="0"/>
          </a:p>
          <a:p>
            <a:endParaRPr lang="en-US" sz="2400" dirty="0"/>
          </a:p>
        </p:txBody>
      </p:sp>
      <p:sp>
        <p:nvSpPr>
          <p:cNvPr id="5" name="Rectangle 4"/>
          <p:cNvSpPr/>
          <p:nvPr/>
        </p:nvSpPr>
        <p:spPr>
          <a:xfrm>
            <a:off x="609600" y="1213475"/>
            <a:ext cx="11430000" cy="5386090"/>
          </a:xfrm>
          <a:prstGeom prst="rect">
            <a:avLst/>
          </a:prstGeom>
        </p:spPr>
        <p:txBody>
          <a:bodyPr wrap="square">
            <a:spAutoFit/>
          </a:bodyPr>
          <a:lstStyle/>
          <a:p>
            <a:pPr algn="ctr"/>
            <a:r>
              <a:rPr lang="en-GB" sz="3200" b="1" dirty="0"/>
              <a:t>Conclusions</a:t>
            </a:r>
          </a:p>
          <a:p>
            <a:pPr marL="342900" indent="-342900">
              <a:buFont typeface="Arial" pitchFamily="34" charset="0"/>
              <a:buChar char="•"/>
            </a:pPr>
            <a:endParaRPr lang="en-GB" sz="2400" dirty="0"/>
          </a:p>
          <a:p>
            <a:pPr marL="342900" indent="-342900">
              <a:buFont typeface="Arial" pitchFamily="34" charset="0"/>
              <a:buChar char="•"/>
            </a:pPr>
            <a:r>
              <a:rPr lang="en-GB" sz="2400" dirty="0"/>
              <a:t>The abiotic synthesis of organic molecules in the </a:t>
            </a:r>
            <a:r>
              <a:rPr lang="en-GB" sz="2400" dirty="0" smtClean="0"/>
              <a:t>experimental condition </a:t>
            </a:r>
            <a:r>
              <a:rPr lang="en-GB" sz="2400" dirty="0"/>
              <a:t>suggests the biochemical origin of life </a:t>
            </a:r>
            <a:r>
              <a:rPr lang="en-GB" sz="2400" dirty="0" smtClean="0"/>
              <a:t>i.e. </a:t>
            </a:r>
            <a:r>
              <a:rPr lang="en-GB" sz="2400" dirty="0"/>
              <a:t>life </a:t>
            </a:r>
            <a:r>
              <a:rPr lang="en-GB" sz="2400" dirty="0" smtClean="0"/>
              <a:t>originated from </a:t>
            </a:r>
            <a:r>
              <a:rPr lang="en-GB" sz="2400" dirty="0"/>
              <a:t>non-living forms at the beginning.</a:t>
            </a:r>
          </a:p>
          <a:p>
            <a:pPr marL="342900" indent="-342900">
              <a:buFont typeface="Arial" pitchFamily="34" charset="0"/>
              <a:buChar char="•"/>
            </a:pPr>
            <a:endParaRPr lang="en-GB" sz="2400" dirty="0"/>
          </a:p>
          <a:p>
            <a:pPr marL="342900" indent="-342900">
              <a:buFont typeface="Arial" pitchFamily="34" charset="0"/>
              <a:buChar char="•"/>
            </a:pPr>
            <a:r>
              <a:rPr lang="en-GB" sz="2400" dirty="0"/>
              <a:t>The building blocks of cells like amino acids could have been </a:t>
            </a:r>
            <a:r>
              <a:rPr lang="en-GB" sz="2400" dirty="0" smtClean="0"/>
              <a:t>formed on </a:t>
            </a:r>
            <a:r>
              <a:rPr lang="en-GB" sz="2400" dirty="0"/>
              <a:t>the primitive earth in similar conditions.</a:t>
            </a:r>
          </a:p>
          <a:p>
            <a:pPr marL="342900" indent="-342900">
              <a:buFont typeface="Arial" pitchFamily="34" charset="0"/>
              <a:buChar char="•"/>
            </a:pPr>
            <a:endParaRPr lang="en-GB" sz="2400" dirty="0"/>
          </a:p>
          <a:p>
            <a:pPr marL="342900" indent="-342900">
              <a:buFont typeface="Arial" pitchFamily="34" charset="0"/>
              <a:buChar char="•"/>
            </a:pPr>
            <a:r>
              <a:rPr lang="en-GB" sz="2400" dirty="0"/>
              <a:t>At present, origin takes place from pre-existing life</a:t>
            </a:r>
            <a:r>
              <a:rPr lang="en-GB" sz="2400" dirty="0" smtClean="0"/>
              <a:t>.</a:t>
            </a:r>
          </a:p>
          <a:p>
            <a:endParaRPr lang="en-GB" sz="2400" dirty="0" smtClean="0"/>
          </a:p>
          <a:p>
            <a:pPr marL="342900" indent="-342900">
              <a:buFont typeface="Arial" pitchFamily="34" charset="0"/>
              <a:buChar char="•"/>
            </a:pPr>
            <a:r>
              <a:rPr lang="en-GB" sz="2400" dirty="0"/>
              <a:t>Hence, Miller-Urey’s experiment verified the </a:t>
            </a:r>
            <a:r>
              <a:rPr lang="en-GB" sz="2400" dirty="0" err="1"/>
              <a:t>Oparin</a:t>
            </a:r>
            <a:r>
              <a:rPr lang="en-GB" sz="2400" dirty="0"/>
              <a:t>-Haldane’s theory of biochemical origin of life.</a:t>
            </a:r>
            <a:endParaRPr lang="en-US" sz="2400" dirty="0"/>
          </a:p>
          <a:p>
            <a:pPr marL="342900" indent="-342900">
              <a:buFont typeface="Arial" pitchFamily="34" charset="0"/>
              <a:buChar char="•"/>
            </a:pPr>
            <a:endParaRPr lang="en-GB" sz="2400" dirty="0"/>
          </a:p>
        </p:txBody>
      </p:sp>
    </p:spTree>
    <p:extLst>
      <p:ext uri="{BB962C8B-B14F-4D97-AF65-F5344CB8AC3E}">
        <p14:creationId xmlns="" xmlns:p14="http://schemas.microsoft.com/office/powerpoint/2010/main" val="248381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1371600" y="1782396"/>
            <a:ext cx="7772400" cy="830997"/>
          </a:xfrm>
          <a:prstGeom prst="rect">
            <a:avLst/>
          </a:prstGeom>
        </p:spPr>
        <p:txBody>
          <a:bodyPr wrap="square">
            <a:spAutoFit/>
          </a:bodyPr>
          <a:lstStyle/>
          <a:p>
            <a:endParaRPr lang="en-US" sz="2400" dirty="0"/>
          </a:p>
          <a:p>
            <a:endParaRPr lang="en-US" sz="2400" dirty="0"/>
          </a:p>
        </p:txBody>
      </p:sp>
      <p:sp>
        <p:nvSpPr>
          <p:cNvPr id="3" name="TextBox 2"/>
          <p:cNvSpPr txBox="1"/>
          <p:nvPr/>
        </p:nvSpPr>
        <p:spPr>
          <a:xfrm>
            <a:off x="762000" y="1905000"/>
            <a:ext cx="10058400" cy="2308324"/>
          </a:xfrm>
          <a:prstGeom prst="rect">
            <a:avLst/>
          </a:prstGeom>
          <a:noFill/>
        </p:spPr>
        <p:txBody>
          <a:bodyPr wrap="square" rtlCol="0">
            <a:spAutoFit/>
          </a:bodyPr>
          <a:lstStyle/>
          <a:p>
            <a:pPr marL="342900" indent="-342900">
              <a:lnSpc>
                <a:spcPct val="150000"/>
              </a:lnSpc>
              <a:buAutoNum type="arabicPeriod"/>
            </a:pPr>
            <a:r>
              <a:rPr lang="en-GB" sz="2400" dirty="0" smtClean="0"/>
              <a:t>Describe the theory of biogenesis.</a:t>
            </a:r>
          </a:p>
          <a:p>
            <a:pPr marL="342900" indent="-342900">
              <a:lnSpc>
                <a:spcPct val="150000"/>
              </a:lnSpc>
              <a:buAutoNum type="arabicPeriod"/>
            </a:pPr>
            <a:r>
              <a:rPr lang="en-GB" sz="2400" dirty="0" smtClean="0"/>
              <a:t>Explain the Miller and Urey’s experiment with diagram.</a:t>
            </a:r>
          </a:p>
          <a:p>
            <a:pPr marL="342900" indent="-342900">
              <a:lnSpc>
                <a:spcPct val="150000"/>
              </a:lnSpc>
              <a:buAutoNum type="arabicPeriod"/>
            </a:pPr>
            <a:r>
              <a:rPr lang="en-GB" sz="2400" dirty="0" smtClean="0"/>
              <a:t>Explain </a:t>
            </a:r>
            <a:r>
              <a:rPr lang="en-GB" sz="2400" dirty="0" err="1" smtClean="0"/>
              <a:t>Oparin</a:t>
            </a:r>
            <a:r>
              <a:rPr lang="en-GB" sz="2400" dirty="0" smtClean="0"/>
              <a:t>-Haldane concept.</a:t>
            </a:r>
          </a:p>
          <a:p>
            <a:pPr marL="342900" indent="-342900">
              <a:lnSpc>
                <a:spcPct val="150000"/>
              </a:lnSpc>
              <a:buAutoNum type="arabicPeriod"/>
            </a:pPr>
            <a:r>
              <a:rPr lang="en-GB" sz="2400" dirty="0" smtClean="0"/>
              <a:t>What are the evidences of organic evolution? Describe.</a:t>
            </a:r>
          </a:p>
        </p:txBody>
      </p:sp>
      <p:sp>
        <p:nvSpPr>
          <p:cNvPr id="4" name="TextBox 3"/>
          <p:cNvSpPr txBox="1"/>
          <p:nvPr/>
        </p:nvSpPr>
        <p:spPr>
          <a:xfrm>
            <a:off x="3021809" y="533400"/>
            <a:ext cx="5817391" cy="584775"/>
          </a:xfrm>
          <a:prstGeom prst="rect">
            <a:avLst/>
          </a:prstGeom>
          <a:noFill/>
        </p:spPr>
        <p:txBody>
          <a:bodyPr wrap="square" rtlCol="0">
            <a:spAutoFit/>
          </a:bodyPr>
          <a:lstStyle/>
          <a:p>
            <a:pPr algn="ctr"/>
            <a:r>
              <a:rPr lang="en-GB" sz="3200" b="1" dirty="0" smtClean="0"/>
              <a:t>Questions</a:t>
            </a:r>
            <a:endParaRPr lang="en-GB" sz="3200" b="1" dirty="0"/>
          </a:p>
        </p:txBody>
      </p:sp>
    </p:spTree>
    <p:extLst>
      <p:ext uri="{BB962C8B-B14F-4D97-AF65-F5344CB8AC3E}">
        <p14:creationId xmlns="" xmlns:p14="http://schemas.microsoft.com/office/powerpoint/2010/main" val="113980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1371600" y="1782396"/>
            <a:ext cx="7772400" cy="830997"/>
          </a:xfrm>
          <a:prstGeom prst="rect">
            <a:avLst/>
          </a:prstGeom>
        </p:spPr>
        <p:txBody>
          <a:bodyPr wrap="square">
            <a:spAutoFit/>
          </a:bodyPr>
          <a:lstStyle/>
          <a:p>
            <a:endParaRPr lang="en-US" sz="2400" dirty="0"/>
          </a:p>
          <a:p>
            <a:endParaRPr lang="en-US" sz="2400" dirty="0"/>
          </a:p>
        </p:txBody>
      </p:sp>
      <p:pic>
        <p:nvPicPr>
          <p:cNvPr id="6" name="Picture 3" descr="C:\Users\MSI\Downloads\NicePng_thank-you-png_18365.png"/>
          <p:cNvPicPr>
            <a:picLocks noChangeAspect="1" noChangeArrowheads="1"/>
          </p:cNvPicPr>
          <p:nvPr/>
        </p:nvPicPr>
        <p:blipFill>
          <a:blip r:embed="rId3"/>
          <a:srcRect/>
          <a:stretch>
            <a:fillRect/>
          </a:stretch>
        </p:blipFill>
        <p:spPr bwMode="auto">
          <a:xfrm>
            <a:off x="3429000" y="1441284"/>
            <a:ext cx="5334000" cy="4546937"/>
          </a:xfrm>
          <a:prstGeom prst="rect">
            <a:avLst/>
          </a:prstGeom>
          <a:noFill/>
        </p:spPr>
      </p:pic>
    </p:spTree>
    <p:extLst>
      <p:ext uri="{BB962C8B-B14F-4D97-AF65-F5344CB8AC3E}">
        <p14:creationId xmlns="" xmlns:p14="http://schemas.microsoft.com/office/powerpoint/2010/main" val="38954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534444" y="3514698"/>
            <a:ext cx="9448800" cy="400110"/>
          </a:xfrm>
          <a:prstGeom prst="rect">
            <a:avLst/>
          </a:prstGeom>
          <a:noFill/>
        </p:spPr>
        <p:txBody>
          <a:bodyPr wrap="square" rtlCol="0">
            <a:spAutoFit/>
          </a:bodyPr>
          <a:lstStyle/>
          <a:p>
            <a:r>
              <a:rPr lang="en-US" sz="2000" b="1" dirty="0" smtClean="0"/>
              <a:t>  </a:t>
            </a:r>
            <a:r>
              <a:rPr lang="en-US" sz="2000" dirty="0" smtClean="0"/>
              <a:t>   </a:t>
            </a:r>
            <a:endParaRPr lang="en-US" sz="2000" b="1" dirty="0"/>
          </a:p>
        </p:txBody>
      </p:sp>
      <p:sp>
        <p:nvSpPr>
          <p:cNvPr id="4" name="TextBox 3"/>
          <p:cNvSpPr txBox="1"/>
          <p:nvPr/>
        </p:nvSpPr>
        <p:spPr>
          <a:xfrm>
            <a:off x="861164" y="609600"/>
            <a:ext cx="9601200" cy="584775"/>
          </a:xfrm>
          <a:prstGeom prst="rect">
            <a:avLst/>
          </a:prstGeom>
          <a:noFill/>
        </p:spPr>
        <p:txBody>
          <a:bodyPr wrap="square" rtlCol="0">
            <a:spAutoFit/>
          </a:bodyPr>
          <a:lstStyle/>
          <a:p>
            <a:pPr algn="ctr"/>
            <a:r>
              <a:rPr lang="en-US" sz="3200" b="1" dirty="0" smtClean="0"/>
              <a:t>Discussion</a:t>
            </a:r>
            <a:endParaRPr lang="en-US" sz="3200" b="1" dirty="0"/>
          </a:p>
        </p:txBody>
      </p:sp>
      <p:sp>
        <p:nvSpPr>
          <p:cNvPr id="5" name="TextBox 4"/>
          <p:cNvSpPr txBox="1"/>
          <p:nvPr/>
        </p:nvSpPr>
        <p:spPr>
          <a:xfrm>
            <a:off x="609600" y="2053404"/>
            <a:ext cx="11582400" cy="4893647"/>
          </a:xfrm>
          <a:prstGeom prst="rect">
            <a:avLst/>
          </a:prstGeom>
          <a:noFill/>
        </p:spPr>
        <p:txBody>
          <a:bodyPr wrap="square" rtlCol="0">
            <a:spAutoFit/>
          </a:bodyPr>
          <a:lstStyle/>
          <a:p>
            <a:r>
              <a:rPr lang="en-US" sz="2400" b="1" dirty="0" smtClean="0"/>
              <a:t>1. What is the unit of evolution?</a:t>
            </a:r>
          </a:p>
          <a:p>
            <a:pPr marL="342900" indent="-342900">
              <a:buFont typeface="Wingdings" pitchFamily="2" charset="2"/>
              <a:buChar char="Ø"/>
            </a:pPr>
            <a:r>
              <a:rPr lang="en-US" sz="2400" b="1" dirty="0" smtClean="0">
                <a:solidFill>
                  <a:srgbClr val="FF0000"/>
                </a:solidFill>
              </a:rPr>
              <a:t>Population</a:t>
            </a:r>
            <a:endParaRPr lang="en-US" sz="2400" b="1" dirty="0">
              <a:solidFill>
                <a:srgbClr val="FF0000"/>
              </a:solidFill>
            </a:endParaRPr>
          </a:p>
          <a:p>
            <a:r>
              <a:rPr lang="en-US" sz="2400" b="1" dirty="0" smtClean="0"/>
              <a:t>2.  What causes the evolution?</a:t>
            </a:r>
          </a:p>
          <a:p>
            <a:pPr marL="342900" indent="-342900">
              <a:buFont typeface="Wingdings" pitchFamily="2" charset="2"/>
              <a:buChar char="Ø"/>
            </a:pPr>
            <a:r>
              <a:rPr lang="en-US" sz="2400" b="1" dirty="0" smtClean="0">
                <a:solidFill>
                  <a:srgbClr val="FF0000"/>
                </a:solidFill>
              </a:rPr>
              <a:t>Natural selection </a:t>
            </a:r>
            <a:r>
              <a:rPr lang="en-US" sz="2400" b="1" dirty="0" smtClean="0"/>
              <a:t>is the driving force of evolution</a:t>
            </a:r>
          </a:p>
          <a:p>
            <a:r>
              <a:rPr lang="en-US" sz="2400" b="1" dirty="0" smtClean="0"/>
              <a:t>3. What is the unit of natural selection?</a:t>
            </a:r>
          </a:p>
          <a:p>
            <a:pPr marL="342900" indent="-342900">
              <a:buFont typeface="Wingdings" pitchFamily="2" charset="2"/>
              <a:buChar char="Ø"/>
            </a:pPr>
            <a:r>
              <a:rPr lang="en-US" sz="2400" b="1" dirty="0" smtClean="0"/>
              <a:t>Individual</a:t>
            </a:r>
          </a:p>
          <a:p>
            <a:r>
              <a:rPr lang="en-US" sz="2400" b="1" dirty="0" smtClean="0"/>
              <a:t>3. What provides the </a:t>
            </a:r>
            <a:r>
              <a:rPr lang="en-US" sz="2400" b="1" dirty="0"/>
              <a:t>raw </a:t>
            </a:r>
            <a:r>
              <a:rPr lang="en-US" sz="2400" b="1" dirty="0" smtClean="0"/>
              <a:t>material for </a:t>
            </a:r>
            <a:r>
              <a:rPr lang="en-US" sz="2400" b="1" dirty="0"/>
              <a:t>the evolution?</a:t>
            </a:r>
          </a:p>
          <a:p>
            <a:pPr marL="342900" indent="-342900">
              <a:buFont typeface="Wingdings" pitchFamily="2" charset="2"/>
              <a:buChar char="Ø"/>
            </a:pPr>
            <a:r>
              <a:rPr lang="en-US" sz="2400" b="1" dirty="0" smtClean="0">
                <a:solidFill>
                  <a:srgbClr val="FF0000"/>
                </a:solidFill>
              </a:rPr>
              <a:t>Variations</a:t>
            </a:r>
            <a:r>
              <a:rPr lang="en-US" sz="2400" b="1" dirty="0" smtClean="0"/>
              <a:t> (no two individuals are exactly alike)</a:t>
            </a:r>
          </a:p>
          <a:p>
            <a:pPr marL="342900" indent="-342900">
              <a:buFont typeface="Wingdings" pitchFamily="2" charset="2"/>
              <a:buChar char="Ø"/>
            </a:pPr>
            <a:r>
              <a:rPr lang="en-US" sz="2400" b="1" dirty="0" smtClean="0"/>
              <a:t>We are product of </a:t>
            </a:r>
            <a:r>
              <a:rPr lang="en-US" sz="2400" b="1" dirty="0" smtClean="0">
                <a:solidFill>
                  <a:srgbClr val="FF0000"/>
                </a:solidFill>
              </a:rPr>
              <a:t>Sexual reproduction </a:t>
            </a:r>
            <a:r>
              <a:rPr lang="en-US" sz="2400" b="1" dirty="0" smtClean="0"/>
              <a:t>that is what brings variations</a:t>
            </a:r>
          </a:p>
          <a:p>
            <a:r>
              <a:rPr lang="en-US" sz="2400" b="1" dirty="0" smtClean="0"/>
              <a:t>4. What is the ultimate source of variation?</a:t>
            </a:r>
          </a:p>
          <a:p>
            <a:pPr marL="342900" indent="-342900">
              <a:buFont typeface="Wingdings" pitchFamily="2" charset="2"/>
              <a:buChar char="Ø"/>
            </a:pPr>
            <a:r>
              <a:rPr lang="en-US" sz="2400" b="1" dirty="0" smtClean="0">
                <a:solidFill>
                  <a:srgbClr val="FF0000"/>
                </a:solidFill>
              </a:rPr>
              <a:t>Mutation</a:t>
            </a:r>
          </a:p>
          <a:p>
            <a:endParaRPr lang="en-US" sz="2400" b="1" dirty="0" smtClean="0"/>
          </a:p>
          <a:p>
            <a:endParaRPr lang="en-US" sz="2400" b="1" dirty="0"/>
          </a:p>
        </p:txBody>
      </p:sp>
    </p:spTree>
    <p:extLst>
      <p:ext uri="{BB962C8B-B14F-4D97-AF65-F5344CB8AC3E}">
        <p14:creationId xmlns="" xmlns:p14="http://schemas.microsoft.com/office/powerpoint/2010/main" val="176566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534444" y="3514698"/>
            <a:ext cx="9448800" cy="400110"/>
          </a:xfrm>
          <a:prstGeom prst="rect">
            <a:avLst/>
          </a:prstGeom>
          <a:noFill/>
        </p:spPr>
        <p:txBody>
          <a:bodyPr wrap="square" rtlCol="0">
            <a:spAutoFit/>
          </a:bodyPr>
          <a:lstStyle/>
          <a:p>
            <a:r>
              <a:rPr lang="en-US" sz="2000" b="1" dirty="0" smtClean="0"/>
              <a:t>  </a:t>
            </a:r>
            <a:r>
              <a:rPr lang="en-US" sz="2000" dirty="0" smtClean="0"/>
              <a:t>   </a:t>
            </a:r>
            <a:endParaRPr lang="en-US" sz="2000" b="1" dirty="0"/>
          </a:p>
        </p:txBody>
      </p:sp>
      <p:sp>
        <p:nvSpPr>
          <p:cNvPr id="4" name="TextBox 3"/>
          <p:cNvSpPr txBox="1"/>
          <p:nvPr/>
        </p:nvSpPr>
        <p:spPr>
          <a:xfrm>
            <a:off x="861164" y="609600"/>
            <a:ext cx="9601200" cy="584775"/>
          </a:xfrm>
          <a:prstGeom prst="rect">
            <a:avLst/>
          </a:prstGeom>
          <a:noFill/>
        </p:spPr>
        <p:txBody>
          <a:bodyPr wrap="square" rtlCol="0">
            <a:spAutoFit/>
          </a:bodyPr>
          <a:lstStyle/>
          <a:p>
            <a:pPr algn="ctr"/>
            <a:r>
              <a:rPr lang="en-US" sz="3200" b="1" dirty="0" smtClean="0"/>
              <a:t>Theories of origin of Life</a:t>
            </a:r>
            <a:endParaRPr lang="en-US" sz="3200" b="1" dirty="0"/>
          </a:p>
        </p:txBody>
      </p:sp>
      <p:sp>
        <p:nvSpPr>
          <p:cNvPr id="5" name="TextBox 4"/>
          <p:cNvSpPr txBox="1"/>
          <p:nvPr/>
        </p:nvSpPr>
        <p:spPr>
          <a:xfrm>
            <a:off x="609600" y="2053404"/>
            <a:ext cx="11734800" cy="2308324"/>
          </a:xfrm>
          <a:prstGeom prst="rect">
            <a:avLst/>
          </a:prstGeom>
          <a:noFill/>
        </p:spPr>
        <p:txBody>
          <a:bodyPr wrap="square" rtlCol="0">
            <a:spAutoFit/>
          </a:bodyPr>
          <a:lstStyle/>
          <a:p>
            <a:pPr marL="457200" indent="-457200">
              <a:buAutoNum type="arabicPeriod"/>
            </a:pPr>
            <a:r>
              <a:rPr lang="en-US" sz="2400" b="1" dirty="0" smtClean="0"/>
              <a:t>Theory of Special Creation</a:t>
            </a:r>
          </a:p>
          <a:p>
            <a:pPr marL="457200" indent="-457200">
              <a:buFontTx/>
              <a:buAutoNum type="arabicPeriod"/>
            </a:pPr>
            <a:r>
              <a:rPr lang="en-US" sz="2400" b="1" dirty="0" smtClean="0"/>
              <a:t>Theory of spontaneous generation or abiogenesis (life from non living)</a:t>
            </a:r>
          </a:p>
          <a:p>
            <a:pPr marL="457200" indent="-457200">
              <a:buFontTx/>
              <a:buAutoNum type="arabicPeriod"/>
            </a:pPr>
            <a:r>
              <a:rPr lang="en-US" sz="2400" b="1" dirty="0" smtClean="0"/>
              <a:t>Theory of biogenesis (life from life)</a:t>
            </a:r>
          </a:p>
          <a:p>
            <a:pPr marL="457200" indent="-457200">
              <a:buFontTx/>
              <a:buAutoNum type="arabicPeriod"/>
            </a:pPr>
            <a:r>
              <a:rPr lang="en-US" sz="2400" b="1" dirty="0" smtClean="0"/>
              <a:t>Theory of </a:t>
            </a:r>
            <a:r>
              <a:rPr lang="en-US" sz="2400" b="1" dirty="0" err="1" smtClean="0"/>
              <a:t>cosmogeny</a:t>
            </a:r>
            <a:r>
              <a:rPr lang="en-US" sz="2400" b="1" dirty="0" smtClean="0"/>
              <a:t> (</a:t>
            </a:r>
            <a:r>
              <a:rPr lang="en-US" sz="2400" b="1" dirty="0" err="1" smtClean="0"/>
              <a:t>Panspermia</a:t>
            </a:r>
            <a:r>
              <a:rPr lang="en-US" sz="2400" b="1" dirty="0" smtClean="0"/>
              <a:t>)</a:t>
            </a:r>
          </a:p>
          <a:p>
            <a:pPr marL="457200" indent="-457200">
              <a:buFontTx/>
              <a:buAutoNum type="arabicPeriod"/>
            </a:pPr>
            <a:r>
              <a:rPr lang="en-US" sz="2400" b="1" dirty="0" smtClean="0"/>
              <a:t>Theory of biochemical origin of life ( </a:t>
            </a:r>
            <a:r>
              <a:rPr lang="en-US" sz="2400" b="1" dirty="0" err="1" smtClean="0"/>
              <a:t>Oparin</a:t>
            </a:r>
            <a:r>
              <a:rPr lang="en-US" sz="2400" b="1" dirty="0" smtClean="0"/>
              <a:t>-Haldane </a:t>
            </a:r>
            <a:r>
              <a:rPr lang="en-US" sz="2400" b="1" dirty="0" err="1" smtClean="0"/>
              <a:t>thoery</a:t>
            </a:r>
            <a:r>
              <a:rPr lang="en-US" sz="2400" b="1" dirty="0" smtClean="0"/>
              <a:t>)</a:t>
            </a:r>
            <a:endParaRPr lang="en-US" sz="2400" b="1" dirty="0"/>
          </a:p>
          <a:p>
            <a:pPr marL="457200" indent="-457200">
              <a:buAutoNum type="arabicPeriod"/>
            </a:pPr>
            <a:endParaRPr lang="en-US" sz="2400" b="1" dirty="0"/>
          </a:p>
        </p:txBody>
      </p:sp>
    </p:spTree>
    <p:extLst>
      <p:ext uri="{BB962C8B-B14F-4D97-AF65-F5344CB8AC3E}">
        <p14:creationId xmlns="" xmlns:p14="http://schemas.microsoft.com/office/powerpoint/2010/main" val="41227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3" name="TextBox 2"/>
          <p:cNvSpPr txBox="1"/>
          <p:nvPr/>
        </p:nvSpPr>
        <p:spPr>
          <a:xfrm>
            <a:off x="533400" y="1905000"/>
            <a:ext cx="11430000" cy="4893647"/>
          </a:xfrm>
          <a:prstGeom prst="rect">
            <a:avLst/>
          </a:prstGeom>
          <a:noFill/>
        </p:spPr>
        <p:txBody>
          <a:bodyPr wrap="square" rtlCol="0">
            <a:spAutoFit/>
          </a:bodyPr>
          <a:lstStyle/>
          <a:p>
            <a:pPr marL="457200" indent="-457200" algn="just">
              <a:buAutoNum type="arabicPeriod"/>
            </a:pPr>
            <a:r>
              <a:rPr lang="en-US" sz="2400" b="1" dirty="0" smtClean="0"/>
              <a:t>Theory of special creation</a:t>
            </a:r>
          </a:p>
          <a:p>
            <a:pPr marL="342900" indent="-342900" algn="just">
              <a:buFont typeface="Arial" pitchFamily="34" charset="0"/>
              <a:buChar char="•"/>
            </a:pPr>
            <a:r>
              <a:rPr lang="en-US" sz="2400" dirty="0" smtClean="0"/>
              <a:t>	Super natural power of god created everything including plant and animals</a:t>
            </a:r>
          </a:p>
          <a:p>
            <a:pPr algn="just"/>
            <a:endParaRPr lang="en-US" sz="2400" dirty="0" smtClean="0"/>
          </a:p>
          <a:p>
            <a:pPr marL="342900" indent="-342900" algn="just">
              <a:buFont typeface="Arial" pitchFamily="34" charset="0"/>
              <a:buChar char="•"/>
            </a:pPr>
            <a:r>
              <a:rPr lang="en-US" sz="2400" dirty="0"/>
              <a:t>	</a:t>
            </a:r>
            <a:r>
              <a:rPr lang="en-US" sz="2400" dirty="0" smtClean="0"/>
              <a:t>Universe was created within seven days comprehending plant, animal, and men 	that’s what bible says. Adam and eve were the 1</a:t>
            </a:r>
            <a:r>
              <a:rPr lang="en-US" sz="2400" baseline="30000" dirty="0" smtClean="0"/>
              <a:t>st</a:t>
            </a:r>
            <a:r>
              <a:rPr lang="en-US" sz="2400" dirty="0" smtClean="0"/>
              <a:t> and we are their legacies.</a:t>
            </a:r>
          </a:p>
          <a:p>
            <a:pPr algn="just"/>
            <a:endParaRPr lang="en-US" sz="2400" dirty="0" smtClean="0"/>
          </a:p>
          <a:p>
            <a:pPr marL="342900" indent="-342900" algn="just">
              <a:buFont typeface="Arial" pitchFamily="34" charset="0"/>
              <a:buChar char="•"/>
            </a:pPr>
            <a:r>
              <a:rPr lang="en-GB" sz="2400" dirty="0" smtClean="0"/>
              <a:t> Describe </a:t>
            </a:r>
            <a:r>
              <a:rPr lang="en-GB" sz="2400" dirty="0"/>
              <a:t>that Earth and heaven were created on the first day and the sky on the second day. Plant and animal originated on the third day, while the sun, the moon, and stars were created on 4th day; birds and fishes appeared on the fifth day, and finally, men and beasts were created on the sixth day. the one </a:t>
            </a:r>
            <a:r>
              <a:rPr lang="en-GB" sz="2400" dirty="0" smtClean="0"/>
              <a:t>women </a:t>
            </a:r>
            <a:r>
              <a:rPr lang="en-GB" sz="2400" dirty="0"/>
              <a:t>constricted on the seventh day from the 12th rib of men.</a:t>
            </a:r>
            <a:endParaRPr lang="en-US" sz="2400" dirty="0" smtClean="0"/>
          </a:p>
          <a:p>
            <a:pPr algn="just"/>
            <a:endParaRPr lang="en-US" sz="2400" dirty="0" smtClean="0"/>
          </a:p>
          <a:p>
            <a:pPr algn="just"/>
            <a:endParaRPr lang="en-US" sz="2400" b="1" dirty="0"/>
          </a:p>
        </p:txBody>
      </p:sp>
    </p:spTree>
    <p:extLst>
      <p:ext uri="{BB962C8B-B14F-4D97-AF65-F5344CB8AC3E}">
        <p14:creationId xmlns="" xmlns:p14="http://schemas.microsoft.com/office/powerpoint/2010/main" val="205192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3" name="TextBox 2"/>
          <p:cNvSpPr txBox="1"/>
          <p:nvPr/>
        </p:nvSpPr>
        <p:spPr>
          <a:xfrm>
            <a:off x="533400" y="1905000"/>
            <a:ext cx="11430000" cy="2308324"/>
          </a:xfrm>
          <a:prstGeom prst="rect">
            <a:avLst/>
          </a:prstGeom>
          <a:noFill/>
        </p:spPr>
        <p:txBody>
          <a:bodyPr wrap="square" rtlCol="0">
            <a:spAutoFit/>
          </a:bodyPr>
          <a:lstStyle/>
          <a:p>
            <a:pPr marL="342900" indent="-342900">
              <a:buFont typeface="Arial" pitchFamily="34" charset="0"/>
              <a:buChar char="•"/>
            </a:pPr>
            <a:r>
              <a:rPr lang="en-US" sz="2400" dirty="0"/>
              <a:t>On the other hand, Hindu mythology says just in one stroke the almighty </a:t>
            </a:r>
            <a:r>
              <a:rPr lang="en-US" sz="2400" dirty="0" err="1"/>
              <a:t>Bramha</a:t>
            </a:r>
            <a:r>
              <a:rPr lang="en-US" sz="2400" dirty="0"/>
              <a:t> </a:t>
            </a:r>
            <a:r>
              <a:rPr lang="en-US" sz="2400" dirty="0" err="1"/>
              <a:t>Dev</a:t>
            </a:r>
            <a:r>
              <a:rPr lang="en-US" sz="2400" dirty="0"/>
              <a:t> created several forms of life likewise, Manu and </a:t>
            </a:r>
            <a:r>
              <a:rPr lang="en-US" sz="2400" dirty="0" err="1"/>
              <a:t>Shradha</a:t>
            </a:r>
            <a:r>
              <a:rPr lang="en-US" sz="2400" dirty="0"/>
              <a:t> were 1</a:t>
            </a:r>
            <a:r>
              <a:rPr lang="en-US" sz="2400" baseline="30000" dirty="0"/>
              <a:t>st</a:t>
            </a:r>
            <a:r>
              <a:rPr lang="en-US" sz="2400" dirty="0"/>
              <a:t> born</a:t>
            </a:r>
            <a:r>
              <a:rPr lang="en-US" sz="2400" dirty="0" smtClean="0"/>
              <a:t>.</a:t>
            </a:r>
          </a:p>
          <a:p>
            <a:endParaRPr lang="en-US" sz="2400" dirty="0"/>
          </a:p>
          <a:p>
            <a:pPr marL="342900" indent="-342900">
              <a:buFont typeface="Arial" pitchFamily="34" charset="0"/>
              <a:buChar char="•"/>
            </a:pPr>
            <a:r>
              <a:rPr lang="en-US" sz="2400" dirty="0"/>
              <a:t>Whatsoever, this theory has no scientific proves thus not accepted; only Spanish priest Father </a:t>
            </a:r>
            <a:r>
              <a:rPr lang="en-US" sz="2400" dirty="0" err="1"/>
              <a:t>Saurez</a:t>
            </a:r>
            <a:r>
              <a:rPr lang="en-US" sz="2400" dirty="0"/>
              <a:t> claimed its true at that time</a:t>
            </a:r>
            <a:r>
              <a:rPr lang="en-US" sz="2400" dirty="0" smtClean="0"/>
              <a:t>.</a:t>
            </a:r>
            <a:endParaRPr lang="en-US" sz="2400" dirty="0"/>
          </a:p>
          <a:p>
            <a:pPr algn="just"/>
            <a:endParaRPr lang="en-US" sz="2400" b="1" dirty="0"/>
          </a:p>
        </p:txBody>
      </p:sp>
      <p:pic>
        <p:nvPicPr>
          <p:cNvPr id="3074" name="Picture 2" descr="Learn Theories on Origin of Life in 4 minu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3959" y="3886200"/>
            <a:ext cx="4038600" cy="281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3134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pic>
        <p:nvPicPr>
          <p:cNvPr id="2050" name="Picture 2" descr="Origin of lif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7999" y="1433515"/>
            <a:ext cx="5341307" cy="45624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57200" y="2006069"/>
            <a:ext cx="6172200" cy="4216539"/>
          </a:xfrm>
          <a:prstGeom prst="rect">
            <a:avLst/>
          </a:prstGeom>
          <a:noFill/>
        </p:spPr>
        <p:txBody>
          <a:bodyPr wrap="square" rtlCol="0">
            <a:spAutoFit/>
          </a:bodyPr>
          <a:lstStyle/>
          <a:p>
            <a:r>
              <a:rPr lang="en-GB" sz="2400" b="1" dirty="0" smtClean="0"/>
              <a:t>2. Theory of </a:t>
            </a:r>
            <a:r>
              <a:rPr lang="en-GB" sz="2400" b="1" dirty="0" err="1" smtClean="0"/>
              <a:t>cosmogeny</a:t>
            </a:r>
            <a:r>
              <a:rPr lang="en-GB" sz="2400" b="1" dirty="0" smtClean="0"/>
              <a:t> </a:t>
            </a:r>
          </a:p>
          <a:p>
            <a:endParaRPr lang="en-GB" sz="2400" b="1" dirty="0" smtClean="0"/>
          </a:p>
          <a:p>
            <a:pPr marL="342900" indent="-342900">
              <a:buFont typeface="Arial" pitchFamily="34" charset="0"/>
              <a:buChar char="•"/>
            </a:pPr>
            <a:r>
              <a:rPr lang="en-GB" sz="2200" dirty="0" smtClean="0"/>
              <a:t>Proposed by philosopher </a:t>
            </a:r>
            <a:r>
              <a:rPr lang="en-GB" sz="2200" dirty="0" err="1" smtClean="0"/>
              <a:t>Ritcher</a:t>
            </a:r>
            <a:r>
              <a:rPr lang="en-GB" sz="2200" dirty="0" smtClean="0"/>
              <a:t> in 1865 and supported by Arrhenius in 1908.</a:t>
            </a:r>
          </a:p>
          <a:p>
            <a:pPr marL="342900" indent="-342900">
              <a:buFont typeface="Arial" pitchFamily="34" charset="0"/>
              <a:buChar char="•"/>
            </a:pPr>
            <a:endParaRPr lang="en-GB" sz="2200" dirty="0" smtClean="0"/>
          </a:p>
          <a:p>
            <a:pPr marL="342900" indent="-342900">
              <a:buFont typeface="Arial" pitchFamily="34" charset="0"/>
              <a:buChar char="•"/>
            </a:pPr>
            <a:r>
              <a:rPr lang="en-GB" sz="2200" dirty="0"/>
              <a:t>Life came on the earth from another planet in the form of small spores, called </a:t>
            </a:r>
            <a:r>
              <a:rPr lang="en-GB" sz="2200" dirty="0" err="1"/>
              <a:t>panspermia</a:t>
            </a:r>
            <a:r>
              <a:rPr lang="en-GB" sz="2200" dirty="0"/>
              <a:t>. This </a:t>
            </a:r>
            <a:r>
              <a:rPr lang="en-GB" sz="2200" dirty="0" err="1"/>
              <a:t>panspermia</a:t>
            </a:r>
            <a:r>
              <a:rPr lang="en-GB" sz="2200" dirty="0"/>
              <a:t> could survive at high temperatures. When the planet collided with the earth, </a:t>
            </a:r>
            <a:r>
              <a:rPr lang="en-GB" sz="2200" dirty="0" err="1"/>
              <a:t>panspermia</a:t>
            </a:r>
            <a:r>
              <a:rPr lang="en-GB" sz="2200" dirty="0"/>
              <a:t> came on the earth and develop in different forms of life</a:t>
            </a:r>
            <a:r>
              <a:rPr lang="en-GB" sz="2200" dirty="0" smtClean="0"/>
              <a:t>.</a:t>
            </a:r>
          </a:p>
          <a:p>
            <a:pPr marL="342900" indent="-342900">
              <a:buFont typeface="Arial" pitchFamily="34" charset="0"/>
              <a:buChar char="•"/>
            </a:pPr>
            <a:r>
              <a:rPr lang="en-GB" sz="2200" dirty="0" smtClean="0"/>
              <a:t>Not accepted anyway.</a:t>
            </a:r>
            <a:endParaRPr lang="en-GB" sz="2200" dirty="0"/>
          </a:p>
        </p:txBody>
      </p:sp>
    </p:spTree>
    <p:extLst>
      <p:ext uri="{BB962C8B-B14F-4D97-AF65-F5344CB8AC3E}">
        <p14:creationId xmlns="" xmlns:p14="http://schemas.microsoft.com/office/powerpoint/2010/main" val="3549572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12" name="TextBox 11"/>
          <p:cNvSpPr txBox="1"/>
          <p:nvPr/>
        </p:nvSpPr>
        <p:spPr>
          <a:xfrm>
            <a:off x="838200" y="5943600"/>
            <a:ext cx="1828800" cy="523220"/>
          </a:xfrm>
          <a:prstGeom prst="rect">
            <a:avLst/>
          </a:prstGeom>
          <a:noFill/>
        </p:spPr>
        <p:txBody>
          <a:bodyPr wrap="square" rtlCol="0">
            <a:spAutoFit/>
          </a:bodyPr>
          <a:lstStyle/>
          <a:p>
            <a:r>
              <a:rPr lang="en-US" sz="2800" b="1" dirty="0" smtClean="0"/>
              <a:t>  </a:t>
            </a:r>
            <a:r>
              <a:rPr lang="en-US" dirty="0" smtClean="0"/>
              <a:t>                                                                          </a:t>
            </a:r>
            <a:endParaRPr lang="en-US" sz="2800" b="1" dirty="0"/>
          </a:p>
        </p:txBody>
      </p:sp>
      <p:sp>
        <p:nvSpPr>
          <p:cNvPr id="2" name="Rectangle 1"/>
          <p:cNvSpPr/>
          <p:nvPr/>
        </p:nvSpPr>
        <p:spPr>
          <a:xfrm>
            <a:off x="457200" y="1714503"/>
            <a:ext cx="10668000" cy="584775"/>
          </a:xfrm>
          <a:prstGeom prst="rect">
            <a:avLst/>
          </a:prstGeom>
        </p:spPr>
        <p:txBody>
          <a:bodyPr wrap="square">
            <a:spAutoFit/>
          </a:bodyPr>
          <a:lstStyle/>
          <a:p>
            <a:r>
              <a:rPr lang="en-US" sz="3200" b="1" dirty="0"/>
              <a:t>Theory of </a:t>
            </a:r>
            <a:r>
              <a:rPr lang="en-US" sz="3200" b="1" dirty="0" smtClean="0"/>
              <a:t>spontaneous generation</a:t>
            </a:r>
            <a:r>
              <a:rPr lang="en-US" sz="3200" b="1" dirty="0"/>
              <a:t> </a:t>
            </a:r>
            <a:r>
              <a:rPr lang="en-US" sz="3200" b="1" dirty="0" smtClean="0"/>
              <a:t>( </a:t>
            </a:r>
            <a:r>
              <a:rPr lang="en-US" sz="3200" b="1" dirty="0"/>
              <a:t>Abiogenesis)</a:t>
            </a:r>
          </a:p>
        </p:txBody>
      </p:sp>
      <p:sp>
        <p:nvSpPr>
          <p:cNvPr id="3" name="Rectangle 2"/>
          <p:cNvSpPr/>
          <p:nvPr/>
        </p:nvSpPr>
        <p:spPr>
          <a:xfrm>
            <a:off x="457200" y="2324329"/>
            <a:ext cx="10363200"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Life from non </a:t>
            </a:r>
            <a:r>
              <a:rPr lang="en-US" sz="2400" dirty="0" smtClean="0"/>
              <a:t>living</a:t>
            </a:r>
            <a:endParaRPr lang="en-US" sz="2400" dirty="0"/>
          </a:p>
          <a:p>
            <a:pPr marL="285750" indent="-285750">
              <a:lnSpc>
                <a:spcPct val="150000"/>
              </a:lnSpc>
              <a:buFont typeface="Arial" panose="020B0604020202020204" pitchFamily="34" charset="0"/>
              <a:buChar char="•"/>
            </a:pPr>
            <a:r>
              <a:rPr lang="en-US" sz="2400" dirty="0"/>
              <a:t> Frog, toad , snakes were believed to be created from </a:t>
            </a:r>
            <a:r>
              <a:rPr lang="en-US" sz="2400" dirty="0" smtClean="0"/>
              <a:t>mud</a:t>
            </a:r>
            <a:endParaRPr lang="en-US" sz="2400" dirty="0"/>
          </a:p>
          <a:p>
            <a:pPr marL="285750" indent="-285750">
              <a:lnSpc>
                <a:spcPct val="150000"/>
              </a:lnSpc>
              <a:buFont typeface="Arial" panose="020B0604020202020204" pitchFamily="34" charset="0"/>
              <a:buChar char="•"/>
            </a:pPr>
            <a:r>
              <a:rPr lang="en-US" sz="2400" dirty="0"/>
              <a:t> Parasites, beetles, flies </a:t>
            </a:r>
            <a:r>
              <a:rPr lang="en-US" sz="2400" dirty="0" err="1" smtClean="0"/>
              <a:t>etcetra</a:t>
            </a:r>
            <a:r>
              <a:rPr lang="en-US" sz="2400" dirty="0" smtClean="0"/>
              <a:t> </a:t>
            </a:r>
            <a:r>
              <a:rPr lang="en-US" sz="2400" dirty="0"/>
              <a:t>arose from sweet and </a:t>
            </a:r>
            <a:r>
              <a:rPr lang="en-US" sz="2400" dirty="0" smtClean="0"/>
              <a:t>manures</a:t>
            </a:r>
            <a:r>
              <a:rPr lang="en-US" sz="2400" dirty="0"/>
              <a:t>.</a:t>
            </a:r>
          </a:p>
          <a:p>
            <a:pPr marL="285750" indent="-285750">
              <a:lnSpc>
                <a:spcPct val="150000"/>
              </a:lnSpc>
              <a:buFont typeface="Arial" panose="020B0604020202020204" pitchFamily="34" charset="0"/>
              <a:buChar char="•"/>
            </a:pPr>
            <a:r>
              <a:rPr lang="en-US" sz="2400" dirty="0"/>
              <a:t> Fly maggots and some insects arose from flesh</a:t>
            </a:r>
            <a:r>
              <a:rPr lang="en-US" sz="2400" dirty="0" smtClean="0"/>
              <a:t>.</a:t>
            </a:r>
            <a:endParaRPr lang="en-US" sz="2400" dirty="0"/>
          </a:p>
          <a:p>
            <a:pPr marL="285750" indent="-285750">
              <a:lnSpc>
                <a:spcPct val="150000"/>
              </a:lnSpc>
              <a:buFont typeface="Arial" panose="020B0604020202020204" pitchFamily="34" charset="0"/>
              <a:buChar char="•"/>
            </a:pPr>
            <a:r>
              <a:rPr lang="en-US" sz="2400" dirty="0"/>
              <a:t> Microorganism arose spontaneously from air or water</a:t>
            </a:r>
            <a:r>
              <a:rPr lang="en-US" sz="2400" dirty="0" smtClean="0"/>
              <a:t>.</a:t>
            </a:r>
          </a:p>
          <a:p>
            <a:pPr marL="285750" indent="-285750">
              <a:lnSpc>
                <a:spcPct val="150000"/>
              </a:lnSpc>
              <a:buFont typeface="Arial" panose="020B0604020202020204" pitchFamily="34" charset="0"/>
              <a:buChar char="•"/>
            </a:pPr>
            <a:r>
              <a:rPr lang="en-US" sz="2400" dirty="0" smtClean="0"/>
              <a:t>Supported by Aristotle</a:t>
            </a:r>
          </a:p>
          <a:p>
            <a:pPr marL="285750" indent="-285750">
              <a:lnSpc>
                <a:spcPct val="150000"/>
              </a:lnSpc>
              <a:buFont typeface="Arial" panose="020B0604020202020204" pitchFamily="34" charset="0"/>
              <a:buChar char="•"/>
            </a:pPr>
            <a:r>
              <a:rPr lang="en-US" sz="2400" dirty="0" smtClean="0"/>
              <a:t> Von </a:t>
            </a:r>
            <a:r>
              <a:rPr lang="en-US" sz="2400" dirty="0" err="1" smtClean="0"/>
              <a:t>Helmont</a:t>
            </a:r>
            <a:r>
              <a:rPr lang="en-US" sz="2400" dirty="0" smtClean="0"/>
              <a:t>.</a:t>
            </a:r>
          </a:p>
          <a:p>
            <a:pPr marL="285750" indent="-285750">
              <a:lnSpc>
                <a:spcPct val="150000"/>
              </a:lnSpc>
              <a:buFont typeface="Arial" panose="020B0604020202020204" pitchFamily="34" charset="0"/>
              <a:buChar char="•"/>
            </a:pPr>
            <a:endParaRPr lang="en-US" sz="2400" dirty="0"/>
          </a:p>
        </p:txBody>
      </p:sp>
      <p:pic>
        <p:nvPicPr>
          <p:cNvPr id="1026" name="Picture 2" descr="Spontaneous Generation - Creation Studies Institut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91000" y="5067300"/>
            <a:ext cx="7620000" cy="17525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val 3"/>
          <p:cNvSpPr/>
          <p:nvPr/>
        </p:nvSpPr>
        <p:spPr>
          <a:xfrm>
            <a:off x="9677400" y="5181600"/>
            <a:ext cx="304800" cy="228600"/>
          </a:xfrm>
          <a:prstGeom prst="ellipse">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70280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10323</TotalTime>
  <Words>1482</Words>
  <Application>Microsoft Office PowerPoint</Application>
  <PresentationFormat>Custom</PresentationFormat>
  <Paragraphs>249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Xavier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Gopal Bhandari</dc:creator>
  <cp:lastModifiedBy>Pooja Shrestha</cp:lastModifiedBy>
  <cp:revision>563</cp:revision>
  <dcterms:created xsi:type="dcterms:W3CDTF">2009-05-27T04:54:50Z</dcterms:created>
  <dcterms:modified xsi:type="dcterms:W3CDTF">2022-09-06T09:04:42Z</dcterms:modified>
</cp:coreProperties>
</file>