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445" r:id="rId2"/>
    <p:sldId id="458" r:id="rId3"/>
    <p:sldId id="460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59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FA75"/>
    <a:srgbClr val="F61E33"/>
    <a:srgbClr val="1EF657"/>
    <a:srgbClr val="000066"/>
    <a:srgbClr val="080808"/>
    <a:srgbClr val="CCECFF"/>
    <a:srgbClr val="C5D4DD"/>
    <a:srgbClr val="FF7B17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6619" autoAdjust="0"/>
  </p:normalViewPr>
  <p:slideViewPr>
    <p:cSldViewPr snapToObjects="1">
      <p:cViewPr>
        <p:scale>
          <a:sx n="100" d="100"/>
          <a:sy n="100" d="100"/>
        </p:scale>
        <p:origin x="1044" y="13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C4512-3C05-471F-832E-7E816B748518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GB"/>
        </a:p>
      </dgm:t>
    </dgm:pt>
    <dgm:pt modelId="{9FB33583-67CE-4F26-A66F-105402D686B6}">
      <dgm:prSet/>
      <dgm:spPr/>
      <dgm:t>
        <a:bodyPr/>
        <a:lstStyle/>
        <a:p>
          <a:pPr rtl="0"/>
          <a:r>
            <a:rPr lang="en-GB" b="1" smtClean="0"/>
            <a:t>Receptor organs</a:t>
          </a:r>
          <a:endParaRPr lang="en-GB" b="1"/>
        </a:p>
      </dgm:t>
    </dgm:pt>
    <dgm:pt modelId="{05B59D23-789B-410F-A08D-CBF7BE6C555E}" type="parTrans" cxnId="{9B12FA63-C8F2-4658-A633-041D9AB0F808}">
      <dgm:prSet/>
      <dgm:spPr/>
      <dgm:t>
        <a:bodyPr/>
        <a:lstStyle/>
        <a:p>
          <a:endParaRPr lang="en-GB"/>
        </a:p>
      </dgm:t>
    </dgm:pt>
    <dgm:pt modelId="{64542E81-4DB6-4456-8AB8-736311566006}" type="sibTrans" cxnId="{9B12FA63-C8F2-4658-A633-041D9AB0F808}">
      <dgm:prSet/>
      <dgm:spPr/>
      <dgm:t>
        <a:bodyPr/>
        <a:lstStyle/>
        <a:p>
          <a:endParaRPr lang="en-GB"/>
        </a:p>
      </dgm:t>
    </dgm:pt>
    <dgm:pt modelId="{615DBD5B-63BB-463A-9338-D31E48CCA927}">
      <dgm:prSet/>
      <dgm:spPr/>
      <dgm:t>
        <a:bodyPr/>
        <a:lstStyle/>
        <a:p>
          <a:pPr rtl="0"/>
          <a:r>
            <a:rPr lang="en-GB" b="1" dirty="0" smtClean="0"/>
            <a:t>Afferent nerve fibres</a:t>
          </a:r>
          <a:endParaRPr lang="en-GB" b="1" dirty="0"/>
        </a:p>
      </dgm:t>
    </dgm:pt>
    <dgm:pt modelId="{45AF6D6C-3723-4EAA-AECC-680001CEFB55}" type="parTrans" cxnId="{E6598244-62B8-4727-B952-3731334615A3}">
      <dgm:prSet/>
      <dgm:spPr/>
      <dgm:t>
        <a:bodyPr/>
        <a:lstStyle/>
        <a:p>
          <a:endParaRPr lang="en-GB"/>
        </a:p>
      </dgm:t>
    </dgm:pt>
    <dgm:pt modelId="{92D3F98B-CE16-437D-8226-451EC8F513E4}" type="sibTrans" cxnId="{E6598244-62B8-4727-B952-3731334615A3}">
      <dgm:prSet/>
      <dgm:spPr/>
      <dgm:t>
        <a:bodyPr/>
        <a:lstStyle/>
        <a:p>
          <a:endParaRPr lang="en-GB"/>
        </a:p>
      </dgm:t>
    </dgm:pt>
    <dgm:pt modelId="{8AD10CDB-95F2-4376-82C5-9A9E1E1C2BE8}">
      <dgm:prSet/>
      <dgm:spPr/>
      <dgm:t>
        <a:bodyPr/>
        <a:lstStyle/>
        <a:p>
          <a:pPr rtl="0"/>
          <a:r>
            <a:rPr lang="en-GB" b="1" smtClean="0"/>
            <a:t>Ventral nerve cord</a:t>
          </a:r>
          <a:endParaRPr lang="en-GB" b="1"/>
        </a:p>
      </dgm:t>
    </dgm:pt>
    <dgm:pt modelId="{46458EC6-5128-471E-AEC4-26A84E56CDA0}" type="parTrans" cxnId="{5397F6AC-A5BA-4145-8E94-9B1D7968885E}">
      <dgm:prSet/>
      <dgm:spPr/>
      <dgm:t>
        <a:bodyPr/>
        <a:lstStyle/>
        <a:p>
          <a:endParaRPr lang="en-GB"/>
        </a:p>
      </dgm:t>
    </dgm:pt>
    <dgm:pt modelId="{01BF407B-AB7C-4BDD-BF07-57715E54927E}" type="sibTrans" cxnId="{5397F6AC-A5BA-4145-8E94-9B1D7968885E}">
      <dgm:prSet/>
      <dgm:spPr/>
      <dgm:t>
        <a:bodyPr/>
        <a:lstStyle/>
        <a:p>
          <a:endParaRPr lang="en-GB"/>
        </a:p>
      </dgm:t>
    </dgm:pt>
    <dgm:pt modelId="{0AB3395F-FF68-47C7-9AAB-4FFBEE058333}">
      <dgm:prSet/>
      <dgm:spPr/>
      <dgm:t>
        <a:bodyPr/>
        <a:lstStyle/>
        <a:p>
          <a:pPr rtl="0"/>
          <a:r>
            <a:rPr lang="en-GB" b="1" smtClean="0"/>
            <a:t>Efferent nerve fibres</a:t>
          </a:r>
          <a:endParaRPr lang="en-GB" b="1"/>
        </a:p>
      </dgm:t>
    </dgm:pt>
    <dgm:pt modelId="{ED465AE6-0313-4DD5-B1CD-1D55069D95DE}" type="parTrans" cxnId="{777440A1-081A-4F56-9E8D-A3D0870027CE}">
      <dgm:prSet/>
      <dgm:spPr/>
      <dgm:t>
        <a:bodyPr/>
        <a:lstStyle/>
        <a:p>
          <a:endParaRPr lang="en-GB"/>
        </a:p>
      </dgm:t>
    </dgm:pt>
    <dgm:pt modelId="{BE7D3559-A52E-43E6-BE73-922E25739474}" type="sibTrans" cxnId="{777440A1-081A-4F56-9E8D-A3D0870027CE}">
      <dgm:prSet/>
      <dgm:spPr/>
      <dgm:t>
        <a:bodyPr/>
        <a:lstStyle/>
        <a:p>
          <a:endParaRPr lang="en-GB"/>
        </a:p>
      </dgm:t>
    </dgm:pt>
    <dgm:pt modelId="{B23EE5C3-923D-4F65-B637-F0818A1DF941}">
      <dgm:prSet/>
      <dgm:spPr/>
      <dgm:t>
        <a:bodyPr/>
        <a:lstStyle/>
        <a:p>
          <a:pPr rtl="0"/>
          <a:r>
            <a:rPr lang="en-GB" b="1" dirty="0" smtClean="0"/>
            <a:t>Effector organs</a:t>
          </a:r>
          <a:endParaRPr lang="en-GB" b="1" dirty="0"/>
        </a:p>
      </dgm:t>
    </dgm:pt>
    <dgm:pt modelId="{B2F4D4C9-5371-4A0F-8171-8503E6117B33}" type="parTrans" cxnId="{38234E1A-33DE-4198-BB69-8EA9116DA6DA}">
      <dgm:prSet/>
      <dgm:spPr/>
      <dgm:t>
        <a:bodyPr/>
        <a:lstStyle/>
        <a:p>
          <a:endParaRPr lang="en-GB"/>
        </a:p>
      </dgm:t>
    </dgm:pt>
    <dgm:pt modelId="{7073ED83-1AC4-4D9E-9CEA-901BA112BC61}" type="sibTrans" cxnId="{38234E1A-33DE-4198-BB69-8EA9116DA6DA}">
      <dgm:prSet/>
      <dgm:spPr/>
      <dgm:t>
        <a:bodyPr/>
        <a:lstStyle/>
        <a:p>
          <a:endParaRPr lang="en-GB"/>
        </a:p>
      </dgm:t>
    </dgm:pt>
    <dgm:pt modelId="{0BE9EFCE-E308-4839-A933-996836C4DE7C}" type="pres">
      <dgm:prSet presAssocID="{5DFC4512-3C05-471F-832E-7E816B7485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1BB81E-2EA3-4A7D-BF5F-12D9F9317254}" type="pres">
      <dgm:prSet presAssocID="{9FB33583-67CE-4F26-A66F-105402D686B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DAF54B-D095-4055-9377-ECB34BEA53F6}" type="pres">
      <dgm:prSet presAssocID="{64542E81-4DB6-4456-8AB8-736311566006}" presName="parTxOnlySpace" presStyleCnt="0"/>
      <dgm:spPr/>
    </dgm:pt>
    <dgm:pt modelId="{301BFAA5-6ECB-45AE-A59A-D6FD0B50BB84}" type="pres">
      <dgm:prSet presAssocID="{615DBD5B-63BB-463A-9338-D31E48CCA92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F4CCF1-EA44-4789-AE3A-E909EF1FEFF2}" type="pres">
      <dgm:prSet presAssocID="{92D3F98B-CE16-437D-8226-451EC8F513E4}" presName="parTxOnlySpace" presStyleCnt="0"/>
      <dgm:spPr/>
    </dgm:pt>
    <dgm:pt modelId="{0575FB71-70BC-46B7-8C2C-764572E3928F}" type="pres">
      <dgm:prSet presAssocID="{8AD10CDB-95F2-4376-82C5-9A9E1E1C2BE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833533-79B6-4CDE-B71A-93D999342283}" type="pres">
      <dgm:prSet presAssocID="{01BF407B-AB7C-4BDD-BF07-57715E54927E}" presName="parTxOnlySpace" presStyleCnt="0"/>
      <dgm:spPr/>
    </dgm:pt>
    <dgm:pt modelId="{C5AF150C-5CD8-4DC3-92FB-BBAD6FD3C25B}" type="pres">
      <dgm:prSet presAssocID="{0AB3395F-FF68-47C7-9AAB-4FFBEE05833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934804-759C-4C80-A2FE-4AD2189F5943}" type="pres">
      <dgm:prSet presAssocID="{BE7D3559-A52E-43E6-BE73-922E25739474}" presName="parTxOnlySpace" presStyleCnt="0"/>
      <dgm:spPr/>
    </dgm:pt>
    <dgm:pt modelId="{1EB9694B-C263-4443-B11A-1C3CE7B4442D}" type="pres">
      <dgm:prSet presAssocID="{B23EE5C3-923D-4F65-B637-F0818A1DF94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104E48-9AFC-4401-86E3-EB7DA225DEE2}" type="presOf" srcId="{0AB3395F-FF68-47C7-9AAB-4FFBEE058333}" destId="{C5AF150C-5CD8-4DC3-92FB-BBAD6FD3C25B}" srcOrd="0" destOrd="0" presId="urn:microsoft.com/office/officeart/2005/8/layout/chevron1"/>
    <dgm:cxn modelId="{9451BAC0-7BA9-4B93-ABE6-045FEA1CE40D}" type="presOf" srcId="{615DBD5B-63BB-463A-9338-D31E48CCA927}" destId="{301BFAA5-6ECB-45AE-A59A-D6FD0B50BB84}" srcOrd="0" destOrd="0" presId="urn:microsoft.com/office/officeart/2005/8/layout/chevron1"/>
    <dgm:cxn modelId="{465750D8-D80B-461A-991B-D8BC042F0AB8}" type="presOf" srcId="{5DFC4512-3C05-471F-832E-7E816B748518}" destId="{0BE9EFCE-E308-4839-A933-996836C4DE7C}" srcOrd="0" destOrd="0" presId="urn:microsoft.com/office/officeart/2005/8/layout/chevron1"/>
    <dgm:cxn modelId="{5397F6AC-A5BA-4145-8E94-9B1D7968885E}" srcId="{5DFC4512-3C05-471F-832E-7E816B748518}" destId="{8AD10CDB-95F2-4376-82C5-9A9E1E1C2BE8}" srcOrd="2" destOrd="0" parTransId="{46458EC6-5128-471E-AEC4-26A84E56CDA0}" sibTransId="{01BF407B-AB7C-4BDD-BF07-57715E54927E}"/>
    <dgm:cxn modelId="{777440A1-081A-4F56-9E8D-A3D0870027CE}" srcId="{5DFC4512-3C05-471F-832E-7E816B748518}" destId="{0AB3395F-FF68-47C7-9AAB-4FFBEE058333}" srcOrd="3" destOrd="0" parTransId="{ED465AE6-0313-4DD5-B1CD-1D55069D95DE}" sibTransId="{BE7D3559-A52E-43E6-BE73-922E25739474}"/>
    <dgm:cxn modelId="{368CC160-7E5C-4F0F-A64C-5151456897B3}" type="presOf" srcId="{B23EE5C3-923D-4F65-B637-F0818A1DF941}" destId="{1EB9694B-C263-4443-B11A-1C3CE7B4442D}" srcOrd="0" destOrd="0" presId="urn:microsoft.com/office/officeart/2005/8/layout/chevron1"/>
    <dgm:cxn modelId="{4943ADA4-7DC7-4E2E-97C0-D4D0372E829C}" type="presOf" srcId="{9FB33583-67CE-4F26-A66F-105402D686B6}" destId="{2F1BB81E-2EA3-4A7D-BF5F-12D9F9317254}" srcOrd="0" destOrd="0" presId="urn:microsoft.com/office/officeart/2005/8/layout/chevron1"/>
    <dgm:cxn modelId="{38234E1A-33DE-4198-BB69-8EA9116DA6DA}" srcId="{5DFC4512-3C05-471F-832E-7E816B748518}" destId="{B23EE5C3-923D-4F65-B637-F0818A1DF941}" srcOrd="4" destOrd="0" parTransId="{B2F4D4C9-5371-4A0F-8171-8503E6117B33}" sibTransId="{7073ED83-1AC4-4D9E-9CEA-901BA112BC61}"/>
    <dgm:cxn modelId="{E6598244-62B8-4727-B952-3731334615A3}" srcId="{5DFC4512-3C05-471F-832E-7E816B748518}" destId="{615DBD5B-63BB-463A-9338-D31E48CCA927}" srcOrd="1" destOrd="0" parTransId="{45AF6D6C-3723-4EAA-AECC-680001CEFB55}" sibTransId="{92D3F98B-CE16-437D-8226-451EC8F513E4}"/>
    <dgm:cxn modelId="{C6D13488-5FBA-4042-9EA3-7C591A95015C}" type="presOf" srcId="{8AD10CDB-95F2-4376-82C5-9A9E1E1C2BE8}" destId="{0575FB71-70BC-46B7-8C2C-764572E3928F}" srcOrd="0" destOrd="0" presId="urn:microsoft.com/office/officeart/2005/8/layout/chevron1"/>
    <dgm:cxn modelId="{9B12FA63-C8F2-4658-A633-041D9AB0F808}" srcId="{5DFC4512-3C05-471F-832E-7E816B748518}" destId="{9FB33583-67CE-4F26-A66F-105402D686B6}" srcOrd="0" destOrd="0" parTransId="{05B59D23-789B-410F-A08D-CBF7BE6C555E}" sibTransId="{64542E81-4DB6-4456-8AB8-736311566006}"/>
    <dgm:cxn modelId="{52684263-15D3-4960-8730-6108BFE8AF05}" type="presParOf" srcId="{0BE9EFCE-E308-4839-A933-996836C4DE7C}" destId="{2F1BB81E-2EA3-4A7D-BF5F-12D9F9317254}" srcOrd="0" destOrd="0" presId="urn:microsoft.com/office/officeart/2005/8/layout/chevron1"/>
    <dgm:cxn modelId="{BCD64590-1A1D-4651-A9CC-FB27096C323D}" type="presParOf" srcId="{0BE9EFCE-E308-4839-A933-996836C4DE7C}" destId="{ADDAF54B-D095-4055-9377-ECB34BEA53F6}" srcOrd="1" destOrd="0" presId="urn:microsoft.com/office/officeart/2005/8/layout/chevron1"/>
    <dgm:cxn modelId="{6F047EB3-735D-431C-B2E8-D5B159D7D01E}" type="presParOf" srcId="{0BE9EFCE-E308-4839-A933-996836C4DE7C}" destId="{301BFAA5-6ECB-45AE-A59A-D6FD0B50BB84}" srcOrd="2" destOrd="0" presId="urn:microsoft.com/office/officeart/2005/8/layout/chevron1"/>
    <dgm:cxn modelId="{1E2F0C1D-79CC-4BFD-9B91-E51D83F52C3D}" type="presParOf" srcId="{0BE9EFCE-E308-4839-A933-996836C4DE7C}" destId="{CAF4CCF1-EA44-4789-AE3A-E909EF1FEFF2}" srcOrd="3" destOrd="0" presId="urn:microsoft.com/office/officeart/2005/8/layout/chevron1"/>
    <dgm:cxn modelId="{EB3F2F4F-0EE0-45D3-88FF-7C73FF5B78C7}" type="presParOf" srcId="{0BE9EFCE-E308-4839-A933-996836C4DE7C}" destId="{0575FB71-70BC-46B7-8C2C-764572E3928F}" srcOrd="4" destOrd="0" presId="urn:microsoft.com/office/officeart/2005/8/layout/chevron1"/>
    <dgm:cxn modelId="{3C75FB27-93FB-4DFB-8CFD-5AEB65F25547}" type="presParOf" srcId="{0BE9EFCE-E308-4839-A933-996836C4DE7C}" destId="{79833533-79B6-4CDE-B71A-93D999342283}" srcOrd="5" destOrd="0" presId="urn:microsoft.com/office/officeart/2005/8/layout/chevron1"/>
    <dgm:cxn modelId="{1CEC1329-4922-4EF1-953B-25EE945033BB}" type="presParOf" srcId="{0BE9EFCE-E308-4839-A933-996836C4DE7C}" destId="{C5AF150C-5CD8-4DC3-92FB-BBAD6FD3C25B}" srcOrd="6" destOrd="0" presId="urn:microsoft.com/office/officeart/2005/8/layout/chevron1"/>
    <dgm:cxn modelId="{8CDF1280-FAE4-4435-A520-787AB0B7E6E9}" type="presParOf" srcId="{0BE9EFCE-E308-4839-A933-996836C4DE7C}" destId="{79934804-759C-4C80-A2FE-4AD2189F5943}" srcOrd="7" destOrd="0" presId="urn:microsoft.com/office/officeart/2005/8/layout/chevron1"/>
    <dgm:cxn modelId="{6B38CDEF-75F4-4DEB-89CA-9E12A18BF6BF}" type="presParOf" srcId="{0BE9EFCE-E308-4839-A933-996836C4DE7C}" destId="{1EB9694B-C263-4443-B11A-1C3CE7B4442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BB81E-2EA3-4A7D-BF5F-12D9F9317254}">
      <dsp:nvSpPr>
        <dsp:cNvPr id="0" name=""/>
        <dsp:cNvSpPr/>
      </dsp:nvSpPr>
      <dsp:spPr>
        <a:xfrm>
          <a:off x="2976" y="208914"/>
          <a:ext cx="2648746" cy="10594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smtClean="0"/>
            <a:t>Receptor organs</a:t>
          </a:r>
          <a:endParaRPr lang="en-GB" sz="2300" b="1" kern="1200"/>
        </a:p>
      </dsp:txBody>
      <dsp:txXfrm>
        <a:off x="532725" y="208914"/>
        <a:ext cx="1589248" cy="1059498"/>
      </dsp:txXfrm>
    </dsp:sp>
    <dsp:sp modelId="{301BFAA5-6ECB-45AE-A59A-D6FD0B50BB84}">
      <dsp:nvSpPr>
        <dsp:cNvPr id="0" name=""/>
        <dsp:cNvSpPr/>
      </dsp:nvSpPr>
      <dsp:spPr>
        <a:xfrm>
          <a:off x="2386847" y="208914"/>
          <a:ext cx="2648746" cy="10594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Afferent nerve fibres</a:t>
          </a:r>
          <a:endParaRPr lang="en-GB" sz="2300" b="1" kern="1200" dirty="0"/>
        </a:p>
      </dsp:txBody>
      <dsp:txXfrm>
        <a:off x="2916596" y="208914"/>
        <a:ext cx="1589248" cy="1059498"/>
      </dsp:txXfrm>
    </dsp:sp>
    <dsp:sp modelId="{0575FB71-70BC-46B7-8C2C-764572E3928F}">
      <dsp:nvSpPr>
        <dsp:cNvPr id="0" name=""/>
        <dsp:cNvSpPr/>
      </dsp:nvSpPr>
      <dsp:spPr>
        <a:xfrm>
          <a:off x="4770719" y="208914"/>
          <a:ext cx="2648746" cy="10594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smtClean="0"/>
            <a:t>Ventral nerve cord</a:t>
          </a:r>
          <a:endParaRPr lang="en-GB" sz="2300" b="1" kern="1200"/>
        </a:p>
      </dsp:txBody>
      <dsp:txXfrm>
        <a:off x="5300468" y="208914"/>
        <a:ext cx="1589248" cy="1059498"/>
      </dsp:txXfrm>
    </dsp:sp>
    <dsp:sp modelId="{C5AF150C-5CD8-4DC3-92FB-BBAD6FD3C25B}">
      <dsp:nvSpPr>
        <dsp:cNvPr id="0" name=""/>
        <dsp:cNvSpPr/>
      </dsp:nvSpPr>
      <dsp:spPr>
        <a:xfrm>
          <a:off x="7154591" y="208914"/>
          <a:ext cx="2648746" cy="10594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smtClean="0"/>
            <a:t>Efferent nerve fibres</a:t>
          </a:r>
          <a:endParaRPr lang="en-GB" sz="2300" b="1" kern="1200"/>
        </a:p>
      </dsp:txBody>
      <dsp:txXfrm>
        <a:off x="7684340" y="208914"/>
        <a:ext cx="1589248" cy="1059498"/>
      </dsp:txXfrm>
    </dsp:sp>
    <dsp:sp modelId="{1EB9694B-C263-4443-B11A-1C3CE7B4442D}">
      <dsp:nvSpPr>
        <dsp:cNvPr id="0" name=""/>
        <dsp:cNvSpPr/>
      </dsp:nvSpPr>
      <dsp:spPr>
        <a:xfrm>
          <a:off x="9538463" y="208914"/>
          <a:ext cx="2648746" cy="105949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/>
            <a:t>Effector organs</a:t>
          </a:r>
          <a:endParaRPr lang="en-GB" sz="2300" b="1" kern="1200" dirty="0"/>
        </a:p>
      </dsp:txBody>
      <dsp:txXfrm>
        <a:off x="10068212" y="208914"/>
        <a:ext cx="1589248" cy="1059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54CC41-A3B7-4AA9-BB72-02B793942A43}" type="datetimeFigureOut">
              <a:rPr lang="en-US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D4FC47-E6BC-472E-9262-C4EFEF40BD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919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E38C-326B-43B4-B826-F305EE2F2374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4B973-AFAA-40CE-8E5C-8CFF16B13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3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2EC9-B3C1-4479-83D0-948084883C22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F18D3-44D5-43BD-A1D7-05A237A070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7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C554-961A-4F6C-9D88-B23A4CBACC0C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B4D04-CFF4-4E66-8C02-6E68ED257E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62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EF0E-B395-408E-8C65-80BB0375B7CA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57253-375B-4C14-ACA3-22B1BAF46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57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7AF29-7295-42B1-8C31-772779809866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72821-C62C-443F-926F-2EFD61D9D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42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05CD-B916-474E-9276-7A2EA84A0E2B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E73CC-9316-4EA9-A501-9EE37A2A7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95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7D734-B523-4479-A711-23F12A465DBE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56B07-BFA7-49F0-8CA4-5A4A01B910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5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C202-AB63-42D8-871E-03974BC6E893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992CD-F135-4312-A078-CAB231CF9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61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B2A1-FBCC-4721-B9D8-6DA93D612572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CCBA2-1B9E-4E9E-A03C-E14966500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45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A354-1496-4F04-B157-D2E94422C5F3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E2DA5-DADE-423C-96B6-DD2545DEAF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44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0718-74D0-454F-8980-52DDD1696DB7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AE49B-EB9E-4308-B229-AE4013765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18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196A4A-E10F-4649-A846-60A443D3DD5F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16A14E0-E9E8-481F-8EB3-21C4853D30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1430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Unit </a:t>
            </a:r>
            <a:r>
              <a:rPr lang="en-GB" b="1" dirty="0" smtClean="0"/>
              <a:t>8.3: Nervous System of earthworm</a:t>
            </a:r>
            <a:endParaRPr lang="en-GB" b="1" dirty="0"/>
          </a:p>
          <a:p>
            <a:pPr marL="0" indent="0" algn="ctr">
              <a:buNone/>
            </a:pPr>
            <a:r>
              <a:rPr lang="en-GB" b="1" dirty="0"/>
              <a:t>Subject: Zoology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Book writer:	 </a:t>
            </a:r>
            <a:r>
              <a:rPr lang="en-GB" sz="2800" dirty="0" err="1" smtClean="0"/>
              <a:t>Dr.</a:t>
            </a:r>
            <a:r>
              <a:rPr lang="en-GB" sz="2800" dirty="0" smtClean="0"/>
              <a:t> </a:t>
            </a:r>
            <a:r>
              <a:rPr lang="en-GB" sz="2800" dirty="0" err="1" smtClean="0"/>
              <a:t>Arvind</a:t>
            </a:r>
            <a:r>
              <a:rPr lang="en-GB" sz="2800" dirty="0" smtClean="0"/>
              <a:t> K. </a:t>
            </a:r>
            <a:r>
              <a:rPr lang="en-GB" sz="2800" dirty="0" err="1" smtClean="0"/>
              <a:t>Keasri</a:t>
            </a:r>
            <a:r>
              <a:rPr lang="en-GB" sz="2800" dirty="0" smtClean="0"/>
              <a:t>			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smtClean="0"/>
              <a:t>													</a:t>
            </a:r>
            <a:r>
              <a:rPr lang="en-GB" sz="2800" smtClean="0"/>
              <a:t>	Presented </a:t>
            </a:r>
            <a:r>
              <a:rPr lang="en-GB" sz="2800" dirty="0" smtClean="0"/>
              <a:t>by </a:t>
            </a:r>
            <a:r>
              <a:rPr lang="en-GB" sz="2800" smtClean="0"/>
              <a:t>Puja Shrestha</a:t>
            </a:r>
            <a:r>
              <a:rPr lang="en-GB" dirty="0" smtClean="0"/>
              <a:t>												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9EF0E-B395-408E-8C65-80BB0375B7CA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57253-375B-4C14-ACA3-22B1BAF46E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1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96012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err="1" smtClean="0"/>
              <a:t>Neurohormones</a:t>
            </a:r>
            <a:endParaRPr lang="en-GB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Regeneration of injured tissue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Development of clitellum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Maturation and shedding of gametes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Cocoon </a:t>
            </a:r>
            <a:r>
              <a:rPr lang="en-GB" sz="2800" dirty="0" err="1" smtClean="0"/>
              <a:t>formatation</a:t>
            </a:r>
            <a:r>
              <a:rPr lang="en-GB" sz="2800" dirty="0" smtClean="0"/>
              <a:t> etc.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8747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5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4504"/>
            <a:ext cx="12192000" cy="514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19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Nervous System of Earthworm - Zoology - The Biology N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114801"/>
            <a:ext cx="12180091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400" b="1" dirty="0" smtClean="0"/>
              <a:t>What is nervous system?</a:t>
            </a:r>
          </a:p>
          <a:p>
            <a:pPr algn="just"/>
            <a:r>
              <a:rPr lang="en-GB" sz="2400" dirty="0" smtClean="0"/>
              <a:t>The </a:t>
            </a:r>
            <a:r>
              <a:rPr lang="en-GB" sz="2400" dirty="0"/>
              <a:t>nervous system is a complex network of </a:t>
            </a:r>
            <a:r>
              <a:rPr lang="en-GB" sz="2400" b="1" dirty="0"/>
              <a:t>nerves and cells</a:t>
            </a:r>
            <a:r>
              <a:rPr lang="en-GB" sz="2400" dirty="0"/>
              <a:t> that carry messages to and from the </a:t>
            </a:r>
            <a:r>
              <a:rPr lang="en-GB" sz="2400" b="1" dirty="0"/>
              <a:t>brain and spinal cord </a:t>
            </a:r>
            <a:r>
              <a:rPr lang="en-GB" sz="2400" dirty="0"/>
              <a:t>to various parts of the body</a:t>
            </a:r>
            <a:r>
              <a:rPr lang="en-GB" sz="2400" dirty="0" smtClean="0"/>
              <a:t>.</a:t>
            </a:r>
          </a:p>
          <a:p>
            <a:pPr algn="just"/>
            <a:r>
              <a:rPr lang="en-GB" sz="2400" dirty="0"/>
              <a:t>The nervous system includes both the </a:t>
            </a:r>
            <a:r>
              <a:rPr lang="en-GB" sz="2400" b="1" dirty="0"/>
              <a:t>Central nervous system </a:t>
            </a:r>
            <a:r>
              <a:rPr lang="en-GB" sz="2400" dirty="0"/>
              <a:t>and </a:t>
            </a:r>
            <a:r>
              <a:rPr lang="en-GB" sz="2400" b="1" dirty="0"/>
              <a:t>Peripheral nervous system</a:t>
            </a:r>
            <a:r>
              <a:rPr lang="en-GB" sz="2400" dirty="0"/>
              <a:t>. The central nervous system is made up of the </a:t>
            </a:r>
            <a:r>
              <a:rPr lang="en-GB" sz="2400" b="1" dirty="0"/>
              <a:t>brain and spinal cord</a:t>
            </a:r>
            <a:r>
              <a:rPr lang="en-GB" sz="2400" dirty="0"/>
              <a:t>, and the peripheral nervous system is made up of the </a:t>
            </a:r>
            <a:r>
              <a:rPr lang="en-GB" sz="2400" b="1" dirty="0"/>
              <a:t>Somatic and the </a:t>
            </a:r>
            <a:r>
              <a:rPr lang="en-GB" sz="2400" b="1" dirty="0" smtClean="0"/>
              <a:t>Autonomic or sympathetic </a:t>
            </a:r>
            <a:r>
              <a:rPr lang="en-GB" sz="2400" b="1" dirty="0"/>
              <a:t>nervous systems.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" y="1"/>
            <a:ext cx="1871663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74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nervous system - Annelids | Britann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7" r="1739" b="8471"/>
          <a:stretch/>
        </p:blipFill>
        <p:spPr bwMode="auto">
          <a:xfrm>
            <a:off x="4572000" y="-11503"/>
            <a:ext cx="7620000" cy="636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822423"/>
            <a:ext cx="4572000" cy="34163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+mn-lt"/>
              </a:rPr>
              <a:t>The nervous system of earthworm is well developed. It consists of 3 parts: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atin typeface="+mn-lt"/>
              </a:rPr>
              <a:t>Central nervous System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atin typeface="+mn-lt"/>
              </a:rPr>
              <a:t>Peripheral nervous system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atin typeface="+mn-lt"/>
              </a:rPr>
              <a:t>Sympathetic nervous </a:t>
            </a:r>
            <a:r>
              <a:rPr lang="en-GB" sz="2400" dirty="0" smtClean="0">
                <a:latin typeface="+mn-lt"/>
              </a:rPr>
              <a:t>system</a:t>
            </a:r>
          </a:p>
          <a:p>
            <a:pPr algn="just">
              <a:lnSpc>
                <a:spcPct val="150000"/>
              </a:lnSpc>
            </a:pPr>
            <a:r>
              <a:rPr lang="en-GB" sz="2400" b="0" i="0" dirty="0" smtClean="0">
                <a:effectLst/>
              </a:rPr>
              <a:t>Or Involuntary Nervous system</a:t>
            </a:r>
            <a:endParaRPr lang="en-GB" sz="2400" b="0" i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6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943600" cy="71096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en-GB" sz="2400" b="1" dirty="0">
                <a:latin typeface="Lato"/>
              </a:rPr>
              <a:t>Central nervous system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sz="2400" dirty="0">
                <a:latin typeface="Karla"/>
              </a:rPr>
              <a:t>This part of nervous system lies along the mid-line of the body.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sz="2400" dirty="0">
                <a:latin typeface="Karla"/>
              </a:rPr>
              <a:t>It consists of 2 parts: Nerve ring and Ventral nerve </a:t>
            </a:r>
            <a:r>
              <a:rPr lang="en-GB" sz="2400" dirty="0" smtClean="0">
                <a:latin typeface="Karla"/>
              </a:rPr>
              <a:t>cord.</a:t>
            </a:r>
          </a:p>
          <a:p>
            <a:pPr marL="457200" indent="-457200" algn="just">
              <a:buAutoNum type="alphaLcPeriod"/>
            </a:pPr>
            <a:r>
              <a:rPr lang="en-GB" sz="2400" b="1" dirty="0" smtClean="0">
                <a:latin typeface="Lato"/>
              </a:rPr>
              <a:t>Nerve ring and b. Ventral nerve cord</a:t>
            </a:r>
          </a:p>
          <a:p>
            <a:pPr algn="just"/>
            <a:r>
              <a:rPr lang="en-GB" sz="2400" dirty="0" smtClean="0">
                <a:latin typeface="Lato"/>
              </a:rPr>
              <a:t>Description for </a:t>
            </a:r>
            <a:r>
              <a:rPr lang="en-GB" sz="2400" b="1" dirty="0" smtClean="0">
                <a:latin typeface="Lato"/>
              </a:rPr>
              <a:t>Nerve ring</a:t>
            </a:r>
            <a:endParaRPr lang="en-GB" sz="2400" b="1" dirty="0">
              <a:latin typeface="Lato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2400" dirty="0">
                <a:latin typeface="Karla"/>
              </a:rPr>
              <a:t>It is ring like spherical structure which lies around the pharynx in 3</a:t>
            </a:r>
            <a:r>
              <a:rPr lang="en-GB" sz="2400" baseline="30000" dirty="0">
                <a:latin typeface="Karla"/>
              </a:rPr>
              <a:t>rd</a:t>
            </a:r>
            <a:r>
              <a:rPr lang="en-GB" sz="2400" dirty="0">
                <a:latin typeface="Karla"/>
              </a:rPr>
              <a:t> and 4</a:t>
            </a:r>
            <a:r>
              <a:rPr lang="en-GB" sz="2400" baseline="30000" dirty="0">
                <a:latin typeface="Karla"/>
              </a:rPr>
              <a:t>th</a:t>
            </a:r>
            <a:r>
              <a:rPr lang="en-GB" sz="2400" dirty="0">
                <a:latin typeface="Karla"/>
              </a:rPr>
              <a:t> segment.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GB" sz="2400" dirty="0" smtClean="0">
                <a:latin typeface="Karla"/>
              </a:rPr>
              <a:t>It </a:t>
            </a:r>
            <a:r>
              <a:rPr lang="en-GB" sz="2400" dirty="0">
                <a:latin typeface="Karla"/>
              </a:rPr>
              <a:t>has 3 parts:</a:t>
            </a:r>
          </a:p>
          <a:p>
            <a:pPr algn="just"/>
            <a:r>
              <a:rPr lang="en-GB" sz="2400" b="1" dirty="0" smtClean="0">
                <a:latin typeface="Karla"/>
              </a:rPr>
              <a:t>i</a:t>
            </a:r>
            <a:r>
              <a:rPr lang="en-GB" sz="2400" b="1" dirty="0">
                <a:latin typeface="Karla"/>
              </a:rPr>
              <a:t>. Supra-pharyngeal ganglia</a:t>
            </a:r>
            <a:endParaRPr lang="en-GB" sz="2400" dirty="0">
              <a:latin typeface="Karla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>
                <a:latin typeface="Karla"/>
              </a:rPr>
              <a:t>Also called </a:t>
            </a:r>
            <a:r>
              <a:rPr lang="en-GB" sz="2400" b="1" dirty="0">
                <a:latin typeface="Karla"/>
              </a:rPr>
              <a:t>cerebral ganglia</a:t>
            </a:r>
            <a:r>
              <a:rPr lang="en-GB" sz="2400" dirty="0">
                <a:latin typeface="Karla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>
                <a:latin typeface="Karla"/>
              </a:rPr>
              <a:t>They are bilobed in structure.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>
                <a:latin typeface="Karla"/>
              </a:rPr>
              <a:t>A pair of whitish pear-shaped supra pharyngeal ganglia fused to form brain.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400" dirty="0">
                <a:latin typeface="Karla"/>
              </a:rPr>
              <a:t>Lies dorsally in the 3</a:t>
            </a:r>
            <a:r>
              <a:rPr lang="en-GB" sz="2400" baseline="30000" dirty="0">
                <a:latin typeface="Karla"/>
              </a:rPr>
              <a:t>rd</a:t>
            </a:r>
            <a:r>
              <a:rPr lang="en-GB" sz="2400" dirty="0">
                <a:latin typeface="Karla"/>
              </a:rPr>
              <a:t> segment in the depression between the </a:t>
            </a:r>
            <a:r>
              <a:rPr lang="en-GB" sz="2400" dirty="0" err="1">
                <a:latin typeface="Karla"/>
              </a:rPr>
              <a:t>buccal</a:t>
            </a:r>
            <a:r>
              <a:rPr lang="en-GB" sz="2400" dirty="0">
                <a:latin typeface="Karla"/>
              </a:rPr>
              <a:t> cavity and the pharynx</a:t>
            </a:r>
            <a:endParaRPr lang="en-GB" sz="2400" b="0" i="0" dirty="0">
              <a:effectLst/>
              <a:latin typeface="Karla"/>
            </a:endParaRPr>
          </a:p>
        </p:txBody>
      </p:sp>
      <p:pic>
        <p:nvPicPr>
          <p:cNvPr id="3074" name="Picture 2" descr="Earthworm: Nervous system and Sense organs | Study&amp;amp;Sco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49"/>
          <a:stretch/>
        </p:blipFill>
        <p:spPr bwMode="auto">
          <a:xfrm>
            <a:off x="5943600" y="1143000"/>
            <a:ext cx="6248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53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Nervous system of earthw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5914571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25400"/>
            <a:ext cx="6248400" cy="6001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2400" b="1" dirty="0">
                <a:latin typeface="+mn-lt"/>
              </a:rPr>
              <a:t>ii. </a:t>
            </a:r>
            <a:r>
              <a:rPr lang="en-GB" sz="2400" b="1" dirty="0" err="1">
                <a:latin typeface="+mn-lt"/>
              </a:rPr>
              <a:t>Circum</a:t>
            </a:r>
            <a:r>
              <a:rPr lang="en-GB" sz="2400" b="1" dirty="0">
                <a:latin typeface="+mn-lt"/>
              </a:rPr>
              <a:t>-pharyngeal connectives/ </a:t>
            </a:r>
            <a:r>
              <a:rPr lang="en-GB" sz="2400" b="1" dirty="0" err="1">
                <a:latin typeface="+mn-lt"/>
              </a:rPr>
              <a:t>Peri</a:t>
            </a:r>
            <a:r>
              <a:rPr lang="en-GB" sz="2400" b="1" dirty="0">
                <a:latin typeface="+mn-lt"/>
              </a:rPr>
              <a:t>-pharyngeal connectives</a:t>
            </a:r>
            <a:endParaRPr lang="en-GB" sz="2400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sz="2400" dirty="0">
                <a:latin typeface="+mn-lt"/>
              </a:rPr>
              <a:t>From either side of supra-pharyngeal ganglia, a pair of thick short band </a:t>
            </a:r>
            <a:r>
              <a:rPr lang="en-GB" sz="2400" b="1" dirty="0" err="1">
                <a:latin typeface="+mn-lt"/>
              </a:rPr>
              <a:t>circum</a:t>
            </a:r>
            <a:r>
              <a:rPr lang="en-GB" sz="2400" b="1" dirty="0">
                <a:latin typeface="+mn-lt"/>
              </a:rPr>
              <a:t>-pharyngeal connectives</a:t>
            </a:r>
            <a:r>
              <a:rPr lang="en-GB" sz="2400" dirty="0">
                <a:latin typeface="+mn-lt"/>
              </a:rPr>
              <a:t> arise which enclose the pharynx.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sz="2400" dirty="0">
                <a:latin typeface="+mn-lt"/>
              </a:rPr>
              <a:t>It is outer </a:t>
            </a:r>
            <a:r>
              <a:rPr lang="en-GB" sz="2400" dirty="0" err="1">
                <a:latin typeface="+mn-lt"/>
              </a:rPr>
              <a:t>buldging</a:t>
            </a:r>
            <a:r>
              <a:rPr lang="en-GB" sz="2400" dirty="0">
                <a:latin typeface="+mn-lt"/>
              </a:rPr>
              <a:t> part which extends from 3</a:t>
            </a:r>
            <a:r>
              <a:rPr lang="en-GB" sz="2400" baseline="30000" dirty="0">
                <a:latin typeface="+mn-lt"/>
              </a:rPr>
              <a:t>rd</a:t>
            </a:r>
            <a:r>
              <a:rPr lang="en-GB" sz="2400" dirty="0">
                <a:latin typeface="+mn-lt"/>
              </a:rPr>
              <a:t> to 4</a:t>
            </a:r>
            <a:r>
              <a:rPr lang="en-GB" sz="2400" baseline="30000" dirty="0">
                <a:latin typeface="+mn-lt"/>
              </a:rPr>
              <a:t>th</a:t>
            </a:r>
            <a:r>
              <a:rPr lang="en-GB" sz="2400" dirty="0">
                <a:latin typeface="+mn-lt"/>
              </a:rPr>
              <a:t> segment</a:t>
            </a:r>
            <a:r>
              <a:rPr lang="en-GB" sz="2400" dirty="0" smtClean="0">
                <a:latin typeface="+mn-lt"/>
              </a:rPr>
              <a:t>.</a:t>
            </a:r>
          </a:p>
          <a:p>
            <a:pPr algn="just"/>
            <a:endParaRPr lang="en-GB" sz="2400" dirty="0" smtClean="0">
              <a:latin typeface="+mn-lt"/>
            </a:endParaRPr>
          </a:p>
          <a:p>
            <a:pPr algn="just"/>
            <a:r>
              <a:rPr lang="en-GB" sz="2400" b="1" dirty="0" smtClean="0">
                <a:latin typeface="+mn-lt"/>
              </a:rPr>
              <a:t>iii</a:t>
            </a:r>
            <a:r>
              <a:rPr lang="en-GB" sz="2400" b="1" dirty="0">
                <a:latin typeface="+mn-lt"/>
              </a:rPr>
              <a:t>. Sub-pharyngeal ganglia</a:t>
            </a:r>
            <a:endParaRPr lang="en-GB" sz="2400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sz="2400" dirty="0">
                <a:latin typeface="+mn-lt"/>
              </a:rPr>
              <a:t>Found in lower region of nerve ring which lies in 4</a:t>
            </a:r>
            <a:r>
              <a:rPr lang="en-GB" sz="2400" baseline="30000" dirty="0">
                <a:latin typeface="+mn-lt"/>
              </a:rPr>
              <a:t>th</a:t>
            </a:r>
            <a:r>
              <a:rPr lang="en-GB" sz="2400" dirty="0">
                <a:latin typeface="+mn-lt"/>
              </a:rPr>
              <a:t> segment</a:t>
            </a:r>
            <a:r>
              <a:rPr lang="en-GB" sz="2400" dirty="0" smtClean="0">
                <a:latin typeface="+mn-lt"/>
              </a:rPr>
              <a:t>.</a:t>
            </a:r>
          </a:p>
          <a:p>
            <a:pPr algn="just"/>
            <a:endParaRPr lang="en-GB" sz="2400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sz="2400" i="1" dirty="0">
                <a:latin typeface="+mn-lt"/>
              </a:rPr>
              <a:t>Ventrally </a:t>
            </a:r>
            <a:r>
              <a:rPr lang="en-GB" sz="2400" b="1" i="1" dirty="0" err="1">
                <a:latin typeface="+mn-lt"/>
              </a:rPr>
              <a:t>Circum</a:t>
            </a:r>
            <a:r>
              <a:rPr lang="en-GB" sz="2400" b="1" i="1" dirty="0">
                <a:latin typeface="+mn-lt"/>
              </a:rPr>
              <a:t>-pharyngeal gang</a:t>
            </a:r>
            <a:r>
              <a:rPr lang="en-GB" sz="2400" i="1" dirty="0">
                <a:latin typeface="+mn-lt"/>
              </a:rPr>
              <a:t>lia meet with a pair of sub-pharyngeal ganglia. Thus a complete nerve ring is formed around the pharynx.</a:t>
            </a:r>
            <a:endParaRPr lang="en-GB" sz="2400" b="0" i="0" dirty="0">
              <a:effectLst/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7085"/>
            <a:ext cx="1871663" cy="113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69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4514" y="3282878"/>
            <a:ext cx="1220651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/>
              <a:t> b. Ventral nerve cord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GB" sz="2400" dirty="0"/>
              <a:t>It is long thread like double layered structure, which arises from the posterior part of sub-pharyngeal ganglia and runs the posteriorly up to the last segment of the body.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400" dirty="0"/>
              <a:t>Extends from 5</a:t>
            </a:r>
            <a:r>
              <a:rPr lang="en-GB" sz="2400" baseline="30000" dirty="0"/>
              <a:t>th</a:t>
            </a:r>
            <a:r>
              <a:rPr lang="en-GB" sz="2400" dirty="0"/>
              <a:t> to last segment</a:t>
            </a:r>
            <a:r>
              <a:rPr lang="en-GB" sz="2400" dirty="0" smtClean="0"/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400" dirty="0" smtClean="0"/>
              <a:t>Formed by nerve cells and nerve fibres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25400" y="5692148"/>
            <a:ext cx="1219460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</a:rPr>
              <a:t>NOTE: Nerve cord are two in number but they are fused. So they are called double ventral nerve cord.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          It has swelling bulb like structure in each segment called segmental ganglion.</a:t>
            </a:r>
          </a:p>
        </p:txBody>
      </p:sp>
      <p:pic>
        <p:nvPicPr>
          <p:cNvPr id="5122" name="Picture 2" descr="Circulatory and Nervous system of Earthworm (Lampito mauritii) Anatom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742"/>
          <a:stretch/>
        </p:blipFill>
        <p:spPr bwMode="auto">
          <a:xfrm>
            <a:off x="14514" y="64294"/>
            <a:ext cx="12177486" cy="32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85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0886" y="873"/>
            <a:ext cx="12192000" cy="3908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+mj-lt"/>
              <a:buAutoNum type="arabicPeriod" startAt="2"/>
            </a:pPr>
            <a:r>
              <a:rPr lang="en-GB" sz="2400" b="1" dirty="0">
                <a:solidFill>
                  <a:srgbClr val="0A0A08"/>
                </a:solidFill>
                <a:latin typeface="Lato"/>
              </a:rPr>
              <a:t>Peripheral nervous system</a:t>
            </a:r>
          </a:p>
          <a:p>
            <a:pPr algn="just"/>
            <a:r>
              <a:rPr lang="en-GB" sz="1600" dirty="0">
                <a:solidFill>
                  <a:srgbClr val="333333"/>
                </a:solidFill>
                <a:latin typeface="Karla"/>
              </a:rPr>
              <a:t>Those nerve which arise from different parts of central nervous system are called peripheral nervous system.</a:t>
            </a:r>
          </a:p>
          <a:p>
            <a:pPr algn="just"/>
            <a:r>
              <a:rPr lang="en-GB" sz="1600" dirty="0">
                <a:solidFill>
                  <a:srgbClr val="333333"/>
                </a:solidFill>
                <a:latin typeface="Karla"/>
              </a:rPr>
              <a:t>Following pairs of nerve arise from brain: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GB" sz="2400" b="1" dirty="0">
                <a:solidFill>
                  <a:srgbClr val="333333"/>
                </a:solidFill>
                <a:latin typeface="Karla"/>
              </a:rPr>
              <a:t>8 to 10 pairs </a:t>
            </a:r>
            <a:r>
              <a:rPr lang="en-GB" sz="2400" dirty="0">
                <a:solidFill>
                  <a:srgbClr val="333333"/>
                </a:solidFill>
                <a:latin typeface="Karla"/>
              </a:rPr>
              <a:t>of nerve arise from </a:t>
            </a:r>
            <a:r>
              <a:rPr lang="en-GB" sz="2400" b="1" dirty="0">
                <a:solidFill>
                  <a:srgbClr val="333333"/>
                </a:solidFill>
                <a:latin typeface="Karla"/>
              </a:rPr>
              <a:t>brain</a:t>
            </a:r>
            <a:r>
              <a:rPr lang="en-GB" sz="2400" dirty="0">
                <a:solidFill>
                  <a:srgbClr val="333333"/>
                </a:solidFill>
                <a:latin typeface="Karla"/>
              </a:rPr>
              <a:t> which communicates or innervate or supply to </a:t>
            </a:r>
            <a:r>
              <a:rPr lang="en-GB" sz="2400" b="1" dirty="0" err="1">
                <a:solidFill>
                  <a:srgbClr val="333333"/>
                </a:solidFill>
                <a:latin typeface="Karla"/>
              </a:rPr>
              <a:t>prostomium</a:t>
            </a:r>
            <a:r>
              <a:rPr lang="en-GB" sz="2400" b="1" dirty="0">
                <a:solidFill>
                  <a:srgbClr val="333333"/>
                </a:solidFill>
                <a:latin typeface="Karla"/>
              </a:rPr>
              <a:t>, </a:t>
            </a:r>
            <a:r>
              <a:rPr lang="en-GB" sz="2400" b="1" dirty="0" err="1">
                <a:solidFill>
                  <a:srgbClr val="333333"/>
                </a:solidFill>
                <a:latin typeface="Karla"/>
              </a:rPr>
              <a:t>buccal</a:t>
            </a:r>
            <a:r>
              <a:rPr lang="en-GB" sz="2400" b="1" dirty="0">
                <a:solidFill>
                  <a:srgbClr val="333333"/>
                </a:solidFill>
                <a:latin typeface="Karla"/>
              </a:rPr>
              <a:t> cavity and pharynx</a:t>
            </a:r>
            <a:r>
              <a:rPr lang="en-GB" sz="2400" dirty="0">
                <a:solidFill>
                  <a:srgbClr val="333333"/>
                </a:solidFill>
                <a:latin typeface="Karla"/>
              </a:rPr>
              <a:t>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GB" sz="2400" b="1" dirty="0">
                <a:solidFill>
                  <a:srgbClr val="333333"/>
                </a:solidFill>
                <a:latin typeface="Karla"/>
              </a:rPr>
              <a:t>2 pairs </a:t>
            </a:r>
            <a:r>
              <a:rPr lang="en-GB" sz="2400" dirty="0">
                <a:solidFill>
                  <a:srgbClr val="333333"/>
                </a:solidFill>
                <a:latin typeface="Karla"/>
              </a:rPr>
              <a:t>of nerve arise from </a:t>
            </a:r>
            <a:r>
              <a:rPr lang="en-GB" sz="2400" b="1" dirty="0" err="1">
                <a:solidFill>
                  <a:srgbClr val="333333"/>
                </a:solidFill>
                <a:latin typeface="Karla"/>
              </a:rPr>
              <a:t>cirum</a:t>
            </a:r>
            <a:r>
              <a:rPr lang="en-GB" sz="2400" b="1" dirty="0">
                <a:solidFill>
                  <a:srgbClr val="333333"/>
                </a:solidFill>
                <a:latin typeface="Karla"/>
              </a:rPr>
              <a:t>-pharyngeal</a:t>
            </a:r>
            <a:r>
              <a:rPr lang="en-GB" sz="2400" dirty="0">
                <a:solidFill>
                  <a:srgbClr val="333333"/>
                </a:solidFill>
                <a:latin typeface="Karla"/>
              </a:rPr>
              <a:t> connectives which supply to the </a:t>
            </a:r>
            <a:r>
              <a:rPr lang="en-GB" sz="2400" b="1" dirty="0">
                <a:solidFill>
                  <a:srgbClr val="333333"/>
                </a:solidFill>
                <a:latin typeface="Karla"/>
              </a:rPr>
              <a:t>wall of </a:t>
            </a:r>
            <a:r>
              <a:rPr lang="en-GB" sz="2400" b="1" dirty="0" err="1">
                <a:solidFill>
                  <a:srgbClr val="333333"/>
                </a:solidFill>
                <a:latin typeface="Karla"/>
              </a:rPr>
              <a:t>prostomium</a:t>
            </a:r>
            <a:r>
              <a:rPr lang="en-GB" sz="2400" b="1" dirty="0">
                <a:solidFill>
                  <a:srgbClr val="333333"/>
                </a:solidFill>
                <a:latin typeface="Karla"/>
              </a:rPr>
              <a:t> and </a:t>
            </a:r>
            <a:r>
              <a:rPr lang="en-GB" sz="2400" b="1" dirty="0" err="1">
                <a:solidFill>
                  <a:srgbClr val="333333"/>
                </a:solidFill>
                <a:latin typeface="Karla"/>
              </a:rPr>
              <a:t>peristomium</a:t>
            </a:r>
            <a:r>
              <a:rPr lang="en-GB" sz="2400" b="1" dirty="0">
                <a:solidFill>
                  <a:srgbClr val="333333"/>
                </a:solidFill>
                <a:latin typeface="Karla"/>
              </a:rPr>
              <a:t> segment.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GB" sz="2400" b="1" dirty="0">
                <a:solidFill>
                  <a:srgbClr val="333333"/>
                </a:solidFill>
                <a:latin typeface="Karla"/>
              </a:rPr>
              <a:t>3 pairs </a:t>
            </a:r>
            <a:r>
              <a:rPr lang="en-GB" sz="2400" dirty="0">
                <a:solidFill>
                  <a:srgbClr val="333333"/>
                </a:solidFill>
                <a:latin typeface="Karla"/>
              </a:rPr>
              <a:t>of nerves arise from </a:t>
            </a:r>
            <a:r>
              <a:rPr lang="en-GB" sz="2400" b="1" dirty="0">
                <a:solidFill>
                  <a:srgbClr val="333333"/>
                </a:solidFill>
                <a:latin typeface="Karla"/>
              </a:rPr>
              <a:t>sub-pharyngeal</a:t>
            </a:r>
            <a:r>
              <a:rPr lang="en-GB" sz="2400" dirty="0">
                <a:solidFill>
                  <a:srgbClr val="333333"/>
                </a:solidFill>
                <a:latin typeface="Karla"/>
              </a:rPr>
              <a:t> ganglia which supply to the </a:t>
            </a:r>
            <a:r>
              <a:rPr lang="en-GB" sz="2400" b="1" dirty="0">
                <a:solidFill>
                  <a:srgbClr val="333333"/>
                </a:solidFill>
                <a:latin typeface="Karla"/>
              </a:rPr>
              <a:t>2</a:t>
            </a:r>
            <a:r>
              <a:rPr lang="en-GB" sz="2400" b="1" baseline="30000" dirty="0">
                <a:solidFill>
                  <a:srgbClr val="333333"/>
                </a:solidFill>
                <a:latin typeface="Karla"/>
              </a:rPr>
              <a:t>nd</a:t>
            </a:r>
            <a:r>
              <a:rPr lang="en-GB" sz="2400" b="1" dirty="0">
                <a:solidFill>
                  <a:srgbClr val="333333"/>
                </a:solidFill>
                <a:latin typeface="Karla"/>
              </a:rPr>
              <a:t>, 3</a:t>
            </a:r>
            <a:r>
              <a:rPr lang="en-GB" sz="2400" b="1" baseline="30000" dirty="0">
                <a:solidFill>
                  <a:srgbClr val="333333"/>
                </a:solidFill>
                <a:latin typeface="Karla"/>
              </a:rPr>
              <a:t>rd</a:t>
            </a:r>
            <a:r>
              <a:rPr lang="en-GB" sz="2400" b="1" dirty="0">
                <a:solidFill>
                  <a:srgbClr val="333333"/>
                </a:solidFill>
                <a:latin typeface="Karla"/>
              </a:rPr>
              <a:t> and 4</a:t>
            </a:r>
            <a:r>
              <a:rPr lang="en-GB" sz="2400" b="1" baseline="30000" dirty="0">
                <a:solidFill>
                  <a:srgbClr val="333333"/>
                </a:solidFill>
                <a:latin typeface="Karla"/>
              </a:rPr>
              <a:t>th</a:t>
            </a:r>
            <a:r>
              <a:rPr lang="en-GB" sz="2400" b="1" dirty="0">
                <a:solidFill>
                  <a:srgbClr val="333333"/>
                </a:solidFill>
                <a:latin typeface="Karla"/>
              </a:rPr>
              <a:t> segment.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GB" sz="2400" b="1" dirty="0">
                <a:solidFill>
                  <a:srgbClr val="333333"/>
                </a:solidFill>
                <a:latin typeface="Karla"/>
              </a:rPr>
              <a:t>3 pairs </a:t>
            </a:r>
            <a:r>
              <a:rPr lang="en-GB" sz="2400" dirty="0">
                <a:solidFill>
                  <a:srgbClr val="333333"/>
                </a:solidFill>
                <a:latin typeface="Karla"/>
              </a:rPr>
              <a:t>of nerves arise from each </a:t>
            </a:r>
            <a:r>
              <a:rPr lang="en-GB" sz="2400" b="1" dirty="0">
                <a:solidFill>
                  <a:srgbClr val="333333"/>
                </a:solidFill>
                <a:latin typeface="Karla"/>
              </a:rPr>
              <a:t>segmental ganglion </a:t>
            </a:r>
            <a:r>
              <a:rPr lang="en-GB" sz="2400" dirty="0">
                <a:solidFill>
                  <a:srgbClr val="333333"/>
                </a:solidFill>
                <a:latin typeface="Karla"/>
              </a:rPr>
              <a:t>which supply to the various parts of </a:t>
            </a:r>
            <a:r>
              <a:rPr lang="en-GB" sz="2400" b="1" dirty="0">
                <a:solidFill>
                  <a:srgbClr val="333333"/>
                </a:solidFill>
                <a:latin typeface="Karla"/>
              </a:rPr>
              <a:t>segment, gut wall, body wall and other internal organ.</a:t>
            </a:r>
            <a:endParaRPr lang="en-GB" sz="2400" b="1" i="0" dirty="0">
              <a:solidFill>
                <a:srgbClr val="333333"/>
              </a:solidFill>
              <a:effectLst/>
              <a:latin typeface="Karla"/>
            </a:endParaRPr>
          </a:p>
        </p:txBody>
      </p:sp>
      <p:sp>
        <p:nvSpPr>
          <p:cNvPr id="6" name="AutoShape 4" descr="Detailed Study of Earthworm - sharing knowle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4" name="Picture 6" descr="Detailed Study of Earthworm - sharing knowled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07"/>
          <a:stretch/>
        </p:blipFill>
        <p:spPr bwMode="auto">
          <a:xfrm>
            <a:off x="5181600" y="3909635"/>
            <a:ext cx="6553201" cy="29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6" y="5224238"/>
            <a:ext cx="1871663" cy="113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56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714503"/>
            <a:ext cx="121920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b="1" dirty="0"/>
              <a:t>Sympathetic nervous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Sensory </a:t>
            </a:r>
            <a:r>
              <a:rPr lang="en-GB" sz="2800" dirty="0"/>
              <a:t>and motor nerve fuse to form </a:t>
            </a:r>
            <a:r>
              <a:rPr lang="en-GB" sz="2800" b="1" dirty="0"/>
              <a:t>nerve plexuses </a:t>
            </a:r>
            <a:r>
              <a:rPr lang="en-GB" sz="2800" dirty="0" smtClean="0"/>
              <a:t>; a plexus </a:t>
            </a:r>
            <a:r>
              <a:rPr lang="en-GB" sz="2800" dirty="0"/>
              <a:t>is </a:t>
            </a:r>
            <a:r>
              <a:rPr lang="en-GB" sz="2800" b="1" dirty="0"/>
              <a:t>a bundle of intersecting nerves, blood vessels, or lymphatic </a:t>
            </a:r>
            <a:r>
              <a:rPr lang="en-GB" sz="2800" b="1" dirty="0" smtClean="0"/>
              <a:t>vessels </a:t>
            </a:r>
            <a:r>
              <a:rPr lang="en-GB" sz="2800" dirty="0" smtClean="0"/>
              <a:t>which </a:t>
            </a:r>
            <a:r>
              <a:rPr lang="en-GB" sz="2800" dirty="0"/>
              <a:t>moves ventrally through alimentary </a:t>
            </a:r>
            <a:r>
              <a:rPr lang="en-GB" sz="2800" dirty="0" smtClean="0"/>
              <a:t>canal.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These </a:t>
            </a:r>
            <a:r>
              <a:rPr lang="en-GB" sz="2800" dirty="0"/>
              <a:t>plexuses are connected with the </a:t>
            </a:r>
            <a:r>
              <a:rPr lang="en-GB" sz="2800" b="1" dirty="0" err="1"/>
              <a:t>peri</a:t>
            </a:r>
            <a:r>
              <a:rPr lang="en-GB" sz="2800" b="1" dirty="0"/>
              <a:t>-pharyngeal connectives</a:t>
            </a:r>
            <a:r>
              <a:rPr lang="en-GB" sz="28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1272"/>
            <a:ext cx="7543800" cy="291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80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2967041" y="1714503"/>
            <a:ext cx="185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/>
          </a:p>
          <a:p>
            <a:pPr eaLnBrk="1" hangingPunct="1"/>
            <a:endParaRPr lang="en-US" sz="3600" u="sng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2865441" y="2792416"/>
            <a:ext cx="3127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r>
              <a:rPr lang="en-US"/>
              <a:t>  </a:t>
            </a:r>
          </a:p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A59E-EB97-4CD9-A336-E8A38D5A825C}" type="datetime1">
              <a:rPr lang="en-US" smtClean="0"/>
              <a:pPr>
                <a:defRPr/>
              </a:pPr>
              <a:t>2/1/2023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CBA2-1B9E-4E9E-A03C-E14966500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14" y="1905000"/>
            <a:ext cx="12190186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dirty="0" smtClean="0"/>
              <a:t>The </a:t>
            </a:r>
            <a:r>
              <a:rPr lang="en-GB" sz="2400" b="1" dirty="0" smtClean="0"/>
              <a:t>afferent nerve </a:t>
            </a:r>
            <a:r>
              <a:rPr lang="en-GB" sz="2400" dirty="0" smtClean="0"/>
              <a:t>fibre arise </a:t>
            </a:r>
            <a:r>
              <a:rPr lang="en-GB" sz="2400" dirty="0"/>
              <a:t>from a </a:t>
            </a:r>
            <a:r>
              <a:rPr lang="en-GB" sz="2400" dirty="0" smtClean="0"/>
              <a:t>receptor </a:t>
            </a:r>
            <a:r>
              <a:rPr lang="en-GB" sz="2400" dirty="0"/>
              <a:t>organ in the epidermal cells and terminate in the mid </a:t>
            </a:r>
            <a:r>
              <a:rPr lang="en-GB" sz="2400" dirty="0" smtClean="0"/>
              <a:t>ventral nerve cord in a tuft to fine </a:t>
            </a:r>
            <a:r>
              <a:rPr lang="en-GB" sz="2400" dirty="0"/>
              <a:t>branches. Afferent forms a synapse with near branching of the nerve cord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The </a:t>
            </a:r>
            <a:r>
              <a:rPr lang="en-GB" sz="2400" b="1" dirty="0" smtClean="0"/>
              <a:t>efferent nerve </a:t>
            </a:r>
            <a:r>
              <a:rPr lang="en-GB" sz="2400" dirty="0" smtClean="0"/>
              <a:t>fibres </a:t>
            </a:r>
            <a:r>
              <a:rPr lang="en-GB" sz="2400" dirty="0"/>
              <a:t>arise from </a:t>
            </a:r>
            <a:r>
              <a:rPr lang="en-GB" sz="2400" b="1" dirty="0" smtClean="0"/>
              <a:t>synapse</a:t>
            </a:r>
            <a:r>
              <a:rPr lang="en-GB" sz="2400" dirty="0" smtClean="0"/>
              <a:t> ( a neuronal junction) </a:t>
            </a:r>
            <a:r>
              <a:rPr lang="en-GB" sz="2400" dirty="0"/>
              <a:t>which run outward and innervates the muscles (effectors) which cause them to contract. This circuit of stimuli or impulses forms a simple </a:t>
            </a:r>
            <a:r>
              <a:rPr lang="en-GB" sz="2400" b="1" dirty="0"/>
              <a:t>reflex arch</a:t>
            </a:r>
            <a:r>
              <a:rPr lang="en-GB" sz="2400" b="1" dirty="0" smtClean="0"/>
              <a:t>.</a:t>
            </a:r>
          </a:p>
          <a:p>
            <a:r>
              <a:rPr lang="en-GB" sz="2400" dirty="0" smtClean="0"/>
              <a:t>The </a:t>
            </a:r>
            <a:r>
              <a:rPr lang="en-GB" sz="2400" b="1" dirty="0"/>
              <a:t>nervous impulses </a:t>
            </a:r>
            <a:r>
              <a:rPr lang="en-GB" sz="2400" dirty="0"/>
              <a:t>are brought by the </a:t>
            </a:r>
            <a:r>
              <a:rPr lang="en-GB" sz="2400" b="1" dirty="0"/>
              <a:t>afferent fibres </a:t>
            </a:r>
            <a:r>
              <a:rPr lang="en-GB" sz="2400" dirty="0"/>
              <a:t>to the </a:t>
            </a:r>
            <a:r>
              <a:rPr lang="en-GB" sz="2400" b="1" dirty="0"/>
              <a:t>ventral nerve cord </a:t>
            </a:r>
            <a:r>
              <a:rPr lang="en-GB" sz="2400" dirty="0" smtClean="0"/>
              <a:t>whence (from which) </a:t>
            </a:r>
            <a:r>
              <a:rPr lang="en-GB" sz="2400" dirty="0"/>
              <a:t>they are reflected back as motor impulses along the efferent fibres.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457200"/>
            <a:ext cx="77724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Physiology (Mechanism) of nervous system</a:t>
            </a:r>
            <a:endParaRPr lang="en-GB" sz="3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184935418"/>
              </p:ext>
            </p:extLst>
          </p:nvPr>
        </p:nvGraphicFramePr>
        <p:xfrm>
          <a:off x="1814" y="5181600"/>
          <a:ext cx="12190186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339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7102</TotalTime>
  <Words>519</Words>
  <Application>Microsoft Office PowerPoint</Application>
  <PresentationFormat>Custom</PresentationFormat>
  <Paragraphs>109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Xavier Int'l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Gopal Bhandari</dc:creator>
  <cp:lastModifiedBy>Pooja Shrestha</cp:lastModifiedBy>
  <cp:revision>521</cp:revision>
  <dcterms:created xsi:type="dcterms:W3CDTF">2009-05-27T04:54:50Z</dcterms:created>
  <dcterms:modified xsi:type="dcterms:W3CDTF">2023-02-01T08:02:32Z</dcterms:modified>
</cp:coreProperties>
</file>