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445" r:id="rId2"/>
    <p:sldId id="461" r:id="rId3"/>
    <p:sldId id="462" r:id="rId4"/>
    <p:sldId id="463" r:id="rId5"/>
    <p:sldId id="464" r:id="rId6"/>
    <p:sldId id="465" r:id="rId7"/>
    <p:sldId id="466" r:id="rId8"/>
    <p:sldId id="460" r:id="rId9"/>
    <p:sldId id="467" r:id="rId10"/>
    <p:sldId id="468" r:id="rId11"/>
    <p:sldId id="469" r:id="rId12"/>
    <p:sldId id="470" r:id="rId13"/>
    <p:sldId id="459" r:id="rId1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AFA75"/>
    <a:srgbClr val="F61E33"/>
    <a:srgbClr val="1EF657"/>
    <a:srgbClr val="000066"/>
    <a:srgbClr val="080808"/>
    <a:srgbClr val="CCECFF"/>
    <a:srgbClr val="C5D4DD"/>
    <a:srgbClr val="FF7B17"/>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6619" autoAdjust="0"/>
  </p:normalViewPr>
  <p:slideViewPr>
    <p:cSldViewPr snapToObjects="1">
      <p:cViewPr>
        <p:scale>
          <a:sx n="66" d="100"/>
          <a:sy n="66" d="100"/>
        </p:scale>
        <p:origin x="-87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C54CC41-A3B7-4AA9-BB72-02B793942A43}" type="datetimeFigureOut">
              <a:rPr lang="en-US"/>
              <a:pPr>
                <a:defRPr/>
              </a:pPr>
              <a:t>12/31/2022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3D4FC47-E6BC-472E-9262-C4EFEF40BDE7}" type="slidenum">
              <a:rPr lang="en-US"/>
              <a:pPr/>
              <a:t>‹#›</a:t>
            </a:fld>
            <a:endParaRPr lang="en-US"/>
          </a:p>
        </p:txBody>
      </p:sp>
    </p:spTree>
    <p:extLst>
      <p:ext uri="{BB962C8B-B14F-4D97-AF65-F5344CB8AC3E}">
        <p14:creationId xmlns="" xmlns:p14="http://schemas.microsoft.com/office/powerpoint/2010/main" val="39029192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95E38C-326B-43B4-B826-F305EE2F2374}" type="datetime1">
              <a:rPr lang="en-US" smtClean="0"/>
              <a:pPr>
                <a:defRPr/>
              </a:pPr>
              <a:t>12/31/2022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04B973-AFAA-40CE-8E5C-8CFF16B13153}" type="slidenum">
              <a:rPr lang="en-US"/>
              <a:pPr/>
              <a:t>‹#›</a:t>
            </a:fld>
            <a:endParaRPr lang="en-US"/>
          </a:p>
        </p:txBody>
      </p:sp>
    </p:spTree>
    <p:extLst>
      <p:ext uri="{BB962C8B-B14F-4D97-AF65-F5344CB8AC3E}">
        <p14:creationId xmlns="" xmlns:p14="http://schemas.microsoft.com/office/powerpoint/2010/main" val="18393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BF2EC9-B3C1-4479-83D0-948084883C22}" type="datetime1">
              <a:rPr lang="en-US" smtClean="0"/>
              <a:pPr>
                <a:defRPr/>
              </a:pPr>
              <a:t>12/31/2022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CF18D3-44D5-43BD-A1D7-05A237A07026}" type="slidenum">
              <a:rPr lang="en-US"/>
              <a:pPr/>
              <a:t>‹#›</a:t>
            </a:fld>
            <a:endParaRPr lang="en-US"/>
          </a:p>
        </p:txBody>
      </p:sp>
    </p:spTree>
    <p:extLst>
      <p:ext uri="{BB962C8B-B14F-4D97-AF65-F5344CB8AC3E}">
        <p14:creationId xmlns="" xmlns:p14="http://schemas.microsoft.com/office/powerpoint/2010/main" val="19217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6C554-961A-4F6C-9D88-B23A4CBACC0C}" type="datetime1">
              <a:rPr lang="en-US" smtClean="0"/>
              <a:pPr>
                <a:defRPr/>
              </a:pPr>
              <a:t>12/31/2022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2B4D04-CFF4-4E66-8C02-6E68ED257E19}" type="slidenum">
              <a:rPr lang="en-US"/>
              <a:pPr/>
              <a:t>‹#›</a:t>
            </a:fld>
            <a:endParaRPr lang="en-US"/>
          </a:p>
        </p:txBody>
      </p:sp>
    </p:spTree>
    <p:extLst>
      <p:ext uri="{BB962C8B-B14F-4D97-AF65-F5344CB8AC3E}">
        <p14:creationId xmlns="" xmlns:p14="http://schemas.microsoft.com/office/powerpoint/2010/main" val="140662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49EF0E-B395-408E-8C65-80BB0375B7CA}" type="datetime1">
              <a:rPr lang="en-US" smtClean="0"/>
              <a:pPr>
                <a:defRPr/>
              </a:pPr>
              <a:t>12/31/2022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257253-375B-4C14-ACA3-22B1BAF46E95}" type="slidenum">
              <a:rPr lang="en-US"/>
              <a:pPr/>
              <a:t>‹#›</a:t>
            </a:fld>
            <a:endParaRPr lang="en-US"/>
          </a:p>
        </p:txBody>
      </p:sp>
    </p:spTree>
    <p:extLst>
      <p:ext uri="{BB962C8B-B14F-4D97-AF65-F5344CB8AC3E}">
        <p14:creationId xmlns="" xmlns:p14="http://schemas.microsoft.com/office/powerpoint/2010/main" val="150357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D7AF29-7295-42B1-8C31-772779809866}" type="datetime1">
              <a:rPr lang="en-US" smtClean="0"/>
              <a:pPr>
                <a:defRPr/>
              </a:pPr>
              <a:t>12/31/2022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B72821-C62C-443F-926F-2EFD61D9DDF7}" type="slidenum">
              <a:rPr lang="en-US"/>
              <a:pPr/>
              <a:t>‹#›</a:t>
            </a:fld>
            <a:endParaRPr lang="en-US"/>
          </a:p>
        </p:txBody>
      </p:sp>
    </p:spTree>
    <p:extLst>
      <p:ext uri="{BB962C8B-B14F-4D97-AF65-F5344CB8AC3E}">
        <p14:creationId xmlns="" xmlns:p14="http://schemas.microsoft.com/office/powerpoint/2010/main" val="215342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6005CD-B916-474E-9276-7A2EA84A0E2B}" type="datetime1">
              <a:rPr lang="en-US" smtClean="0"/>
              <a:pPr>
                <a:defRPr/>
              </a:pPr>
              <a:t>12/31/2022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F8E73CC-9316-4EA9-A501-9EE37A2A7374}" type="slidenum">
              <a:rPr lang="en-US"/>
              <a:pPr/>
              <a:t>‹#›</a:t>
            </a:fld>
            <a:endParaRPr lang="en-US"/>
          </a:p>
        </p:txBody>
      </p:sp>
    </p:spTree>
    <p:extLst>
      <p:ext uri="{BB962C8B-B14F-4D97-AF65-F5344CB8AC3E}">
        <p14:creationId xmlns="" xmlns:p14="http://schemas.microsoft.com/office/powerpoint/2010/main" val="10839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77D734-B523-4479-A711-23F12A465DBE}" type="datetime1">
              <a:rPr lang="en-US" smtClean="0"/>
              <a:pPr>
                <a:defRPr/>
              </a:pPr>
              <a:t>12/31/2022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2356B07-BFA7-49F0-8CA4-5A4A01B9106B}" type="slidenum">
              <a:rPr lang="en-US"/>
              <a:pPr/>
              <a:t>‹#›</a:t>
            </a:fld>
            <a:endParaRPr lang="en-US"/>
          </a:p>
        </p:txBody>
      </p:sp>
    </p:spTree>
    <p:extLst>
      <p:ext uri="{BB962C8B-B14F-4D97-AF65-F5344CB8AC3E}">
        <p14:creationId xmlns="" xmlns:p14="http://schemas.microsoft.com/office/powerpoint/2010/main" val="1371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942C202-AB63-42D8-871E-03974BC6E893}" type="datetime1">
              <a:rPr lang="en-US" smtClean="0"/>
              <a:pPr>
                <a:defRPr/>
              </a:pPr>
              <a:t>12/31/2022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A3992CD-F135-4312-A078-CAB231CF9FE3}" type="slidenum">
              <a:rPr lang="en-US"/>
              <a:pPr/>
              <a:t>‹#›</a:t>
            </a:fld>
            <a:endParaRPr lang="en-US"/>
          </a:p>
        </p:txBody>
      </p:sp>
    </p:spTree>
    <p:extLst>
      <p:ext uri="{BB962C8B-B14F-4D97-AF65-F5344CB8AC3E}">
        <p14:creationId xmlns="" xmlns:p14="http://schemas.microsoft.com/office/powerpoint/2010/main" val="159661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34B2A1-FBCC-4721-B9D8-6DA93D612572}" type="datetime1">
              <a:rPr lang="en-US" smtClean="0"/>
              <a:pPr>
                <a:defRPr/>
              </a:pPr>
              <a:t>12/31/2022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3CCBA2-1B9E-4E9E-A03C-E14966500F05}" type="slidenum">
              <a:rPr lang="en-US"/>
              <a:pPr/>
              <a:t>‹#›</a:t>
            </a:fld>
            <a:endParaRPr lang="en-US"/>
          </a:p>
        </p:txBody>
      </p:sp>
    </p:spTree>
    <p:extLst>
      <p:ext uri="{BB962C8B-B14F-4D97-AF65-F5344CB8AC3E}">
        <p14:creationId xmlns="" xmlns:p14="http://schemas.microsoft.com/office/powerpoint/2010/main" val="90245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EBA354-1496-4F04-B157-D2E94422C5F3}" type="datetime1">
              <a:rPr lang="en-US" smtClean="0"/>
              <a:pPr>
                <a:defRPr/>
              </a:pPr>
              <a:t>12/31/2022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E2DA5-DADE-423C-96B6-DD2545DEAF3B}" type="slidenum">
              <a:rPr lang="en-US"/>
              <a:pPr/>
              <a:t>‹#›</a:t>
            </a:fld>
            <a:endParaRPr lang="en-US"/>
          </a:p>
        </p:txBody>
      </p:sp>
    </p:spTree>
    <p:extLst>
      <p:ext uri="{BB962C8B-B14F-4D97-AF65-F5344CB8AC3E}">
        <p14:creationId xmlns="" xmlns:p14="http://schemas.microsoft.com/office/powerpoint/2010/main" val="84844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C60718-74D0-454F-8980-52DDD1696DB7}" type="datetime1">
              <a:rPr lang="en-US" smtClean="0"/>
              <a:pPr>
                <a:defRPr/>
              </a:pPr>
              <a:t>12/31/2022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AE49B-EB9E-4308-B229-AE4013765CA8}" type="slidenum">
              <a:rPr lang="en-US"/>
              <a:pPr/>
              <a:t>‹#›</a:t>
            </a:fld>
            <a:endParaRPr lang="en-US"/>
          </a:p>
        </p:txBody>
      </p:sp>
    </p:spTree>
    <p:extLst>
      <p:ext uri="{BB962C8B-B14F-4D97-AF65-F5344CB8AC3E}">
        <p14:creationId xmlns="" xmlns:p14="http://schemas.microsoft.com/office/powerpoint/2010/main" val="403118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196A4A-E10F-4649-A846-60A443D3DD5F}" type="datetime1">
              <a:rPr lang="en-US" smtClean="0"/>
              <a:pPr>
                <a:defRPr/>
              </a:pPr>
              <a:t>12/31/2022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16A14E0-E9E8-481F-8EB3-21C4853D307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ologydiscussion.com/wp-content/uploads/2016/04/clip_image005-34.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ologydiscussion.com/wp-content/uploads/2016/04/clip_image007-24.jpg"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09600" y="1600203"/>
            <a:ext cx="11430000" cy="4525963"/>
          </a:xfrm>
        </p:spPr>
        <p:txBody>
          <a:bodyPr/>
          <a:lstStyle/>
          <a:p>
            <a:pPr marL="0" indent="0" algn="ctr">
              <a:buNone/>
            </a:pPr>
            <a:r>
              <a:rPr lang="en-GB" b="1" dirty="0"/>
              <a:t>Unit </a:t>
            </a:r>
            <a:r>
              <a:rPr lang="en-GB" b="1" dirty="0" smtClean="0"/>
              <a:t>7: Excretory system</a:t>
            </a:r>
            <a:endParaRPr lang="en-GB" b="1" dirty="0"/>
          </a:p>
          <a:p>
            <a:pPr marL="0" indent="0" algn="ctr">
              <a:buNone/>
            </a:pPr>
            <a:r>
              <a:rPr lang="en-GB" b="1" dirty="0"/>
              <a:t>Subject: Zoology </a:t>
            </a:r>
          </a:p>
          <a:p>
            <a:pPr marL="0" indent="0">
              <a:buNone/>
            </a:pPr>
            <a:endParaRPr lang="en-GB" dirty="0" smtClean="0"/>
          </a:p>
          <a:p>
            <a:pPr marL="0" indent="0">
              <a:buNone/>
            </a:pPr>
            <a:r>
              <a:rPr lang="en-GB" sz="2800" dirty="0" smtClean="0"/>
              <a:t>Book writer:	 </a:t>
            </a:r>
            <a:r>
              <a:rPr lang="en-GB" sz="2800" dirty="0" err="1" smtClean="0"/>
              <a:t>Dr.</a:t>
            </a:r>
            <a:r>
              <a:rPr lang="en-GB" sz="2800" dirty="0" smtClean="0"/>
              <a:t> </a:t>
            </a:r>
            <a:r>
              <a:rPr lang="en-GB" sz="2800" dirty="0" err="1" smtClean="0"/>
              <a:t>Arvind</a:t>
            </a:r>
            <a:r>
              <a:rPr lang="en-GB" sz="2800" dirty="0" smtClean="0"/>
              <a:t> K. </a:t>
            </a:r>
            <a:r>
              <a:rPr lang="en-GB" sz="2800" dirty="0" err="1" smtClean="0"/>
              <a:t>Keasri</a:t>
            </a:r>
            <a:r>
              <a:rPr lang="en-GB" sz="2800" dirty="0" smtClean="0"/>
              <a:t>			</a:t>
            </a:r>
          </a:p>
          <a:p>
            <a:pPr marL="0" indent="0">
              <a:buNone/>
            </a:pPr>
            <a:r>
              <a:rPr lang="en-GB" sz="2800" dirty="0"/>
              <a:t>	</a:t>
            </a:r>
            <a:r>
              <a:rPr lang="en-GB" sz="2800" dirty="0" smtClean="0"/>
              <a:t>													</a:t>
            </a:r>
            <a:r>
              <a:rPr lang="en-GB" sz="2800" smtClean="0"/>
              <a:t>	Presented by: Puja Shrestha</a:t>
            </a:r>
            <a:r>
              <a:rPr lang="en-GB" dirty="0" smtClean="0"/>
              <a:t>												</a:t>
            </a:r>
            <a:endParaRPr lang="en-GB" dirty="0"/>
          </a:p>
        </p:txBody>
      </p:sp>
      <p:sp>
        <p:nvSpPr>
          <p:cNvPr id="4" name="Date Placeholder 3"/>
          <p:cNvSpPr>
            <a:spLocks noGrp="1"/>
          </p:cNvSpPr>
          <p:nvPr>
            <p:ph type="dt" sz="half" idx="10"/>
          </p:nvPr>
        </p:nvSpPr>
        <p:spPr/>
        <p:txBody>
          <a:bodyPr/>
          <a:lstStyle/>
          <a:p>
            <a:pPr>
              <a:defRPr/>
            </a:pPr>
            <a:fld id="{7D49EF0E-B395-408E-8C65-80BB0375B7CA}" type="datetime1">
              <a:rPr lang="en-US" smtClean="0"/>
              <a:pPr>
                <a:defRPr/>
              </a:pPr>
              <a:t>12/31/2022</a:t>
            </a:fld>
            <a:endParaRPr lang="en-US"/>
          </a:p>
        </p:txBody>
      </p:sp>
      <p:sp>
        <p:nvSpPr>
          <p:cNvPr id="5" name="Slide Number Placeholder 4"/>
          <p:cNvSpPr>
            <a:spLocks noGrp="1"/>
          </p:cNvSpPr>
          <p:nvPr>
            <p:ph type="sldNum" sz="quarter" idx="12"/>
          </p:nvPr>
        </p:nvSpPr>
        <p:spPr/>
        <p:txBody>
          <a:bodyPr/>
          <a:lstStyle/>
          <a:p>
            <a:fld id="{8B257253-375B-4C14-ACA3-22B1BAF46E95}" type="slidenum">
              <a:rPr lang="en-US" smtClean="0"/>
              <a:pPr/>
              <a:t>1</a:t>
            </a:fld>
            <a:endParaRPr lang="en-US"/>
          </a:p>
        </p:txBody>
      </p:sp>
    </p:spTree>
    <p:extLst>
      <p:ext uri="{BB962C8B-B14F-4D97-AF65-F5344CB8AC3E}">
        <p14:creationId xmlns="" xmlns:p14="http://schemas.microsoft.com/office/powerpoint/2010/main" val="1823154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10</a:t>
            </a:fld>
            <a:endParaRPr lang="en-US"/>
          </a:p>
        </p:txBody>
      </p:sp>
      <p:pic>
        <p:nvPicPr>
          <p:cNvPr id="6" name="Picture 5" descr="Nephrostome of Earthworm">
            <a:hlinkClick r:id="rId3"/>
          </p:cNvPr>
          <p:cNvPicPr>
            <a:picLocks noChangeAspect="1"/>
          </p:cNvPicPr>
          <p:nvPr/>
        </p:nvPicPr>
        <p:blipFill>
          <a:blip r:embed="rId4">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 xmlns:p14="http://schemas.microsoft.com/office/powerpoint/2010/main" val="365555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11</a:t>
            </a:fld>
            <a:endParaRPr lang="en-US"/>
          </a:p>
        </p:txBody>
      </p:sp>
      <p:sp>
        <p:nvSpPr>
          <p:cNvPr id="28673" name="Rectangle 1"/>
          <p:cNvSpPr>
            <a:spLocks noChangeArrowheads="1"/>
          </p:cNvSpPr>
          <p:nvPr/>
        </p:nvSpPr>
        <p:spPr bwMode="auto">
          <a:xfrm>
            <a:off x="0" y="2133600"/>
            <a:ext cx="1219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mn-lt"/>
                <a:ea typeface="Times New Roman" pitchFamily="18" charset="0"/>
                <a:cs typeface="Times New Roman" pitchFamily="18" charset="0"/>
              </a:rPr>
              <a:t>(iii) Body of </a:t>
            </a:r>
            <a:r>
              <a:rPr kumimoji="0" lang="en-US" sz="2400" b="1" i="0" u="none" strike="noStrike" cap="none" normalizeH="0" baseline="0" dirty="0" err="1" smtClean="0">
                <a:ln>
                  <a:noFill/>
                </a:ln>
                <a:effectLst/>
                <a:latin typeface="+mn-lt"/>
                <a:ea typeface="Times New Roman" pitchFamily="18" charset="0"/>
                <a:cs typeface="Times New Roman" pitchFamily="18" charset="0"/>
              </a:rPr>
              <a:t>Nephridium</a:t>
            </a:r>
            <a:r>
              <a:rPr kumimoji="0" lang="en-US" sz="2400" b="1" i="0" u="none" strike="noStrike" cap="none" normalizeH="0" baseline="0" dirty="0" smtClean="0">
                <a:ln>
                  <a:noFill/>
                </a:ln>
                <a:effectLst/>
                <a:latin typeface="+mn-lt"/>
                <a:ea typeface="Times New Roman" pitchFamily="18" charset="0"/>
                <a:cs typeface="Times New Roman" pitchFamily="18" charset="0"/>
              </a:rPr>
              <a:t>:</a:t>
            </a:r>
            <a:endParaRPr kumimoji="0" lang="en-US" sz="2400" b="0"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ea typeface="Times New Roman" pitchFamily="18" charset="0"/>
                <a:cs typeface="Times New Roman" pitchFamily="18" charset="0"/>
              </a:rPr>
              <a:t>The body of </a:t>
            </a:r>
            <a:r>
              <a:rPr kumimoji="0" lang="en-US" sz="2400" b="0" i="0" u="none" strike="noStrike" cap="none" normalizeH="0" baseline="0" dirty="0" err="1" smtClean="0">
                <a:ln>
                  <a:noFill/>
                </a:ln>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effectLst/>
                <a:latin typeface="+mn-lt"/>
                <a:ea typeface="Times New Roman" pitchFamily="18" charset="0"/>
                <a:cs typeface="Times New Roman" pitchFamily="18" charset="0"/>
              </a:rPr>
              <a:t> has two parts a short straight lobe and a long twisted loop. The loop is formed by two limbs— the proximal limb and the distal limb.</a:t>
            </a:r>
            <a:endParaRPr kumimoji="0" lang="en-US" sz="2400" b="0"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ea typeface="Times New Roman" pitchFamily="18" charset="0"/>
                <a:cs typeface="Times New Roman" pitchFamily="18" charset="0"/>
              </a:rPr>
              <a:t>Both these limbs are twisted spirally around each other, the number of twists varies from nine to thirteen. The neck of </a:t>
            </a:r>
            <a:r>
              <a:rPr kumimoji="0" lang="en-US" sz="2400" b="0" i="0" u="none" strike="noStrike" cap="none" normalizeH="0" baseline="0" dirty="0" err="1" smtClean="0">
                <a:ln>
                  <a:noFill/>
                </a:ln>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effectLst/>
                <a:latin typeface="+mn-lt"/>
                <a:ea typeface="Times New Roman" pitchFamily="18" charset="0"/>
                <a:cs typeface="Times New Roman" pitchFamily="18" charset="0"/>
              </a:rPr>
              <a:t> and the terminal duct join together and remain connected with the </a:t>
            </a:r>
            <a:r>
              <a:rPr kumimoji="0" lang="en-US" sz="2400" b="1" i="0" u="none" strike="noStrike" cap="none" normalizeH="0" baseline="0" dirty="0" smtClean="0">
                <a:ln>
                  <a:noFill/>
                </a:ln>
                <a:effectLst/>
                <a:latin typeface="+mn-lt"/>
                <a:ea typeface="Times New Roman" pitchFamily="18" charset="0"/>
                <a:cs typeface="Times New Roman" pitchFamily="18" charset="0"/>
              </a:rPr>
              <a:t>proximal limb </a:t>
            </a:r>
            <a:r>
              <a:rPr kumimoji="0" lang="en-US" sz="2400" b="0" i="0" u="none" strike="noStrike" cap="none" normalizeH="0" baseline="0" dirty="0" smtClean="0">
                <a:ln>
                  <a:noFill/>
                </a:ln>
                <a:effectLst/>
                <a:latin typeface="+mn-lt"/>
                <a:ea typeface="Times New Roman" pitchFamily="18" charset="0"/>
                <a:cs typeface="Times New Roman" pitchFamily="18" charset="0"/>
              </a:rPr>
              <a:t>of the twisted loop, while the </a:t>
            </a:r>
            <a:r>
              <a:rPr kumimoji="0" lang="en-US" sz="2400" b="1" i="0" u="none" strike="noStrike" cap="none" normalizeH="0" baseline="0" dirty="0" smtClean="0">
                <a:ln>
                  <a:noFill/>
                </a:ln>
                <a:effectLst/>
                <a:latin typeface="+mn-lt"/>
                <a:ea typeface="Times New Roman" pitchFamily="18" charset="0"/>
                <a:cs typeface="Times New Roman" pitchFamily="18" charset="0"/>
              </a:rPr>
              <a:t>distal limb </a:t>
            </a:r>
            <a:r>
              <a:rPr kumimoji="0" lang="en-US" sz="2400" b="0" i="0" u="none" strike="noStrike" cap="none" normalizeH="0" baseline="0" dirty="0" smtClean="0">
                <a:ln>
                  <a:noFill/>
                </a:ln>
                <a:effectLst/>
                <a:latin typeface="+mn-lt"/>
                <a:ea typeface="Times New Roman" pitchFamily="18" charset="0"/>
                <a:cs typeface="Times New Roman" pitchFamily="18" charset="0"/>
              </a:rPr>
              <a:t>becomes the straight lobe.</a:t>
            </a:r>
            <a:endParaRPr kumimoji="0" lang="en-US" sz="2400" b="0" i="0"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mn-lt"/>
                <a:ea typeface="Times New Roman" pitchFamily="18" charset="0"/>
                <a:cs typeface="Times New Roman" pitchFamily="18" charset="0"/>
              </a:rPr>
              <a:t>Internally the </a:t>
            </a:r>
            <a:r>
              <a:rPr kumimoji="0" lang="en-US" sz="2400" b="0" i="0" u="none" strike="noStrike" cap="none" normalizeH="0" baseline="0" dirty="0" err="1" smtClean="0">
                <a:ln>
                  <a:noFill/>
                </a:ln>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effectLst/>
                <a:latin typeface="+mn-lt"/>
                <a:ea typeface="Times New Roman" pitchFamily="18" charset="0"/>
                <a:cs typeface="Times New Roman" pitchFamily="18" charset="0"/>
              </a:rPr>
              <a:t> is made of a connective tissue matrix having long coiled </a:t>
            </a:r>
            <a:r>
              <a:rPr kumimoji="0" lang="en-US" sz="2400" b="0" i="0" u="none" strike="noStrike" cap="none" normalizeH="0" baseline="0" dirty="0" err="1" smtClean="0">
                <a:ln>
                  <a:noFill/>
                </a:ln>
                <a:effectLst/>
                <a:latin typeface="+mn-lt"/>
                <a:ea typeface="Times New Roman" pitchFamily="18" charset="0"/>
                <a:cs typeface="Times New Roman" pitchFamily="18" charset="0"/>
              </a:rPr>
              <a:t>neph­ridial</a:t>
            </a:r>
            <a:r>
              <a:rPr kumimoji="0" lang="en-US" sz="2400" b="0" i="0" u="none" strike="noStrike" cap="none" normalizeH="0" baseline="0" dirty="0" smtClean="0">
                <a:ln>
                  <a:noFill/>
                </a:ln>
                <a:effectLst/>
                <a:latin typeface="+mn-lt"/>
                <a:ea typeface="Times New Roman" pitchFamily="18" charset="0"/>
                <a:cs typeface="Times New Roman" pitchFamily="18" charset="0"/>
              </a:rPr>
              <a:t> duct forming loops. There are four such canals in the straight lobe, three in the lower part and two in the upper part of the limbs of twisted loop. Two canals of the straight lobe out of the four are ciliated like the ciliated canal of the neck.</a:t>
            </a:r>
            <a:endParaRPr kumimoji="0" lang="en-US" sz="2400" b="0" i="0" u="none" strike="noStrike" cap="none" normalizeH="0" baseline="0" dirty="0" smtClean="0">
              <a:ln>
                <a:noFill/>
              </a:ln>
              <a:effectLst/>
              <a:latin typeface="+mn-lt"/>
              <a:cs typeface="Arial" pitchFamily="34" charset="0"/>
            </a:endParaRPr>
          </a:p>
        </p:txBody>
      </p:sp>
    </p:spTree>
    <p:extLst>
      <p:ext uri="{BB962C8B-B14F-4D97-AF65-F5344CB8AC3E}">
        <p14:creationId xmlns="" xmlns:p14="http://schemas.microsoft.com/office/powerpoint/2010/main" val="3655558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12</a:t>
            </a:fld>
            <a:endParaRPr lang="en-US"/>
          </a:p>
        </p:txBody>
      </p:sp>
      <p:sp>
        <p:nvSpPr>
          <p:cNvPr id="27649" name="Rectangle 1"/>
          <p:cNvSpPr>
            <a:spLocks noChangeArrowheads="1"/>
          </p:cNvSpPr>
          <p:nvPr/>
        </p:nvSpPr>
        <p:spPr bwMode="auto">
          <a:xfrm>
            <a:off x="228600" y="1714503"/>
            <a:ext cx="7239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Times New Roman" pitchFamily="18" charset="0"/>
                <a:cs typeface="Times New Roman" pitchFamily="18" charset="0"/>
              </a:rPr>
              <a:t>(iv) Terminal Duct:</a:t>
            </a:r>
            <a:endParaRPr kumimoji="0" lang="en-US" sz="2400" b="0" i="0" u="none" strike="noStrike" cap="none" normalizeH="0" baseline="0" dirty="0" smtClean="0">
              <a:ln>
                <a:noFill/>
              </a:ln>
              <a:solidFill>
                <a:schemeClr val="tx1"/>
              </a:solidFill>
              <a:effectLst/>
              <a:latin typeface="+mn-lt"/>
              <a:cs typeface="Arial" pitchFamily="34" charset="0"/>
            </a:endParaRPr>
          </a:p>
          <a:p>
            <a:pPr algn="just"/>
            <a:r>
              <a:rPr kumimoji="0" lang="en-US" sz="2400" b="0" i="0" u="none" strike="noStrike" cap="none" normalizeH="0" baseline="0" dirty="0" smtClean="0">
                <a:ln>
                  <a:noFill/>
                </a:ln>
                <a:effectLst/>
                <a:latin typeface="+mn-lt"/>
                <a:ea typeface="Times New Roman" pitchFamily="18" charset="0"/>
                <a:cs typeface="Times New Roman" pitchFamily="18" charset="0"/>
              </a:rPr>
              <a:t>It is short and narrow with a terminal excretory duct. It joins the </a:t>
            </a:r>
            <a:r>
              <a:rPr kumimoji="0" lang="en-US" sz="2400" b="0" i="0" u="none" strike="noStrike" cap="none" normalizeH="0" baseline="0" dirty="0" err="1" smtClean="0">
                <a:ln>
                  <a:noFill/>
                </a:ln>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effectLst/>
                <a:latin typeface="+mn-lt"/>
                <a:ea typeface="Times New Roman" pitchFamily="18" charset="0"/>
                <a:cs typeface="Times New Roman" pitchFamily="18" charset="0"/>
              </a:rPr>
              <a:t> with </a:t>
            </a:r>
            <a:r>
              <a:rPr kumimoji="0" lang="en-US" sz="2400" b="0" i="0" u="none" strike="noStrike" cap="none" normalizeH="0" baseline="0" dirty="0" err="1" smtClean="0">
                <a:ln>
                  <a:noFill/>
                </a:ln>
                <a:effectLst/>
                <a:latin typeface="+mn-lt"/>
                <a:ea typeface="Times New Roman" pitchFamily="18" charset="0"/>
                <a:cs typeface="Times New Roman" pitchFamily="18" charset="0"/>
              </a:rPr>
              <a:t>septal</a:t>
            </a:r>
            <a:r>
              <a:rPr kumimoji="0" lang="en-US" sz="2400" b="0" i="0" u="none" strike="noStrike" cap="none" normalizeH="0" baseline="0" dirty="0" smtClean="0">
                <a:ln>
                  <a:noFill/>
                </a:ln>
                <a:effectLst/>
                <a:latin typeface="+mn-lt"/>
                <a:ea typeface="Times New Roman" pitchFamily="18" charset="0"/>
                <a:cs typeface="Times New Roman" pitchFamily="18" charset="0"/>
              </a:rPr>
              <a:t> excretory canal</a:t>
            </a:r>
            <a:r>
              <a:rPr kumimoji="0" lang="en-US" sz="2400" b="0" i="0" u="none" strike="noStrike" cap="none" normalizeH="0" dirty="0" smtClean="0">
                <a:ln>
                  <a:noFill/>
                </a:ln>
                <a:effectLst/>
                <a:latin typeface="+mn-lt"/>
                <a:ea typeface="Times New Roman" pitchFamily="18" charset="0"/>
                <a:cs typeface="Times New Roman" pitchFamily="18" charset="0"/>
              </a:rPr>
              <a:t> </a:t>
            </a:r>
            <a:r>
              <a:rPr lang="en-US" sz="2400" dirty="0" smtClean="0">
                <a:latin typeface="+mn-lt"/>
              </a:rPr>
              <a:t>lying on the posterior surface of the septum, one on each side of the intestine, each begins ventrally but dorsally it opens in the supra-intestinal excretory duct of its own side.</a:t>
            </a:r>
          </a:p>
          <a:p>
            <a:pPr algn="just"/>
            <a:r>
              <a:rPr lang="en-US" sz="2400" dirty="0" smtClean="0">
                <a:latin typeface="+mn-lt"/>
              </a:rPr>
              <a:t>The </a:t>
            </a:r>
            <a:r>
              <a:rPr lang="en-US" sz="2400" dirty="0" smtClean="0">
                <a:latin typeface="+mn-lt"/>
              </a:rPr>
              <a:t>supra-intestinal excretory ducts are two parallel longitudinal canals lying above the gut and below the dorsal </a:t>
            </a:r>
            <a:r>
              <a:rPr lang="en-US" sz="2400" dirty="0" smtClean="0">
                <a:latin typeface="+mn-lt"/>
              </a:rPr>
              <a:t>vessel. </a:t>
            </a:r>
            <a:r>
              <a:rPr lang="en-US" sz="2400" dirty="0" smtClean="0">
                <a:latin typeface="+mn-lt"/>
              </a:rPr>
              <a:t>These excretory ducts begin from the 15th segment and run to the last segment, they communicate- with each other for a short space behind each septum, then either the right or the left duct opens by a </a:t>
            </a:r>
            <a:r>
              <a:rPr lang="en-US" sz="2400" dirty="0" err="1" smtClean="0">
                <a:latin typeface="+mn-lt"/>
              </a:rPr>
              <a:t>ductule</a:t>
            </a:r>
            <a:r>
              <a:rPr lang="en-US" sz="2400" dirty="0" smtClean="0">
                <a:latin typeface="+mn-lt"/>
              </a:rPr>
              <a:t> into the lumen of the intestine near the septum.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effectLst/>
              <a:latin typeface="+mn-lt"/>
              <a:cs typeface="Arial" pitchFamily="34" charset="0"/>
            </a:endParaRPr>
          </a:p>
        </p:txBody>
      </p:sp>
      <p:pic>
        <p:nvPicPr>
          <p:cNvPr id="7" name="Picture 6" descr="Pheretima. The arrangement of septal nephridial system in relation to the intestine">
            <a:hlinkClick r:id="rId3"/>
          </p:cNvPr>
          <p:cNvPicPr>
            <a:picLocks noChangeAspect="1"/>
          </p:cNvPicPr>
          <p:nvPr/>
        </p:nvPicPr>
        <p:blipFill>
          <a:blip r:embed="rId4">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7467600" y="1371600"/>
            <a:ext cx="4869815" cy="5486400"/>
          </a:xfrm>
          <a:prstGeom prst="rect">
            <a:avLst/>
          </a:prstGeom>
          <a:noFill/>
          <a:ln>
            <a:noFill/>
          </a:ln>
        </p:spPr>
      </p:pic>
    </p:spTree>
    <p:extLst>
      <p:ext uri="{BB962C8B-B14F-4D97-AF65-F5344CB8AC3E}">
        <p14:creationId xmlns="" xmlns:p14="http://schemas.microsoft.com/office/powerpoint/2010/main" val="3655558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13</a:t>
            </a:fld>
            <a:endParaRPr lang="en-US"/>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714504"/>
            <a:ext cx="12192000" cy="5143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1907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2</a:t>
            </a:fld>
            <a:endParaRPr lang="en-US"/>
          </a:p>
        </p:txBody>
      </p:sp>
      <p:sp>
        <p:nvSpPr>
          <p:cNvPr id="6" name="TextBox 5"/>
          <p:cNvSpPr txBox="1"/>
          <p:nvPr/>
        </p:nvSpPr>
        <p:spPr>
          <a:xfrm>
            <a:off x="315120" y="1961419"/>
            <a:ext cx="10124280" cy="2308324"/>
          </a:xfrm>
          <a:prstGeom prst="rect">
            <a:avLst/>
          </a:prstGeom>
          <a:noFill/>
        </p:spPr>
        <p:txBody>
          <a:bodyPr wrap="square" rtlCol="0">
            <a:spAutoFit/>
          </a:bodyPr>
          <a:lstStyle/>
          <a:p>
            <a:pPr>
              <a:buFont typeface="Wingdings" pitchFamily="2" charset="2"/>
              <a:buChar char="Ø"/>
            </a:pPr>
            <a:r>
              <a:rPr lang="en-US" sz="2400" dirty="0" smtClean="0"/>
              <a:t>Excretory system collectively includes the organs that help in excretion.</a:t>
            </a:r>
          </a:p>
          <a:p>
            <a:pPr>
              <a:buFont typeface="Wingdings" pitchFamily="2" charset="2"/>
              <a:buChar char="Ø"/>
            </a:pPr>
            <a:r>
              <a:rPr lang="en-US" sz="2400" dirty="0" smtClean="0"/>
              <a:t>Excretion- Elimination of nitrogenous wastes from body</a:t>
            </a:r>
          </a:p>
          <a:p>
            <a:pPr>
              <a:buFont typeface="Wingdings" pitchFamily="2" charset="2"/>
              <a:buChar char="Ø"/>
            </a:pPr>
            <a:r>
              <a:rPr lang="en-US" sz="2400" dirty="0" smtClean="0"/>
              <a:t>Excretory organs of Earthworm- Nephridia/</a:t>
            </a:r>
            <a:r>
              <a:rPr lang="en-US" sz="2400" dirty="0" err="1" smtClean="0"/>
              <a:t>nephridium</a:t>
            </a:r>
            <a:r>
              <a:rPr lang="en-US" sz="2400" dirty="0" smtClean="0"/>
              <a:t>, highly coiled and microscopic so called </a:t>
            </a:r>
            <a:r>
              <a:rPr lang="en-US" sz="2400" dirty="0" err="1" smtClean="0"/>
              <a:t>micronephridia</a:t>
            </a:r>
            <a:endParaRPr lang="en-US" sz="2400" dirty="0" smtClean="0"/>
          </a:p>
          <a:p>
            <a:pPr>
              <a:buFont typeface="Wingdings" pitchFamily="2" charset="2"/>
              <a:buChar char="Ø"/>
            </a:pPr>
            <a:r>
              <a:rPr lang="en-US" sz="2400" dirty="0" smtClean="0"/>
              <a:t>Nephridia </a:t>
            </a:r>
            <a:r>
              <a:rPr lang="en-US" sz="2400" dirty="0" err="1" smtClean="0"/>
              <a:t>ectodermal</a:t>
            </a:r>
            <a:r>
              <a:rPr lang="en-US" sz="2400" dirty="0" smtClean="0"/>
              <a:t> in origin and are </a:t>
            </a:r>
            <a:r>
              <a:rPr lang="en-US" sz="2400" dirty="0" err="1" smtClean="0"/>
              <a:t>anologus</a:t>
            </a:r>
            <a:r>
              <a:rPr lang="en-US" sz="2400" dirty="0" smtClean="0"/>
              <a:t> to vertebrate kidney</a:t>
            </a:r>
          </a:p>
          <a:p>
            <a:pPr>
              <a:buFont typeface="Wingdings" pitchFamily="2" charset="2"/>
              <a:buChar char="Ø"/>
            </a:pPr>
            <a:r>
              <a:rPr lang="en-US" sz="2400" dirty="0" smtClean="0"/>
              <a:t>Removes waste from both blood and </a:t>
            </a:r>
            <a:r>
              <a:rPr lang="en-US" sz="2400" dirty="0" err="1" smtClean="0"/>
              <a:t>coelomic</a:t>
            </a:r>
            <a:r>
              <a:rPr lang="en-US" sz="2400" dirty="0" smtClean="0"/>
              <a:t> fluid</a:t>
            </a:r>
            <a:endParaRPr lang="en-US" sz="2400" dirty="0"/>
          </a:p>
        </p:txBody>
      </p:sp>
    </p:spTree>
    <p:extLst>
      <p:ext uri="{BB962C8B-B14F-4D97-AF65-F5344CB8AC3E}">
        <p14:creationId xmlns="" xmlns:p14="http://schemas.microsoft.com/office/powerpoint/2010/main" val="4105309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3</a:t>
            </a:fld>
            <a:endParaRPr lang="en-US"/>
          </a:p>
        </p:txBody>
      </p:sp>
      <p:sp>
        <p:nvSpPr>
          <p:cNvPr id="6" name="TextBox 5"/>
          <p:cNvSpPr txBox="1"/>
          <p:nvPr/>
        </p:nvSpPr>
        <p:spPr>
          <a:xfrm>
            <a:off x="2865441" y="914400"/>
            <a:ext cx="4983159" cy="584775"/>
          </a:xfrm>
          <a:prstGeom prst="rect">
            <a:avLst/>
          </a:prstGeom>
          <a:noFill/>
        </p:spPr>
        <p:txBody>
          <a:bodyPr wrap="square" rtlCol="0">
            <a:spAutoFit/>
          </a:bodyPr>
          <a:lstStyle/>
          <a:p>
            <a:pPr algn="ctr"/>
            <a:r>
              <a:rPr lang="en-US" sz="3200" b="1" dirty="0" smtClean="0"/>
              <a:t>Types of Nephridia</a:t>
            </a:r>
            <a:endParaRPr lang="en-US" sz="3200" b="1" dirty="0"/>
          </a:p>
        </p:txBody>
      </p:sp>
      <p:sp>
        <p:nvSpPr>
          <p:cNvPr id="7" name="TextBox 6"/>
          <p:cNvSpPr txBox="1"/>
          <p:nvPr/>
        </p:nvSpPr>
        <p:spPr>
          <a:xfrm>
            <a:off x="0" y="2375925"/>
            <a:ext cx="11811000" cy="4154984"/>
          </a:xfrm>
          <a:prstGeom prst="rect">
            <a:avLst/>
          </a:prstGeom>
          <a:noFill/>
        </p:spPr>
        <p:txBody>
          <a:bodyPr wrap="square" rtlCol="0">
            <a:spAutoFit/>
          </a:bodyPr>
          <a:lstStyle/>
          <a:p>
            <a:r>
              <a:rPr lang="en-US" sz="2400" dirty="0" smtClean="0"/>
              <a:t>3 types of Nephridia are found in Earthworm. They are:</a:t>
            </a:r>
          </a:p>
          <a:p>
            <a:pPr marL="457200" indent="-457200">
              <a:buAutoNum type="arabicPeriod"/>
            </a:pPr>
            <a:r>
              <a:rPr lang="en-US" sz="2400" b="1" dirty="0" smtClean="0"/>
              <a:t>Integumentary nephridia:</a:t>
            </a:r>
          </a:p>
          <a:p>
            <a:pPr marL="457200" indent="-457200">
              <a:buFont typeface="Wingdings" pitchFamily="2" charset="2"/>
              <a:buChar char="Ø"/>
            </a:pPr>
            <a:r>
              <a:rPr lang="en-US" sz="2400" dirty="0" err="1" smtClean="0"/>
              <a:t>Attatched</a:t>
            </a:r>
            <a:r>
              <a:rPr lang="en-US" sz="2400" dirty="0" smtClean="0"/>
              <a:t> to skin/integument from 3</a:t>
            </a:r>
            <a:r>
              <a:rPr lang="en-US" sz="2400" baseline="30000" dirty="0" smtClean="0"/>
              <a:t>rd</a:t>
            </a:r>
            <a:r>
              <a:rPr lang="en-US" sz="2400" dirty="0" smtClean="0"/>
              <a:t> segments of earthworm to last segments</a:t>
            </a:r>
          </a:p>
          <a:p>
            <a:pPr marL="457200" indent="-457200">
              <a:buFont typeface="Wingdings" pitchFamily="2" charset="2"/>
              <a:buChar char="Ø"/>
            </a:pPr>
            <a:r>
              <a:rPr lang="en-US" sz="2400" dirty="0" smtClean="0"/>
              <a:t>Smallest nephridia as well as most numerous type of nephridia</a:t>
            </a:r>
          </a:p>
          <a:p>
            <a:pPr marL="457200" indent="-457200">
              <a:buFont typeface="Wingdings" pitchFamily="2" charset="2"/>
              <a:buChar char="Ø"/>
            </a:pPr>
            <a:r>
              <a:rPr lang="en-US" sz="2400" dirty="0" smtClean="0"/>
              <a:t>Maximum in </a:t>
            </a:r>
            <a:r>
              <a:rPr lang="en-US" sz="2400" dirty="0" err="1" smtClean="0"/>
              <a:t>clitellar</a:t>
            </a:r>
            <a:r>
              <a:rPr lang="en-US" sz="2400" dirty="0" smtClean="0"/>
              <a:t> region; 2000-2500(14</a:t>
            </a:r>
            <a:r>
              <a:rPr lang="en-US" sz="2400" baseline="30000" dirty="0" smtClean="0"/>
              <a:t>th</a:t>
            </a:r>
            <a:r>
              <a:rPr lang="en-US" sz="2400" dirty="0" smtClean="0"/>
              <a:t>,15</a:t>
            </a:r>
            <a:r>
              <a:rPr lang="en-US" sz="2400" baseline="30000" dirty="0" smtClean="0"/>
              <a:t>th</a:t>
            </a:r>
            <a:r>
              <a:rPr lang="en-US" sz="2400" dirty="0" smtClean="0"/>
              <a:t>, and 16</a:t>
            </a:r>
            <a:r>
              <a:rPr lang="en-US" sz="2400" baseline="30000" dirty="0" smtClean="0"/>
              <a:t>th</a:t>
            </a:r>
            <a:r>
              <a:rPr lang="en-US" sz="2400" dirty="0" smtClean="0"/>
              <a:t>). So called “forest of Nephridia”.</a:t>
            </a:r>
          </a:p>
          <a:p>
            <a:pPr marL="457200" indent="-457200">
              <a:buFont typeface="Wingdings" pitchFamily="2" charset="2"/>
              <a:buChar char="Ø"/>
            </a:pPr>
            <a:r>
              <a:rPr lang="en-US" sz="2400" dirty="0" smtClean="0"/>
              <a:t>Each segments consists 200-250 in number</a:t>
            </a:r>
          </a:p>
          <a:p>
            <a:pPr marL="457200" indent="-457200">
              <a:buFont typeface="Wingdings" pitchFamily="2" charset="2"/>
              <a:buChar char="Ø"/>
            </a:pPr>
            <a:r>
              <a:rPr lang="en-US" sz="2400" dirty="0" smtClean="0"/>
              <a:t>They are closed type as they lack nephrostome(the rounded funnel shaped terminal part of nephridia which opens into the coelom)</a:t>
            </a:r>
          </a:p>
          <a:p>
            <a:pPr marL="457200" indent="-457200">
              <a:buFont typeface="Wingdings" pitchFamily="2" charset="2"/>
              <a:buChar char="Ø"/>
            </a:pPr>
            <a:r>
              <a:rPr lang="en-US" sz="2400" dirty="0" smtClean="0"/>
              <a:t>Collect waste from blood and excrete outside the body by Nephridiopores. So called exonephric nephridia</a:t>
            </a:r>
          </a:p>
        </p:txBody>
      </p:sp>
    </p:spTree>
    <p:extLst>
      <p:ext uri="{BB962C8B-B14F-4D97-AF65-F5344CB8AC3E}">
        <p14:creationId xmlns="" xmlns:p14="http://schemas.microsoft.com/office/powerpoint/2010/main" val="394698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4</a:t>
            </a:fld>
            <a:endParaRPr lang="en-US"/>
          </a:p>
        </p:txBody>
      </p:sp>
      <p:sp>
        <p:nvSpPr>
          <p:cNvPr id="6" name="TextBox 5"/>
          <p:cNvSpPr txBox="1"/>
          <p:nvPr/>
        </p:nvSpPr>
        <p:spPr>
          <a:xfrm>
            <a:off x="228600" y="1794301"/>
            <a:ext cx="11353800" cy="3046988"/>
          </a:xfrm>
          <a:prstGeom prst="rect">
            <a:avLst/>
          </a:prstGeom>
          <a:noFill/>
        </p:spPr>
        <p:txBody>
          <a:bodyPr wrap="square" rtlCol="0">
            <a:spAutoFit/>
          </a:bodyPr>
          <a:lstStyle/>
          <a:p>
            <a:r>
              <a:rPr lang="en-US" sz="2400" b="1" dirty="0" smtClean="0"/>
              <a:t>2. Pharyngeal Nephridia:</a:t>
            </a:r>
          </a:p>
          <a:p>
            <a:pPr>
              <a:buFont typeface="Wingdings" pitchFamily="2" charset="2"/>
              <a:buChar char="Ø"/>
            </a:pPr>
            <a:r>
              <a:rPr lang="en-US" sz="2400" dirty="0" smtClean="0"/>
              <a:t>Present in 3 paired tufts, one on either side of alimentary canal, in the segments 4,5 and 6 near to the pharynx and oesophagus.</a:t>
            </a:r>
          </a:p>
          <a:p>
            <a:pPr>
              <a:buFont typeface="Wingdings" pitchFamily="2" charset="2"/>
              <a:buChar char="Ø"/>
            </a:pPr>
            <a:r>
              <a:rPr lang="en-US" sz="2400" dirty="0" smtClean="0"/>
              <a:t>100 numbers in each tuft</a:t>
            </a:r>
          </a:p>
          <a:p>
            <a:pPr>
              <a:buFont typeface="Wingdings" pitchFamily="2" charset="2"/>
              <a:buChar char="Ø"/>
            </a:pPr>
            <a:r>
              <a:rPr lang="en-US" sz="2400" dirty="0" smtClean="0"/>
              <a:t>Least in number</a:t>
            </a:r>
          </a:p>
          <a:p>
            <a:pPr>
              <a:buFont typeface="Wingdings" pitchFamily="2" charset="2"/>
              <a:buChar char="Ø"/>
            </a:pPr>
            <a:r>
              <a:rPr lang="en-US" sz="2400" dirty="0" smtClean="0"/>
              <a:t>Also closed type due to lack of Nephrostome.</a:t>
            </a:r>
          </a:p>
          <a:p>
            <a:pPr>
              <a:buFont typeface="Wingdings" pitchFamily="2" charset="2"/>
              <a:buChar char="Ø"/>
            </a:pPr>
            <a:r>
              <a:rPr lang="en-US" sz="2400" dirty="0" smtClean="0"/>
              <a:t>Collect excretory matter from blood, pour into pharynx through </a:t>
            </a:r>
            <a:r>
              <a:rPr lang="en-US" sz="2400" dirty="0" err="1" smtClean="0"/>
              <a:t>nephridial</a:t>
            </a:r>
            <a:r>
              <a:rPr lang="en-US" sz="2400" dirty="0" smtClean="0"/>
              <a:t> duct. So they are </a:t>
            </a:r>
            <a:r>
              <a:rPr lang="en-US" sz="2400" b="1" dirty="0" err="1" smtClean="0"/>
              <a:t>endonephric</a:t>
            </a:r>
            <a:r>
              <a:rPr lang="en-US" sz="2400" b="1" dirty="0" smtClean="0"/>
              <a:t>.</a:t>
            </a:r>
            <a:endParaRPr lang="en-US" sz="2400" b="1" dirty="0"/>
          </a:p>
        </p:txBody>
      </p:sp>
    </p:spTree>
    <p:extLst>
      <p:ext uri="{BB962C8B-B14F-4D97-AF65-F5344CB8AC3E}">
        <p14:creationId xmlns="" xmlns:p14="http://schemas.microsoft.com/office/powerpoint/2010/main" val="4288548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5</a:t>
            </a:fld>
            <a:endParaRPr lang="en-US"/>
          </a:p>
        </p:txBody>
      </p:sp>
      <p:sp>
        <p:nvSpPr>
          <p:cNvPr id="6" name="TextBox 5"/>
          <p:cNvSpPr txBox="1"/>
          <p:nvPr/>
        </p:nvSpPr>
        <p:spPr>
          <a:xfrm>
            <a:off x="304800" y="2209800"/>
            <a:ext cx="11887200" cy="3046988"/>
          </a:xfrm>
          <a:prstGeom prst="rect">
            <a:avLst/>
          </a:prstGeom>
          <a:noFill/>
        </p:spPr>
        <p:txBody>
          <a:bodyPr wrap="square" rtlCol="0">
            <a:spAutoFit/>
          </a:bodyPr>
          <a:lstStyle/>
          <a:p>
            <a:r>
              <a:rPr lang="en-US" sz="2400" b="1" dirty="0" smtClean="0"/>
              <a:t>3. </a:t>
            </a:r>
            <a:r>
              <a:rPr lang="en-US" sz="2400" b="1" dirty="0" err="1" smtClean="0"/>
              <a:t>Septal</a:t>
            </a:r>
            <a:r>
              <a:rPr lang="en-US" sz="2400" b="1" dirty="0" smtClean="0"/>
              <a:t> nephridia:</a:t>
            </a:r>
          </a:p>
          <a:p>
            <a:endParaRPr lang="en-US" sz="2400" b="1" dirty="0" smtClean="0"/>
          </a:p>
          <a:p>
            <a:pPr>
              <a:buFont typeface="Wingdings" pitchFamily="2" charset="2"/>
              <a:buChar char="Ø"/>
            </a:pPr>
            <a:r>
              <a:rPr lang="en-US" sz="2400" dirty="0" smtClean="0"/>
              <a:t>Attached to </a:t>
            </a:r>
            <a:r>
              <a:rPr lang="en-US" sz="2400" dirty="0" err="1" smtClean="0"/>
              <a:t>integumental</a:t>
            </a:r>
            <a:r>
              <a:rPr lang="en-US" sz="2400" dirty="0" smtClean="0"/>
              <a:t> septa behind 15</a:t>
            </a:r>
            <a:r>
              <a:rPr lang="en-US" sz="2400" baseline="30000" dirty="0" smtClean="0"/>
              <a:t>th</a:t>
            </a:r>
            <a:r>
              <a:rPr lang="en-US" sz="2400" dirty="0" smtClean="0"/>
              <a:t> segment to last. Also known as typical nephridia</a:t>
            </a:r>
          </a:p>
          <a:p>
            <a:pPr>
              <a:buFont typeface="Wingdings" pitchFamily="2" charset="2"/>
              <a:buChar char="Ø"/>
            </a:pPr>
            <a:r>
              <a:rPr lang="en-US" sz="2400" dirty="0" err="1" smtClean="0"/>
              <a:t>Holonephric</a:t>
            </a:r>
            <a:r>
              <a:rPr lang="en-US" sz="2400" dirty="0" smtClean="0"/>
              <a:t>: complete and contain </a:t>
            </a:r>
            <a:r>
              <a:rPr lang="en-US" sz="2400" dirty="0" smtClean="0">
                <a:solidFill>
                  <a:srgbClr val="FF0000"/>
                </a:solidFill>
              </a:rPr>
              <a:t>nephrostome</a:t>
            </a:r>
          </a:p>
          <a:p>
            <a:pPr>
              <a:buFont typeface="Wingdings" pitchFamily="2" charset="2"/>
              <a:buChar char="Ø"/>
            </a:pPr>
            <a:r>
              <a:rPr lang="en-US" sz="2400" dirty="0" smtClean="0"/>
              <a:t>80-100 per segment</a:t>
            </a:r>
          </a:p>
          <a:p>
            <a:pPr>
              <a:buFont typeface="Wingdings" pitchFamily="2" charset="2"/>
              <a:buChar char="Ø"/>
            </a:pPr>
            <a:r>
              <a:rPr lang="en-US" sz="2400" dirty="0" smtClean="0"/>
              <a:t>Collect waste from blood and coelom and emptied into the lumen of the intestine mid-dorsally at segmental intervals(septa). So they are also </a:t>
            </a:r>
            <a:r>
              <a:rPr lang="en-US" sz="2400" dirty="0" err="1" smtClean="0">
                <a:solidFill>
                  <a:srgbClr val="FF0000"/>
                </a:solidFill>
              </a:rPr>
              <a:t>endonephric</a:t>
            </a:r>
            <a:endParaRPr lang="en-US" sz="2400" dirty="0">
              <a:solidFill>
                <a:srgbClr val="FF0000"/>
              </a:solidFill>
            </a:endParaRPr>
          </a:p>
        </p:txBody>
      </p:sp>
    </p:spTree>
    <p:extLst>
      <p:ext uri="{BB962C8B-B14F-4D97-AF65-F5344CB8AC3E}">
        <p14:creationId xmlns="" xmlns:p14="http://schemas.microsoft.com/office/powerpoint/2010/main" val="1725684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6</a:t>
            </a:fld>
            <a:endParaRPr lang="en-US"/>
          </a:p>
        </p:txBody>
      </p:sp>
      <p:pic>
        <p:nvPicPr>
          <p:cNvPr id="5122" name="Picture 2" descr="See the source image"/>
          <p:cNvPicPr>
            <a:picLocks noChangeAspect="1" noChangeArrowheads="1"/>
          </p:cNvPicPr>
          <p:nvPr/>
        </p:nvPicPr>
        <p:blipFill>
          <a:blip r:embed="rId3"/>
          <a:srcRect/>
          <a:stretch>
            <a:fillRect/>
          </a:stretch>
        </p:blipFill>
        <p:spPr bwMode="auto">
          <a:xfrm>
            <a:off x="1219200" y="0"/>
            <a:ext cx="9829800" cy="6858000"/>
          </a:xfrm>
          <a:prstGeom prst="rect">
            <a:avLst/>
          </a:prstGeom>
          <a:noFill/>
        </p:spPr>
      </p:pic>
    </p:spTree>
    <p:extLst>
      <p:ext uri="{BB962C8B-B14F-4D97-AF65-F5344CB8AC3E}">
        <p14:creationId xmlns="" xmlns:p14="http://schemas.microsoft.com/office/powerpoint/2010/main" val="318800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7</a:t>
            </a:fld>
            <a:endParaRPr lang="en-US"/>
          </a:p>
        </p:txBody>
      </p:sp>
      <p:sp>
        <p:nvSpPr>
          <p:cNvPr id="6" name="TextBox 5"/>
          <p:cNvSpPr txBox="1"/>
          <p:nvPr/>
        </p:nvSpPr>
        <p:spPr>
          <a:xfrm>
            <a:off x="2967041" y="1219200"/>
            <a:ext cx="6100759" cy="461665"/>
          </a:xfrm>
          <a:prstGeom prst="rect">
            <a:avLst/>
          </a:prstGeom>
          <a:noFill/>
        </p:spPr>
        <p:txBody>
          <a:bodyPr wrap="square" rtlCol="0">
            <a:spAutoFit/>
          </a:bodyPr>
          <a:lstStyle/>
          <a:p>
            <a:r>
              <a:rPr lang="en-US" sz="2400" b="1" dirty="0" smtClean="0"/>
              <a:t>Structure of Typical Nephridia</a:t>
            </a:r>
            <a:endParaRPr lang="en-US" sz="2400" b="1" dirty="0"/>
          </a:p>
        </p:txBody>
      </p:sp>
      <p:sp>
        <p:nvSpPr>
          <p:cNvPr id="8" name="TextBox 7"/>
          <p:cNvSpPr txBox="1"/>
          <p:nvPr/>
        </p:nvSpPr>
        <p:spPr>
          <a:xfrm>
            <a:off x="0" y="2133600"/>
            <a:ext cx="5029200" cy="1477328"/>
          </a:xfrm>
          <a:prstGeom prst="rect">
            <a:avLst/>
          </a:prstGeom>
          <a:noFill/>
        </p:spPr>
        <p:txBody>
          <a:bodyPr wrap="square" rtlCol="0">
            <a:spAutoFit/>
          </a:bodyPr>
          <a:lstStyle/>
          <a:p>
            <a:pPr marL="342900" indent="-342900">
              <a:buAutoNum type="arabicPeriod"/>
            </a:pPr>
            <a:r>
              <a:rPr lang="en-US" b="1" dirty="0" smtClean="0"/>
              <a:t>Nephrostome or </a:t>
            </a:r>
            <a:r>
              <a:rPr lang="en-US" b="1" dirty="0" err="1" smtClean="0"/>
              <a:t>Nephridiostome</a:t>
            </a:r>
            <a:r>
              <a:rPr lang="en-US" b="1" dirty="0" smtClean="0"/>
              <a:t>:</a:t>
            </a:r>
          </a:p>
          <a:p>
            <a:pPr marL="342900" indent="-342900">
              <a:buAutoNum type="arabicPeriod"/>
            </a:pPr>
            <a:r>
              <a:rPr lang="en-US" b="1" dirty="0" smtClean="0"/>
              <a:t>Body:</a:t>
            </a:r>
            <a:r>
              <a:rPr lang="en-US" dirty="0" smtClean="0"/>
              <a:t> Divisible </a:t>
            </a:r>
            <a:r>
              <a:rPr lang="en-US" dirty="0" smtClean="0"/>
              <a:t>into:</a:t>
            </a:r>
          </a:p>
          <a:p>
            <a:pPr marL="342900" indent="-342900"/>
            <a:r>
              <a:rPr lang="en-US" dirty="0" smtClean="0"/>
              <a:t>	</a:t>
            </a:r>
            <a:r>
              <a:rPr lang="en-US" dirty="0" smtClean="0"/>
              <a:t>				</a:t>
            </a:r>
            <a:r>
              <a:rPr lang="en-US" dirty="0" smtClean="0"/>
              <a:t>a</a:t>
            </a:r>
            <a:r>
              <a:rPr lang="en-US" dirty="0" smtClean="0"/>
              <a:t>. Straight lobe and </a:t>
            </a:r>
          </a:p>
          <a:p>
            <a:pPr marL="342900" indent="-342900"/>
            <a:r>
              <a:rPr lang="en-US" dirty="0" smtClean="0"/>
              <a:t>					b. </a:t>
            </a:r>
            <a:r>
              <a:rPr lang="en-US" dirty="0" smtClean="0"/>
              <a:t>Twisted lobe</a:t>
            </a:r>
          </a:p>
          <a:p>
            <a:pPr marL="342900" indent="-342900"/>
            <a:r>
              <a:rPr lang="en-US" b="1" dirty="0" smtClean="0"/>
              <a:t>3. Terminal duct</a:t>
            </a:r>
            <a:endParaRPr lang="en-US" b="1" dirty="0"/>
          </a:p>
        </p:txBody>
      </p:sp>
      <p:pic>
        <p:nvPicPr>
          <p:cNvPr id="4098" name="Picture 2" descr="See the source image"/>
          <p:cNvPicPr>
            <a:picLocks noChangeAspect="1" noChangeArrowheads="1"/>
          </p:cNvPicPr>
          <p:nvPr/>
        </p:nvPicPr>
        <p:blipFill>
          <a:blip r:embed="rId3"/>
          <a:srcRect/>
          <a:stretch>
            <a:fillRect/>
          </a:stretch>
        </p:blipFill>
        <p:spPr bwMode="auto">
          <a:xfrm>
            <a:off x="5029200" y="1714503"/>
            <a:ext cx="7086600" cy="5143497"/>
          </a:xfrm>
          <a:prstGeom prst="rect">
            <a:avLst/>
          </a:prstGeom>
          <a:noFill/>
        </p:spPr>
      </p:pic>
    </p:spTree>
    <p:extLst>
      <p:ext uri="{BB962C8B-B14F-4D97-AF65-F5344CB8AC3E}">
        <p14:creationId xmlns="" xmlns:p14="http://schemas.microsoft.com/office/powerpoint/2010/main" val="203390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8</a:t>
            </a:fld>
            <a:endParaRPr lang="en-US"/>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3659"/>
            <a:ext cx="11582400" cy="66778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8668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80" name="TextBox 8"/>
          <p:cNvSpPr txBox="1">
            <a:spLocks noChangeArrowheads="1"/>
          </p:cNvSpPr>
          <p:nvPr/>
        </p:nvSpPr>
        <p:spPr bwMode="auto">
          <a:xfrm>
            <a:off x="2967041" y="1714503"/>
            <a:ext cx="185737"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800"/>
          </a:p>
          <a:p>
            <a:pPr eaLnBrk="1" hangingPunct="1"/>
            <a:endParaRPr lang="en-US" sz="3600" u="sng"/>
          </a:p>
        </p:txBody>
      </p:sp>
      <p:sp>
        <p:nvSpPr>
          <p:cNvPr id="24581" name="TextBox 12"/>
          <p:cNvSpPr txBox="1">
            <a:spLocks noChangeArrowheads="1"/>
          </p:cNvSpPr>
          <p:nvPr/>
        </p:nvSpPr>
        <p:spPr bwMode="auto">
          <a:xfrm>
            <a:off x="2865441" y="2792416"/>
            <a:ext cx="312737"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a:p>
            <a:pPr eaLnBrk="1" hangingPunct="1"/>
            <a:r>
              <a:rPr lang="en-US"/>
              <a:t>  </a:t>
            </a:r>
          </a:p>
          <a:p>
            <a:pPr eaLnBrk="1" hangingPunct="1"/>
            <a:endParaRPr lang="en-US"/>
          </a:p>
        </p:txBody>
      </p:sp>
      <p:sp>
        <p:nvSpPr>
          <p:cNvPr id="2" name="Date Placeholder 1"/>
          <p:cNvSpPr>
            <a:spLocks noGrp="1"/>
          </p:cNvSpPr>
          <p:nvPr>
            <p:ph type="dt" sz="half" idx="10"/>
          </p:nvPr>
        </p:nvSpPr>
        <p:spPr/>
        <p:txBody>
          <a:bodyPr/>
          <a:lstStyle/>
          <a:p>
            <a:pPr>
              <a:defRPr/>
            </a:pPr>
            <a:fld id="{9E52A59E-EB97-4CD9-A336-E8A38D5A825C}" type="datetime1">
              <a:rPr lang="en-US" smtClean="0"/>
              <a:pPr>
                <a:defRPr/>
              </a:pPr>
              <a:t>12/31/2022</a:t>
            </a:fld>
            <a:endParaRPr lang="en-US"/>
          </a:p>
        </p:txBody>
      </p:sp>
      <p:sp>
        <p:nvSpPr>
          <p:cNvPr id="4" name="Slide Number Placeholder 3"/>
          <p:cNvSpPr>
            <a:spLocks noGrp="1"/>
          </p:cNvSpPr>
          <p:nvPr>
            <p:ph type="sldNum" sz="quarter" idx="12"/>
          </p:nvPr>
        </p:nvSpPr>
        <p:spPr/>
        <p:txBody>
          <a:bodyPr/>
          <a:lstStyle/>
          <a:p>
            <a:fld id="{D23CCBA2-1B9E-4E9E-A03C-E14966500F05}" type="slidenum">
              <a:rPr lang="en-US" smtClean="0"/>
              <a:pPr/>
              <a:t>9</a:t>
            </a:fld>
            <a:endParaRPr lang="en-US"/>
          </a:p>
        </p:txBody>
      </p:sp>
      <p:sp>
        <p:nvSpPr>
          <p:cNvPr id="3073" name="Rectangle 1"/>
          <p:cNvSpPr>
            <a:spLocks noChangeArrowheads="1"/>
          </p:cNvSpPr>
          <p:nvPr/>
        </p:nvSpPr>
        <p:spPr bwMode="auto">
          <a:xfrm>
            <a:off x="152400" y="1981200"/>
            <a:ext cx="12039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Times New Roman" pitchFamily="18" charset="0"/>
                <a:cs typeface="Times New Roman" pitchFamily="18" charset="0"/>
              </a:rPr>
              <a:t>(</a:t>
            </a:r>
            <a:r>
              <a:rPr kumimoji="0" lang="en-US" sz="2400" b="1" i="0" u="none" strike="noStrike" cap="none" normalizeH="0" baseline="0" dirty="0" err="1" smtClean="0">
                <a:ln>
                  <a:noFill/>
                </a:ln>
                <a:solidFill>
                  <a:srgbClr val="000000"/>
                </a:solidFill>
                <a:effectLst/>
                <a:latin typeface="+mn-lt"/>
                <a:ea typeface="Times New Roman" pitchFamily="18" charset="0"/>
                <a:cs typeface="Times New Roman" pitchFamily="18" charset="0"/>
              </a:rPr>
              <a:t>i</a:t>
            </a:r>
            <a:r>
              <a:rPr kumimoji="0" lang="en-US" sz="2400" b="1" i="0" u="none" strike="noStrike" cap="none" normalizeH="0" baseline="0" dirty="0" smtClean="0">
                <a:ln>
                  <a:noFill/>
                </a:ln>
                <a:solidFill>
                  <a:srgbClr val="000000"/>
                </a:solidFill>
                <a:effectLst/>
                <a:latin typeface="+mn-lt"/>
                <a:ea typeface="Times New Roman" pitchFamily="18" charset="0"/>
                <a:cs typeface="Times New Roman" pitchFamily="18" charset="0"/>
              </a:rPr>
              <a:t>) Nephrostome:</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It is also known as ciliated funnel or </a:t>
            </a:r>
            <a:r>
              <a:rPr kumimoji="0" lang="en-US" sz="2400" b="0" i="0" u="none" strike="noStrike" cap="none" normalizeH="0" baseline="0" dirty="0" err="1" smtClean="0">
                <a:ln>
                  <a:noFill/>
                </a:ln>
                <a:solidFill>
                  <a:srgbClr val="424142"/>
                </a:solidFill>
                <a:effectLst/>
                <a:latin typeface="+mn-lt"/>
                <a:ea typeface="Times New Roman" pitchFamily="18" charset="0"/>
                <a:cs typeface="Times New Roman" pitchFamily="18" charset="0"/>
              </a:rPr>
              <a:t>nephridiostome</a:t>
            </a: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 It is the proximal flattened funnel-shaped structure of the </a:t>
            </a:r>
            <a:r>
              <a:rPr kumimoji="0" lang="en-US" sz="2400" b="0" i="0" u="none" strike="noStrike" cap="none" normalizeH="0" baseline="0" dirty="0" err="1" smtClean="0">
                <a:ln>
                  <a:noFill/>
                </a:ln>
                <a:solidFill>
                  <a:srgbClr val="424142"/>
                </a:solidFill>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 lying in the coelom.</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It has an elliptical mouth-like opening leading into an intracellular canal of the large central cell, the margins of the opening are surrounded by a large upper lip and a smaller lower lip. The lips are provided with several rows of small ciliated marginal cells and the central canal is also ciliated.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mn-lt"/>
                <a:ea typeface="Times New Roman" pitchFamily="18" charset="0"/>
                <a:cs typeface="Times New Roman" pitchFamily="18" charset="0"/>
              </a:rPr>
              <a:t>(ii) Neck:</a:t>
            </a:r>
            <a:endParaRPr kumimoji="0" lang="en-US" sz="24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The nephrostome leads into a short and narrow ciliated canal forming the neck. It joins the nephrostome to the body of </a:t>
            </a:r>
            <a:r>
              <a:rPr kumimoji="0" lang="en-US" sz="2400" b="0" i="0" u="none" strike="noStrike" cap="none" normalizeH="0" baseline="0" dirty="0" err="1" smtClean="0">
                <a:ln>
                  <a:noFill/>
                </a:ln>
                <a:solidFill>
                  <a:srgbClr val="424142"/>
                </a:solidFill>
                <a:effectLst/>
                <a:latin typeface="+mn-lt"/>
                <a:ea typeface="Times New Roman" pitchFamily="18" charset="0"/>
                <a:cs typeface="Times New Roman" pitchFamily="18" charset="0"/>
              </a:rPr>
              <a:t>nephridium</a:t>
            </a:r>
            <a:r>
              <a:rPr kumimoji="0" lang="en-US" sz="2400" b="0" i="0" u="none" strike="noStrike" cap="none" normalizeH="0" baseline="0" dirty="0" smtClean="0">
                <a:ln>
                  <a:noFill/>
                </a:ln>
                <a:solidFill>
                  <a:srgbClr val="424142"/>
                </a:solidFill>
                <a:effectLst/>
                <a:latin typeface="+mn-lt"/>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1874757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6537</TotalTime>
  <Words>729</Words>
  <Application>Microsoft Office PowerPoint</Application>
  <PresentationFormat>Custom</PresentationFormat>
  <Paragraphs>100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Xavier Int'l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Gopal Bhandari</dc:creator>
  <cp:lastModifiedBy>Pooja Shrestha</cp:lastModifiedBy>
  <cp:revision>553</cp:revision>
  <dcterms:created xsi:type="dcterms:W3CDTF">2009-05-27T04:54:50Z</dcterms:created>
  <dcterms:modified xsi:type="dcterms:W3CDTF">2022-12-31T15:27:07Z</dcterms:modified>
</cp:coreProperties>
</file>