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421" r:id="rId2"/>
    <p:sldId id="445" r:id="rId3"/>
    <p:sldId id="422" r:id="rId4"/>
    <p:sldId id="423" r:id="rId5"/>
    <p:sldId id="446" r:id="rId6"/>
    <p:sldId id="447" r:id="rId7"/>
    <p:sldId id="424" r:id="rId8"/>
    <p:sldId id="425" r:id="rId9"/>
    <p:sldId id="426" r:id="rId10"/>
    <p:sldId id="428" r:id="rId11"/>
    <p:sldId id="448" r:id="rId12"/>
    <p:sldId id="429" r:id="rId13"/>
    <p:sldId id="496" r:id="rId14"/>
    <p:sldId id="431" r:id="rId15"/>
    <p:sldId id="430" r:id="rId16"/>
    <p:sldId id="432" r:id="rId17"/>
    <p:sldId id="433" r:id="rId18"/>
    <p:sldId id="434" r:id="rId19"/>
    <p:sldId id="435" r:id="rId20"/>
    <p:sldId id="436" r:id="rId21"/>
    <p:sldId id="494" r:id="rId22"/>
    <p:sldId id="495" r:id="rId23"/>
    <p:sldId id="437" r:id="rId24"/>
    <p:sldId id="438" r:id="rId25"/>
    <p:sldId id="439" r:id="rId26"/>
    <p:sldId id="440" r:id="rId27"/>
    <p:sldId id="498" r:id="rId28"/>
    <p:sldId id="499" r:id="rId29"/>
    <p:sldId id="441" r:id="rId30"/>
    <p:sldId id="442" r:id="rId31"/>
    <p:sldId id="443" r:id="rId32"/>
    <p:sldId id="497" r:id="rId33"/>
    <p:sldId id="444" r:id="rId34"/>
    <p:sldId id="493" r:id="rId35"/>
    <p:sldId id="491" r:id="rId36"/>
    <p:sldId id="450" r:id="rId37"/>
    <p:sldId id="492" r:id="rId38"/>
    <p:sldId id="452" r:id="rId39"/>
    <p:sldId id="500" r:id="rId40"/>
    <p:sldId id="453" r:id="rId41"/>
    <p:sldId id="340" r:id="rId4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080808"/>
    <a:srgbClr val="CCECFF"/>
    <a:srgbClr val="C5D4DD"/>
    <a:srgbClr val="FF7B17"/>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000" autoAdjust="0"/>
    <p:restoredTop sz="92996" autoAdjust="0"/>
  </p:normalViewPr>
  <p:slideViewPr>
    <p:cSldViewPr snapToObjects="1">
      <p:cViewPr>
        <p:scale>
          <a:sx n="80" d="100"/>
          <a:sy n="80" d="100"/>
        </p:scale>
        <p:origin x="-546" y="1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C54CC41-A3B7-4AA9-BB72-02B793942A43}" type="datetimeFigureOut">
              <a:rPr lang="en-US"/>
              <a:pPr>
                <a:defRPr/>
              </a:pPr>
              <a:t>12/7/2022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3D4FC47-E6BC-472E-9262-C4EFEF40BDE7}" type="slidenum">
              <a:rPr lang="en-US"/>
              <a:pPr/>
              <a:t>‹#›</a:t>
            </a:fld>
            <a:endParaRPr lang="en-US"/>
          </a:p>
        </p:txBody>
      </p:sp>
    </p:spTree>
    <p:extLst>
      <p:ext uri="{BB962C8B-B14F-4D97-AF65-F5344CB8AC3E}">
        <p14:creationId xmlns:p14="http://schemas.microsoft.com/office/powerpoint/2010/main" xmlns="" val="39029192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CD9209D-845C-4F86-9261-1BA2BF833110}" type="datetimeFigureOut">
              <a:rPr lang="en-US"/>
              <a:pPr>
                <a:defRPr/>
              </a:pPr>
              <a:t>12/7/2022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04B973-AFAA-40CE-8E5C-8CFF16B13153}" type="slidenum">
              <a:rPr lang="en-US"/>
              <a:pPr/>
              <a:t>‹#›</a:t>
            </a:fld>
            <a:endParaRPr lang="en-US"/>
          </a:p>
        </p:txBody>
      </p:sp>
    </p:spTree>
    <p:extLst>
      <p:ext uri="{BB962C8B-B14F-4D97-AF65-F5344CB8AC3E}">
        <p14:creationId xmlns:p14="http://schemas.microsoft.com/office/powerpoint/2010/main" xmlns="" val="18393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A11F81-D16F-4AEC-A8C3-9E63F0D45A2D}" type="datetimeFigureOut">
              <a:rPr lang="en-US"/>
              <a:pPr>
                <a:defRPr/>
              </a:pPr>
              <a:t>12/7/2022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2CF18D3-44D5-43BD-A1D7-05A237A07026}" type="slidenum">
              <a:rPr lang="en-US"/>
              <a:pPr/>
              <a:t>‹#›</a:t>
            </a:fld>
            <a:endParaRPr lang="en-US"/>
          </a:p>
        </p:txBody>
      </p:sp>
    </p:spTree>
    <p:extLst>
      <p:ext uri="{BB962C8B-B14F-4D97-AF65-F5344CB8AC3E}">
        <p14:creationId xmlns:p14="http://schemas.microsoft.com/office/powerpoint/2010/main" xmlns="" val="19217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5D76B0-3638-4CE7-A56B-82249E60E224}" type="datetimeFigureOut">
              <a:rPr lang="en-US"/>
              <a:pPr>
                <a:defRPr/>
              </a:pPr>
              <a:t>12/7/2022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2B4D04-CFF4-4E66-8C02-6E68ED257E19}" type="slidenum">
              <a:rPr lang="en-US"/>
              <a:pPr/>
              <a:t>‹#›</a:t>
            </a:fld>
            <a:endParaRPr lang="en-US"/>
          </a:p>
        </p:txBody>
      </p:sp>
    </p:spTree>
    <p:extLst>
      <p:ext uri="{BB962C8B-B14F-4D97-AF65-F5344CB8AC3E}">
        <p14:creationId xmlns:p14="http://schemas.microsoft.com/office/powerpoint/2010/main" xmlns="" val="140662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762DFE-3A01-41FE-B42A-3EF889D855F9}" type="datetimeFigureOut">
              <a:rPr lang="en-US"/>
              <a:pPr>
                <a:defRPr/>
              </a:pPr>
              <a:t>12/7/2022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257253-375B-4C14-ACA3-22B1BAF46E95}" type="slidenum">
              <a:rPr lang="en-US"/>
              <a:pPr/>
              <a:t>‹#›</a:t>
            </a:fld>
            <a:endParaRPr lang="en-US"/>
          </a:p>
        </p:txBody>
      </p:sp>
    </p:spTree>
    <p:extLst>
      <p:ext uri="{BB962C8B-B14F-4D97-AF65-F5344CB8AC3E}">
        <p14:creationId xmlns:p14="http://schemas.microsoft.com/office/powerpoint/2010/main" xmlns="" val="150357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BCA6BC5-0E48-45D8-9511-99EF25485165}" type="datetimeFigureOut">
              <a:rPr lang="en-US"/>
              <a:pPr>
                <a:defRPr/>
              </a:pPr>
              <a:t>12/7/2022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B72821-C62C-443F-926F-2EFD61D9DDF7}" type="slidenum">
              <a:rPr lang="en-US"/>
              <a:pPr/>
              <a:t>‹#›</a:t>
            </a:fld>
            <a:endParaRPr lang="en-US"/>
          </a:p>
        </p:txBody>
      </p:sp>
    </p:spTree>
    <p:extLst>
      <p:ext uri="{BB962C8B-B14F-4D97-AF65-F5344CB8AC3E}">
        <p14:creationId xmlns:p14="http://schemas.microsoft.com/office/powerpoint/2010/main" xmlns="" val="215342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966FEAC-42A1-49F6-975B-1D7117442069}" type="datetimeFigureOut">
              <a:rPr lang="en-US"/>
              <a:pPr>
                <a:defRPr/>
              </a:pPr>
              <a:t>12/7/2022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F8E73CC-9316-4EA9-A501-9EE37A2A7374}" type="slidenum">
              <a:rPr lang="en-US"/>
              <a:pPr/>
              <a:t>‹#›</a:t>
            </a:fld>
            <a:endParaRPr lang="en-US"/>
          </a:p>
        </p:txBody>
      </p:sp>
    </p:spTree>
    <p:extLst>
      <p:ext uri="{BB962C8B-B14F-4D97-AF65-F5344CB8AC3E}">
        <p14:creationId xmlns:p14="http://schemas.microsoft.com/office/powerpoint/2010/main" xmlns="" val="108395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D6A4825-916E-4296-82DB-B00E9DF331DE}" type="datetimeFigureOut">
              <a:rPr lang="en-US"/>
              <a:pPr>
                <a:defRPr/>
              </a:pPr>
              <a:t>12/7/2022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2356B07-BFA7-49F0-8CA4-5A4A01B9106B}" type="slidenum">
              <a:rPr lang="en-US"/>
              <a:pPr/>
              <a:t>‹#›</a:t>
            </a:fld>
            <a:endParaRPr lang="en-US"/>
          </a:p>
        </p:txBody>
      </p:sp>
    </p:spTree>
    <p:extLst>
      <p:ext uri="{BB962C8B-B14F-4D97-AF65-F5344CB8AC3E}">
        <p14:creationId xmlns:p14="http://schemas.microsoft.com/office/powerpoint/2010/main" xmlns="" val="13715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492A059-478C-4FCD-BE90-2635589981D7}" type="datetimeFigureOut">
              <a:rPr lang="en-US"/>
              <a:pPr>
                <a:defRPr/>
              </a:pPr>
              <a:t>12/7/2022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A3992CD-F135-4312-A078-CAB231CF9FE3}" type="slidenum">
              <a:rPr lang="en-US"/>
              <a:pPr/>
              <a:t>‹#›</a:t>
            </a:fld>
            <a:endParaRPr lang="en-US"/>
          </a:p>
        </p:txBody>
      </p:sp>
    </p:spTree>
    <p:extLst>
      <p:ext uri="{BB962C8B-B14F-4D97-AF65-F5344CB8AC3E}">
        <p14:creationId xmlns:p14="http://schemas.microsoft.com/office/powerpoint/2010/main" xmlns="" val="159661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8A6F3E-281D-4B75-A5B3-9EAA0ABC4E05}" type="datetimeFigureOut">
              <a:rPr lang="en-US"/>
              <a:pPr>
                <a:defRPr/>
              </a:pPr>
              <a:t>12/7/2022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23CCBA2-1B9E-4E9E-A03C-E14966500F05}" type="slidenum">
              <a:rPr lang="en-US"/>
              <a:pPr/>
              <a:t>‹#›</a:t>
            </a:fld>
            <a:endParaRPr lang="en-US"/>
          </a:p>
        </p:txBody>
      </p:sp>
    </p:spTree>
    <p:extLst>
      <p:ext uri="{BB962C8B-B14F-4D97-AF65-F5344CB8AC3E}">
        <p14:creationId xmlns:p14="http://schemas.microsoft.com/office/powerpoint/2010/main" xmlns="" val="90245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BAAF56-15BA-48A6-AE04-60D28D7910EB}" type="datetimeFigureOut">
              <a:rPr lang="en-US"/>
              <a:pPr>
                <a:defRPr/>
              </a:pPr>
              <a:t>12/7/2022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3E2DA5-DADE-423C-96B6-DD2545DEAF3B}" type="slidenum">
              <a:rPr lang="en-US"/>
              <a:pPr/>
              <a:t>‹#›</a:t>
            </a:fld>
            <a:endParaRPr lang="en-US"/>
          </a:p>
        </p:txBody>
      </p:sp>
    </p:spTree>
    <p:extLst>
      <p:ext uri="{BB962C8B-B14F-4D97-AF65-F5344CB8AC3E}">
        <p14:creationId xmlns:p14="http://schemas.microsoft.com/office/powerpoint/2010/main" xmlns="" val="84844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DBE92B-00F1-47AD-A661-55B44AD97D07}" type="datetimeFigureOut">
              <a:rPr lang="en-US"/>
              <a:pPr>
                <a:defRPr/>
              </a:pPr>
              <a:t>12/7/2022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FAE49B-EB9E-4308-B229-AE4013765CA8}" type="slidenum">
              <a:rPr lang="en-US"/>
              <a:pPr/>
              <a:t>‹#›</a:t>
            </a:fld>
            <a:endParaRPr lang="en-US"/>
          </a:p>
        </p:txBody>
      </p:sp>
    </p:spTree>
    <p:extLst>
      <p:ext uri="{BB962C8B-B14F-4D97-AF65-F5344CB8AC3E}">
        <p14:creationId xmlns:p14="http://schemas.microsoft.com/office/powerpoint/2010/main" xmlns="" val="403118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CA500D-E97F-434D-9CC0-6D2CEEC9AE45}" type="datetimeFigureOut">
              <a:rPr lang="en-US"/>
              <a:pPr>
                <a:defRPr/>
              </a:pPr>
              <a:t>12/7/2022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16A14E0-E9E8-481F-8EB3-21C4853D307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yjus.com/biology/invertebrates/" TargetMode="External"/><Relationship Id="rId2" Type="http://schemas.openxmlformats.org/officeDocument/2006/relationships/hyperlink" Target="https://byjus.com/biology/earthworm-morphology-anatomy/"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byjus.com/biology/bloo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831250-FF44-4950-AD3A-A89989F975AA}"/>
              </a:ext>
            </a:extLst>
          </p:cNvPr>
          <p:cNvSpPr>
            <a:spLocks noGrp="1"/>
          </p:cNvSpPr>
          <p:nvPr>
            <p:ph type="ctrTitle"/>
          </p:nvPr>
        </p:nvSpPr>
        <p:spPr/>
        <p:txBody>
          <a:bodyPr/>
          <a:lstStyle/>
          <a:p>
            <a:r>
              <a:rPr lang="en-US" dirty="0" smtClean="0">
                <a:solidFill>
                  <a:srgbClr val="FF0000"/>
                </a:solidFill>
                <a:latin typeface="Algerian" pitchFamily="82" charset="0"/>
              </a:rPr>
              <a:t>Circulatory System in human </a:t>
            </a:r>
            <a:endParaRPr lang="en-US" dirty="0">
              <a:solidFill>
                <a:srgbClr val="FF0000"/>
              </a:solidFill>
              <a:latin typeface="Algerian" pitchFamily="82" charset="0"/>
            </a:endParaRPr>
          </a:p>
        </p:txBody>
      </p:sp>
      <p:sp>
        <p:nvSpPr>
          <p:cNvPr id="3" name="Subtitle 2">
            <a:extLst>
              <a:ext uri="{FF2B5EF4-FFF2-40B4-BE49-F238E27FC236}">
                <a16:creationId xmlns:a16="http://schemas.microsoft.com/office/drawing/2014/main" xmlns="" id="{C6C777CA-0EB4-4EF0-B931-2CB9DD61C24D}"/>
              </a:ext>
            </a:extLst>
          </p:cNvPr>
          <p:cNvSpPr>
            <a:spLocks noGrp="1"/>
          </p:cNvSpPr>
          <p:nvPr>
            <p:ph type="subTitle" idx="1"/>
          </p:nvPr>
        </p:nvSpPr>
        <p:spPr/>
        <p:txBody>
          <a:bodyPr/>
          <a:lstStyle/>
          <a:p>
            <a:r>
              <a:rPr lang="en-US" sz="4000" b="1" dirty="0" smtClean="0">
                <a:solidFill>
                  <a:schemeClr val="tx1"/>
                </a:solidFill>
                <a:latin typeface="Cambria" pitchFamily="18" charset="0"/>
                <a:ea typeface="Cambria" pitchFamily="18" charset="0"/>
              </a:rPr>
              <a:t>Prepared by: Puja Shrestha</a:t>
            </a:r>
            <a:endParaRPr lang="en-US" sz="4000" b="1" dirty="0">
              <a:solidFill>
                <a:schemeClr val="tx1"/>
              </a:solidFill>
              <a:latin typeface="Cambria" pitchFamily="18" charset="0"/>
              <a:ea typeface="Cambria" pitchFamily="18" charset="0"/>
            </a:endParaRPr>
          </a:p>
        </p:txBody>
      </p:sp>
      <p:pic>
        <p:nvPicPr>
          <p:cNvPr id="5" name="Picture 4">
            <a:extLst>
              <a:ext uri="{FF2B5EF4-FFF2-40B4-BE49-F238E27FC236}">
                <a16:creationId xmlns:a16="http://schemas.microsoft.com/office/drawing/2014/main" xmlns="" id="{7554CCE3-2481-6B73-1525-DDF34D5C6902}"/>
              </a:ext>
            </a:extLst>
          </p:cNvPr>
          <p:cNvPicPr>
            <a:picLocks noChangeAspect="1"/>
          </p:cNvPicPr>
          <p:nvPr/>
        </p:nvPicPr>
        <p:blipFill>
          <a:blip r:embed="rId2"/>
          <a:stretch>
            <a:fillRect/>
          </a:stretch>
        </p:blipFill>
        <p:spPr>
          <a:xfrm>
            <a:off x="0" y="1"/>
            <a:ext cx="2438400" cy="1890712"/>
          </a:xfrm>
          <a:prstGeom prst="rect">
            <a:avLst/>
          </a:prstGeom>
        </p:spPr>
      </p:pic>
    </p:spTree>
    <p:extLst>
      <p:ext uri="{BB962C8B-B14F-4D97-AF65-F5344CB8AC3E}">
        <p14:creationId xmlns:p14="http://schemas.microsoft.com/office/powerpoint/2010/main" xmlns="" val="1223505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D210B560-F6AE-7AA2-CCDF-0B8BAA343041}"/>
              </a:ext>
            </a:extLst>
          </p:cNvPr>
          <p:cNvPicPr>
            <a:picLocks noGrp="1" noChangeAspect="1"/>
          </p:cNvPicPr>
          <p:nvPr>
            <p:ph idx="1"/>
          </p:nvPr>
        </p:nvPicPr>
        <p:blipFill>
          <a:blip r:embed="rId2"/>
          <a:stretch>
            <a:fillRect/>
          </a:stretch>
        </p:blipFill>
        <p:spPr>
          <a:xfrm>
            <a:off x="526473" y="0"/>
            <a:ext cx="1835727" cy="1924732"/>
          </a:xfrm>
          <a:prstGeom prst="rect">
            <a:avLst/>
          </a:prstGeom>
        </p:spPr>
      </p:pic>
      <p:sp>
        <p:nvSpPr>
          <p:cNvPr id="20481" name="Rectangle 1"/>
          <p:cNvSpPr>
            <a:spLocks noChangeArrowheads="1"/>
          </p:cNvSpPr>
          <p:nvPr/>
        </p:nvSpPr>
        <p:spPr bwMode="auto">
          <a:xfrm>
            <a:off x="0" y="1924732"/>
            <a:ext cx="1219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7200" algn="l"/>
              </a:tabLst>
            </a:pPr>
            <a:r>
              <a:rPr kumimoji="0" lang="en-US" sz="28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Appearance and position:</a:t>
            </a:r>
          </a:p>
          <a:p>
            <a:pPr marL="0" marR="0" lvl="0" indent="0" algn="just" defTabSz="914400" rtl="0" eaLnBrk="1" fontAlgn="base" latinLnBrk="0" hangingPunct="1">
              <a:lnSpc>
                <a:spcPct val="100000"/>
              </a:lnSpc>
              <a:spcBef>
                <a:spcPct val="0"/>
              </a:spcBef>
              <a:spcAft>
                <a:spcPct val="0"/>
              </a:spcAft>
              <a:buClrTx/>
              <a:buSzTx/>
              <a:tabLst>
                <a:tab pos="4572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Is a hollow, muscular organ (made up of involuntary cardiac muscles), roughly of the size of one</a:t>
            </a:r>
            <a:r>
              <a:rPr kumimoji="0" lang="en-US" sz="28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2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 fist (12×9 cm)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Average weight is about 300gm in males and 250gm in females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Is reddish-brown in color and somewhat conical in shape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Located almost in the middle of the thoracic cavity close to its front wall and between the lungs. Its broad</a:t>
            </a:r>
            <a:r>
              <a:rPr kumimoji="0" lang="en-US" sz="28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base</a:t>
            </a:r>
            <a:r>
              <a:rPr kumimoji="0" lang="en-US" sz="28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faces upward and backward whereas the narrow</a:t>
            </a:r>
            <a:r>
              <a:rPr kumimoji="0" lang="en-US" sz="28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apex</a:t>
            </a:r>
            <a:r>
              <a:rPr kumimoji="0" lang="en-US" sz="28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is directed downward, forward and slightly to the left.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03673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3"/>
            <a:ext cx="12192000" cy="5257797"/>
          </a:xfrm>
        </p:spPr>
        <p:txBody>
          <a:bodyPr/>
          <a:lstStyle/>
          <a:p>
            <a:pPr lvl="0">
              <a:buNone/>
            </a:pPr>
            <a:r>
              <a:rPr lang="en-US" sz="2800" b="1" dirty="0" smtClean="0">
                <a:solidFill>
                  <a:srgbClr val="FF0000"/>
                </a:solidFill>
              </a:rPr>
              <a:t>Protective covering</a:t>
            </a:r>
            <a:r>
              <a:rPr lang="en-US" sz="2800" b="1" dirty="0" smtClean="0"/>
              <a:t>:</a:t>
            </a:r>
            <a:endParaRPr lang="en-US" sz="2800" dirty="0" smtClean="0"/>
          </a:p>
          <a:p>
            <a:pPr lvl="0"/>
            <a:r>
              <a:rPr lang="en-US" sz="2800" dirty="0" smtClean="0"/>
              <a:t>The heart is enclosed in a tough, two-layered sac, the </a:t>
            </a:r>
            <a:r>
              <a:rPr lang="en-US" sz="2800" b="1" dirty="0" smtClean="0"/>
              <a:t>pericardium, </a:t>
            </a:r>
            <a:r>
              <a:rPr lang="en-US" sz="2800" dirty="0" smtClean="0"/>
              <a:t>comprising inner </a:t>
            </a:r>
            <a:r>
              <a:rPr lang="en-US" sz="2800" b="1" dirty="0" smtClean="0"/>
              <a:t>visceral pericardium</a:t>
            </a:r>
            <a:r>
              <a:rPr lang="en-US" sz="2800" dirty="0" smtClean="0"/>
              <a:t> attached to the heart and the outer </a:t>
            </a:r>
            <a:r>
              <a:rPr lang="en-US" sz="2800" b="1" dirty="0" smtClean="0"/>
              <a:t>parietal pericardium</a:t>
            </a:r>
            <a:r>
              <a:rPr lang="en-US" sz="2800" dirty="0" smtClean="0"/>
              <a:t>.</a:t>
            </a:r>
          </a:p>
          <a:p>
            <a:pPr lvl="0"/>
            <a:r>
              <a:rPr lang="en-US" sz="2800" dirty="0" smtClean="0"/>
              <a:t>The two layers have a potential space or cavity in between them, the </a:t>
            </a:r>
            <a:r>
              <a:rPr lang="en-US" sz="2800" b="1" dirty="0" smtClean="0"/>
              <a:t>pericardial cavity</a:t>
            </a:r>
            <a:r>
              <a:rPr lang="en-US" sz="2800" dirty="0" smtClean="0"/>
              <a:t> which consists of about 50 ml of </a:t>
            </a:r>
            <a:r>
              <a:rPr lang="en-US" sz="2800" b="1" dirty="0" smtClean="0"/>
              <a:t>pericardial fluid</a:t>
            </a:r>
            <a:r>
              <a:rPr lang="en-US" sz="2800" dirty="0" smtClean="0"/>
              <a:t>.</a:t>
            </a:r>
          </a:p>
          <a:p>
            <a:pPr lvl="0"/>
            <a:r>
              <a:rPr lang="en-US" sz="2800" dirty="0" smtClean="0"/>
              <a:t>This fluid keeps the heart moist, allows its free movement and reduces the friction between the heart wall and the surrounding tissues when the heart beats.</a:t>
            </a:r>
          </a:p>
          <a:p>
            <a:pPr lvl="0"/>
            <a:r>
              <a:rPr lang="en-US" sz="2800" dirty="0" smtClean="0"/>
              <a:t>The pericardium protects the heart from mechanical injury and checks its overstretching and overfilling with blood.</a:t>
            </a:r>
            <a:r>
              <a:rPr lang="en-US" sz="2800" b="1" dirty="0" smtClean="0"/>
              <a:t> </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B14F4-D795-4CC1-B114-44A584F8BEAA}"/>
              </a:ext>
            </a:extLst>
          </p:cNvPr>
          <p:cNvSpPr>
            <a:spLocks noGrp="1"/>
          </p:cNvSpPr>
          <p:nvPr>
            <p:ph type="title"/>
          </p:nvPr>
        </p:nvSpPr>
        <p:spPr>
          <a:xfrm>
            <a:off x="0" y="1939694"/>
            <a:ext cx="11430000" cy="4765906"/>
          </a:xfrm>
        </p:spPr>
        <p:txBody>
          <a:bodyPr/>
          <a:lstStyle/>
          <a:p>
            <a:pPr lvl="0" algn="l"/>
            <a:r>
              <a:rPr lang="en-US" sz="2800" b="1" dirty="0" smtClean="0"/>
              <a:t>External structure:</a:t>
            </a:r>
            <a:r>
              <a:rPr lang="en-US" sz="2800" dirty="0" smtClean="0"/>
              <a:t/>
            </a:r>
            <a:br>
              <a:rPr lang="en-US" sz="2800" dirty="0" smtClean="0"/>
            </a:br>
            <a:r>
              <a:rPr lang="en-US" sz="2800" dirty="0" smtClean="0"/>
              <a:t>The smaller upper chambers, </a:t>
            </a:r>
            <a:r>
              <a:rPr lang="en-US" sz="2800" b="1" dirty="0" smtClean="0"/>
              <a:t>auricles (atria)</a:t>
            </a:r>
            <a:r>
              <a:rPr lang="en-US" sz="2800" dirty="0" smtClean="0"/>
              <a:t> are demarcated externally from the lower larger chambers </a:t>
            </a:r>
            <a:r>
              <a:rPr lang="en-US" sz="2800" b="1" dirty="0" smtClean="0"/>
              <a:t>ventricles</a:t>
            </a:r>
            <a:r>
              <a:rPr lang="en-US" sz="2800" dirty="0" smtClean="0"/>
              <a:t> by an irregular groove called the </a:t>
            </a:r>
            <a:r>
              <a:rPr lang="en-US" sz="2800" b="1" dirty="0" smtClean="0"/>
              <a:t>coronary </a:t>
            </a:r>
            <a:r>
              <a:rPr lang="en-US" sz="2800" b="1" dirty="0" err="1" smtClean="0"/>
              <a:t>sulcus</a:t>
            </a:r>
            <a:r>
              <a:rPr lang="en-US" sz="2800" b="1" dirty="0" smtClean="0"/>
              <a:t>.</a:t>
            </a:r>
            <a:r>
              <a:rPr lang="en-US" sz="2800" dirty="0" smtClean="0"/>
              <a:t/>
            </a:r>
            <a:br>
              <a:rPr lang="en-US" sz="2800" dirty="0" smtClean="0"/>
            </a:br>
            <a:r>
              <a:rPr lang="en-US" sz="2800" dirty="0" smtClean="0"/>
              <a:t>The two ventricles are demarcated externally from each other by an oblique groove termed as </a:t>
            </a:r>
            <a:r>
              <a:rPr lang="en-US" sz="2800" b="1" dirty="0" smtClean="0"/>
              <a:t>inter-ventricular </a:t>
            </a:r>
            <a:r>
              <a:rPr lang="en-US" sz="2800" b="1" dirty="0" err="1" smtClean="0"/>
              <a:t>sulcus</a:t>
            </a:r>
            <a:r>
              <a:rPr lang="en-US" sz="2800" b="1" dirty="0" smtClean="0"/>
              <a:t>. </a:t>
            </a:r>
            <a:r>
              <a:rPr lang="en-US" sz="2800" dirty="0" smtClean="0"/>
              <a:t>This groove contains coronary blood vessels that supply blood to the heart muscles.</a:t>
            </a:r>
            <a:br>
              <a:rPr lang="en-US" sz="2800" dirty="0" smtClean="0"/>
            </a:br>
            <a:endParaRPr lang="en-US" sz="2800" dirty="0"/>
          </a:p>
        </p:txBody>
      </p:sp>
      <p:pic>
        <p:nvPicPr>
          <p:cNvPr id="5" name="Content Placeholder 4">
            <a:extLst>
              <a:ext uri="{FF2B5EF4-FFF2-40B4-BE49-F238E27FC236}">
                <a16:creationId xmlns:a16="http://schemas.microsoft.com/office/drawing/2014/main" xmlns="" id="{BE4E5AE1-FFA9-6C13-9164-0EE867640236}"/>
              </a:ext>
            </a:extLst>
          </p:cNvPr>
          <p:cNvPicPr>
            <a:picLocks noGrp="1" noChangeAspect="1"/>
          </p:cNvPicPr>
          <p:nvPr>
            <p:ph idx="1"/>
          </p:nvPr>
        </p:nvPicPr>
        <p:blipFill>
          <a:blip r:embed="rId2"/>
          <a:stretch>
            <a:fillRect/>
          </a:stretch>
        </p:blipFill>
        <p:spPr>
          <a:xfrm>
            <a:off x="457200" y="22225"/>
            <a:ext cx="1828800" cy="1917469"/>
          </a:xfrm>
          <a:prstGeom prst="rect">
            <a:avLst/>
          </a:prstGeom>
        </p:spPr>
      </p:pic>
    </p:spTree>
    <p:extLst>
      <p:ext uri="{BB962C8B-B14F-4D97-AF65-F5344CB8AC3E}">
        <p14:creationId xmlns:p14="http://schemas.microsoft.com/office/powerpoint/2010/main" xmlns="" val="1661641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1F20B-2630-4356-92B0-8BAE6953D963}"/>
              </a:ext>
            </a:extLst>
          </p:cNvPr>
          <p:cNvSpPr>
            <a:spLocks noGrp="1"/>
          </p:cNvSpPr>
          <p:nvPr>
            <p:ph type="title"/>
          </p:nvPr>
        </p:nvSpPr>
        <p:spPr/>
        <p:txBody>
          <a:bodyPr/>
          <a:lstStyle/>
          <a:p>
            <a:endParaRPr lang="en-US" sz="2800" dirty="0"/>
          </a:p>
        </p:txBody>
      </p:sp>
      <p:pic>
        <p:nvPicPr>
          <p:cNvPr id="5" name="Content Placeholder 4">
            <a:extLst>
              <a:ext uri="{FF2B5EF4-FFF2-40B4-BE49-F238E27FC236}">
                <a16:creationId xmlns:a16="http://schemas.microsoft.com/office/drawing/2014/main" xmlns="" id="{C0F25DE7-5E71-940A-A356-959447F64375}"/>
              </a:ext>
            </a:extLst>
          </p:cNvPr>
          <p:cNvPicPr>
            <a:picLocks noGrp="1" noChangeAspect="1"/>
          </p:cNvPicPr>
          <p:nvPr>
            <p:ph idx="1"/>
          </p:nvPr>
        </p:nvPicPr>
        <p:blipFill>
          <a:blip r:embed="rId2"/>
          <a:stretch>
            <a:fillRect/>
          </a:stretch>
        </p:blipFill>
        <p:spPr>
          <a:xfrm>
            <a:off x="457200" y="22225"/>
            <a:ext cx="2133600" cy="2237047"/>
          </a:xfrm>
          <a:prstGeom prst="rect">
            <a:avLst/>
          </a:prstGeom>
        </p:spPr>
      </p:pic>
      <p:pic>
        <p:nvPicPr>
          <p:cNvPr id="4" name="Picture 3" descr="The external structure of human heart - Ishwaranand"/>
          <p:cNvPicPr/>
          <p:nvPr/>
        </p:nvPicPr>
        <p:blipFill>
          <a:blip r:embed="rId3"/>
          <a:srcRect/>
          <a:stretch>
            <a:fillRect/>
          </a:stretch>
        </p:blipFill>
        <p:spPr bwMode="auto">
          <a:xfrm>
            <a:off x="2590800" y="427038"/>
            <a:ext cx="7772400" cy="6430962"/>
          </a:xfrm>
          <a:prstGeom prst="rect">
            <a:avLst/>
          </a:prstGeom>
          <a:noFill/>
          <a:ln w="9525">
            <a:noFill/>
            <a:miter lim="800000"/>
            <a:headEnd/>
            <a:tailEnd/>
          </a:ln>
        </p:spPr>
      </p:pic>
    </p:spTree>
    <p:extLst>
      <p:ext uri="{BB962C8B-B14F-4D97-AF65-F5344CB8AC3E}">
        <p14:creationId xmlns:p14="http://schemas.microsoft.com/office/powerpoint/2010/main" xmlns="" val="1733147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25C0A-13AA-DB0B-0EE0-0B82197EBBA3}"/>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xmlns="" id="{F7861FD3-0D8E-D411-028C-F369063770FC}"/>
              </a:ext>
            </a:extLst>
          </p:cNvPr>
          <p:cNvPicPr>
            <a:picLocks noGrp="1" noChangeAspect="1"/>
          </p:cNvPicPr>
          <p:nvPr>
            <p:ph idx="1"/>
          </p:nvPr>
        </p:nvPicPr>
        <p:blipFill>
          <a:blip r:embed="rId2"/>
          <a:stretch>
            <a:fillRect/>
          </a:stretch>
        </p:blipFill>
        <p:spPr>
          <a:xfrm>
            <a:off x="457200" y="22225"/>
            <a:ext cx="1828800" cy="1917469"/>
          </a:xfrm>
          <a:prstGeom prst="rect">
            <a:avLst/>
          </a:prstGeom>
        </p:spPr>
      </p:pic>
      <p:pic>
        <p:nvPicPr>
          <p:cNvPr id="5" name="Picture 4" descr="Important Drawings for Inter Exams | How to Draw a External Structure of  The HEART | #Zoology - YouTube"/>
          <p:cNvPicPr/>
          <p:nvPr/>
        </p:nvPicPr>
        <p:blipFill>
          <a:blip r:embed="rId3"/>
          <a:srcRect/>
          <a:stretch>
            <a:fillRect/>
          </a:stretch>
        </p:blipFill>
        <p:spPr bwMode="auto">
          <a:xfrm>
            <a:off x="1905000" y="274638"/>
            <a:ext cx="8153400" cy="6530975"/>
          </a:xfrm>
          <a:prstGeom prst="rect">
            <a:avLst/>
          </a:prstGeom>
          <a:noFill/>
          <a:ln w="9525">
            <a:noFill/>
            <a:miter lim="800000"/>
            <a:headEnd/>
            <a:tailEnd/>
          </a:ln>
        </p:spPr>
      </p:pic>
    </p:spTree>
    <p:extLst>
      <p:ext uri="{BB962C8B-B14F-4D97-AF65-F5344CB8AC3E}">
        <p14:creationId xmlns:p14="http://schemas.microsoft.com/office/powerpoint/2010/main" xmlns="" val="309553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1F20B-2630-4356-92B0-8BAE6953D963}"/>
              </a:ext>
            </a:extLst>
          </p:cNvPr>
          <p:cNvSpPr>
            <a:spLocks noGrp="1"/>
          </p:cNvSpPr>
          <p:nvPr>
            <p:ph type="title"/>
          </p:nvPr>
        </p:nvSpPr>
        <p:spPr>
          <a:xfrm>
            <a:off x="2438400" y="1"/>
            <a:ext cx="6629400" cy="1143000"/>
          </a:xfrm>
        </p:spPr>
        <p:txBody>
          <a:bodyPr/>
          <a:lstStyle/>
          <a:p>
            <a:r>
              <a:rPr lang="en-US" sz="4000" b="1" dirty="0" smtClean="0">
                <a:solidFill>
                  <a:srgbClr val="FF0000"/>
                </a:solidFill>
              </a:rPr>
              <a:t>Internal Structure of Heart</a:t>
            </a:r>
            <a:endParaRPr lang="en-US" sz="4000" b="1" dirty="0">
              <a:solidFill>
                <a:srgbClr val="FF0000"/>
              </a:solidFill>
            </a:endParaRPr>
          </a:p>
        </p:txBody>
      </p:sp>
      <p:pic>
        <p:nvPicPr>
          <p:cNvPr id="5" name="Content Placeholder 4">
            <a:extLst>
              <a:ext uri="{FF2B5EF4-FFF2-40B4-BE49-F238E27FC236}">
                <a16:creationId xmlns:a16="http://schemas.microsoft.com/office/drawing/2014/main" xmlns="" id="{C0F25DE7-5E71-940A-A356-959447F64375}"/>
              </a:ext>
            </a:extLst>
          </p:cNvPr>
          <p:cNvPicPr>
            <a:picLocks noGrp="1" noChangeAspect="1"/>
          </p:cNvPicPr>
          <p:nvPr>
            <p:ph idx="1"/>
          </p:nvPr>
        </p:nvPicPr>
        <p:blipFill>
          <a:blip r:embed="rId2"/>
          <a:stretch>
            <a:fillRect/>
          </a:stretch>
        </p:blipFill>
        <p:spPr>
          <a:xfrm>
            <a:off x="0" y="1"/>
            <a:ext cx="2438400" cy="1905000"/>
          </a:xfrm>
          <a:prstGeom prst="rect">
            <a:avLst/>
          </a:prstGeom>
        </p:spPr>
      </p:pic>
      <p:pic>
        <p:nvPicPr>
          <p:cNvPr id="6" name="Picture 5" descr="https://www.onlinebiologynotes.com/wp-content/uploads/2017/03/heart2-1024x633.jpg"/>
          <p:cNvPicPr/>
          <p:nvPr/>
        </p:nvPicPr>
        <p:blipFill>
          <a:blip r:embed="rId3"/>
          <a:srcRect l="2856" t="2058" r="-64"/>
          <a:stretch>
            <a:fillRect/>
          </a:stretch>
        </p:blipFill>
        <p:spPr bwMode="auto">
          <a:xfrm>
            <a:off x="2438400" y="1143001"/>
            <a:ext cx="9753600" cy="5714999"/>
          </a:xfrm>
          <a:prstGeom prst="rect">
            <a:avLst/>
          </a:prstGeom>
          <a:noFill/>
          <a:ln w="9525">
            <a:noFill/>
            <a:miter lim="800000"/>
            <a:headEnd/>
            <a:tailEnd/>
          </a:ln>
        </p:spPr>
      </p:pic>
    </p:spTree>
    <p:extLst>
      <p:ext uri="{BB962C8B-B14F-4D97-AF65-F5344CB8AC3E}">
        <p14:creationId xmlns:p14="http://schemas.microsoft.com/office/powerpoint/2010/main" xmlns="" val="1733147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FADD8B-716F-669D-2467-9AB393C8F05E}"/>
              </a:ext>
            </a:extLst>
          </p:cNvPr>
          <p:cNvSpPr>
            <a:spLocks noGrp="1"/>
          </p:cNvSpPr>
          <p:nvPr>
            <p:ph type="title"/>
          </p:nvPr>
        </p:nvSpPr>
        <p:spPr>
          <a:xfrm>
            <a:off x="0" y="1676400"/>
            <a:ext cx="12192000" cy="5181600"/>
          </a:xfrm>
        </p:spPr>
        <p:txBody>
          <a:bodyPr/>
          <a:lstStyle/>
          <a:p>
            <a:pPr algn="l"/>
            <a:r>
              <a:rPr lang="en-US" sz="2400" b="1" dirty="0" smtClean="0">
                <a:latin typeface="+mn-lt"/>
              </a:rPr>
              <a:t>a)</a:t>
            </a:r>
            <a:r>
              <a:rPr lang="en-US" sz="2400" dirty="0" smtClean="0">
                <a:latin typeface="+mn-lt"/>
              </a:rPr>
              <a:t> </a:t>
            </a:r>
            <a:r>
              <a:rPr lang="en-US" sz="2400" b="1" dirty="0" smtClean="0">
                <a:latin typeface="+mn-lt"/>
              </a:rPr>
              <a:t>Chambers of the heart:</a:t>
            </a:r>
            <a:r>
              <a:rPr lang="en-US" sz="2400" dirty="0" smtClean="0">
                <a:latin typeface="+mn-lt"/>
              </a:rPr>
              <a:t/>
            </a:r>
            <a:br>
              <a:rPr lang="en-US" sz="2400" dirty="0" smtClean="0">
                <a:latin typeface="+mn-lt"/>
              </a:rPr>
            </a:br>
            <a:r>
              <a:rPr lang="en-US" sz="2400" dirty="0" smtClean="0">
                <a:latin typeface="+mn-lt"/>
              </a:rPr>
              <a:t>The upper smaller chambers of the heart are </a:t>
            </a:r>
            <a:r>
              <a:rPr lang="en-US" sz="2400" b="1" dirty="0" smtClean="0">
                <a:latin typeface="+mn-lt"/>
              </a:rPr>
              <a:t>auricles or atria </a:t>
            </a:r>
            <a:r>
              <a:rPr lang="en-US" sz="2400" dirty="0" smtClean="0">
                <a:latin typeface="+mn-lt"/>
              </a:rPr>
              <a:t>which receives blood returning to the heart. They have thin walls, because they have to force blood into the ventricles that lie just below them. The two auricles are separated from each other by a partition,  the </a:t>
            </a:r>
            <a:r>
              <a:rPr lang="en-US" sz="2400" b="1" dirty="0" smtClean="0">
                <a:latin typeface="+mn-lt"/>
              </a:rPr>
              <a:t>inter-auricular</a:t>
            </a:r>
            <a:r>
              <a:rPr lang="en-US" sz="2400" dirty="0" smtClean="0">
                <a:latin typeface="+mn-lt"/>
              </a:rPr>
              <a:t> </a:t>
            </a:r>
            <a:r>
              <a:rPr lang="en-US" sz="2400" b="1" dirty="0" smtClean="0">
                <a:latin typeface="+mn-lt"/>
              </a:rPr>
              <a:t>septum</a:t>
            </a:r>
            <a:r>
              <a:rPr lang="en-US" sz="2400" dirty="0" smtClean="0">
                <a:latin typeface="+mn-lt"/>
              </a:rPr>
              <a:t>  or </a:t>
            </a:r>
            <a:r>
              <a:rPr lang="en-US" sz="2400" b="1" dirty="0" smtClean="0">
                <a:latin typeface="+mn-lt"/>
              </a:rPr>
              <a:t>inter-</a:t>
            </a:r>
            <a:r>
              <a:rPr lang="en-US" sz="2400" b="1" dirty="0" err="1" smtClean="0">
                <a:latin typeface="+mn-lt"/>
              </a:rPr>
              <a:t>atrial</a:t>
            </a:r>
            <a:r>
              <a:rPr lang="en-US" sz="2400" b="1" dirty="0" smtClean="0">
                <a:latin typeface="+mn-lt"/>
              </a:rPr>
              <a:t> septum.</a:t>
            </a:r>
            <a:r>
              <a:rPr lang="en-US" sz="2400" dirty="0" smtClean="0">
                <a:latin typeface="+mn-lt"/>
              </a:rPr>
              <a:t/>
            </a:r>
            <a:br>
              <a:rPr lang="en-US" sz="2400" dirty="0" smtClean="0">
                <a:latin typeface="+mn-lt"/>
              </a:rPr>
            </a:br>
            <a:r>
              <a:rPr lang="en-US" sz="2400" dirty="0" smtClean="0">
                <a:latin typeface="+mn-lt"/>
              </a:rPr>
              <a:t>The lower larger chambers of the heart are</a:t>
            </a:r>
            <a:r>
              <a:rPr lang="en-US" sz="2400" b="1" dirty="0" smtClean="0">
                <a:latin typeface="+mn-lt"/>
              </a:rPr>
              <a:t> ventricles </a:t>
            </a:r>
            <a:r>
              <a:rPr lang="en-US" sz="2400" dirty="0" smtClean="0">
                <a:latin typeface="+mn-lt"/>
              </a:rPr>
              <a:t>which pump and distribute the blood to the body parts. The two ventricles are separated from each other by  </a:t>
            </a:r>
            <a:r>
              <a:rPr lang="en-US" sz="2400" b="1" dirty="0" smtClean="0">
                <a:latin typeface="+mn-lt"/>
              </a:rPr>
              <a:t>inter-ventricular septum</a:t>
            </a:r>
            <a:r>
              <a:rPr lang="en-US" sz="2400" dirty="0" smtClean="0">
                <a:latin typeface="+mn-lt"/>
              </a:rPr>
              <a:t>. </a:t>
            </a:r>
            <a:br>
              <a:rPr lang="en-US" sz="2400" dirty="0" smtClean="0">
                <a:latin typeface="+mn-lt"/>
              </a:rPr>
            </a:br>
            <a:r>
              <a:rPr lang="en-US" sz="2400" dirty="0" smtClean="0">
                <a:latin typeface="+mn-lt"/>
              </a:rPr>
              <a:t>The ventricles have </a:t>
            </a:r>
            <a:r>
              <a:rPr lang="en-US" sz="2400" b="1" dirty="0" smtClean="0">
                <a:latin typeface="+mn-lt"/>
              </a:rPr>
              <a:t>thicker</a:t>
            </a:r>
            <a:r>
              <a:rPr lang="en-US" sz="2400" dirty="0" smtClean="0">
                <a:latin typeface="+mn-lt"/>
              </a:rPr>
              <a:t> walls than auricles and  the left ventricle is about </a:t>
            </a:r>
            <a:r>
              <a:rPr lang="en-US" sz="2400" b="1" dirty="0" smtClean="0">
                <a:latin typeface="+mn-lt"/>
              </a:rPr>
              <a:t>three times as thick</a:t>
            </a:r>
            <a:r>
              <a:rPr lang="en-US" sz="2400" dirty="0" smtClean="0">
                <a:latin typeface="+mn-lt"/>
              </a:rPr>
              <a:t> as that of the right ventricle, which is because the left ventricle has to pump the blood to the farthest end of the body whereas the right ventricle has to pump blood to the lungs.</a:t>
            </a:r>
            <a:endParaRPr lang="en-US" sz="2400" dirty="0">
              <a:latin typeface="+mn-lt"/>
            </a:endParaRPr>
          </a:p>
        </p:txBody>
      </p:sp>
      <p:pic>
        <p:nvPicPr>
          <p:cNvPr id="4" name="Content Placeholder 4">
            <a:extLst>
              <a:ext uri="{FF2B5EF4-FFF2-40B4-BE49-F238E27FC236}">
                <a16:creationId xmlns:a16="http://schemas.microsoft.com/office/drawing/2014/main" xmlns="" id="{81F90A98-EB5F-78FD-87CB-1D17EB67C7E7}"/>
              </a:ext>
            </a:extLst>
          </p:cNvPr>
          <p:cNvPicPr>
            <a:picLocks noGrp="1" noChangeAspect="1"/>
          </p:cNvPicPr>
          <p:nvPr>
            <p:ph idx="1"/>
          </p:nvPr>
        </p:nvPicPr>
        <p:blipFill>
          <a:blip r:embed="rId2"/>
          <a:stretch>
            <a:fillRect/>
          </a:stretch>
        </p:blipFill>
        <p:spPr>
          <a:xfrm>
            <a:off x="0" y="0"/>
            <a:ext cx="2286000" cy="1785937"/>
          </a:xfrm>
          <a:prstGeom prst="rect">
            <a:avLst/>
          </a:prstGeom>
        </p:spPr>
      </p:pic>
      <p:sp>
        <p:nvSpPr>
          <p:cNvPr id="5" name="Rectangle 4"/>
          <p:cNvSpPr/>
          <p:nvPr/>
        </p:nvSpPr>
        <p:spPr>
          <a:xfrm>
            <a:off x="2590800" y="106740"/>
            <a:ext cx="6096000" cy="1569660"/>
          </a:xfrm>
          <a:prstGeom prst="rect">
            <a:avLst/>
          </a:prstGeom>
        </p:spPr>
        <p:txBody>
          <a:bodyPr>
            <a:spAutoFit/>
          </a:bodyPr>
          <a:lstStyle/>
          <a:p>
            <a:r>
              <a:rPr lang="en-US" sz="2400" b="1" dirty="0" smtClean="0">
                <a:latin typeface="+mn-lt"/>
              </a:rPr>
              <a:t>Internal structure: </a:t>
            </a:r>
            <a:r>
              <a:rPr lang="en-US" sz="2400" dirty="0" smtClean="0">
                <a:latin typeface="+mn-lt"/>
              </a:rPr>
              <a:t>The heart is a hollow organ that contains four chambers, various apertures, valves and great blood vessels.</a:t>
            </a:r>
            <a:br>
              <a:rPr lang="en-US" sz="2400" dirty="0" smtClean="0">
                <a:latin typeface="+mn-lt"/>
              </a:rPr>
            </a:br>
            <a:endParaRPr lang="en-US" sz="2400" dirty="0">
              <a:latin typeface="+mn-lt"/>
            </a:endParaRPr>
          </a:p>
        </p:txBody>
      </p:sp>
    </p:spTree>
    <p:extLst>
      <p:ext uri="{BB962C8B-B14F-4D97-AF65-F5344CB8AC3E}">
        <p14:creationId xmlns:p14="http://schemas.microsoft.com/office/powerpoint/2010/main" xmlns="" val="3372321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831250-FF44-4950-AD3A-A89989F975AA}"/>
              </a:ext>
            </a:extLst>
          </p:cNvPr>
          <p:cNvSpPr>
            <a:spLocks noGrp="1"/>
          </p:cNvSpPr>
          <p:nvPr>
            <p:ph type="ctrTitle"/>
          </p:nvPr>
        </p:nvSpPr>
        <p:spPr>
          <a:xfrm>
            <a:off x="0" y="2130428"/>
            <a:ext cx="12192000" cy="4727572"/>
          </a:xfrm>
        </p:spPr>
        <p:txBody>
          <a:bodyPr/>
          <a:lstStyle/>
          <a:p>
            <a:pPr algn="l"/>
            <a:r>
              <a:rPr lang="en-US" sz="2400" b="1" dirty="0" smtClean="0"/>
              <a:t>b) Great vessels, apertures and valves of the heart: </a:t>
            </a:r>
            <a:br>
              <a:rPr lang="en-US" sz="2400" b="1" dirty="0" smtClean="0"/>
            </a:br>
            <a:r>
              <a:rPr lang="en-US" sz="2400" dirty="0" smtClean="0"/>
              <a:t>The four heart valves allow the blood to flow through the heart in only one direction; they also prevent the back flow of blood.</a:t>
            </a:r>
            <a:br>
              <a:rPr lang="en-US" sz="2400" dirty="0" smtClean="0"/>
            </a:br>
            <a:r>
              <a:rPr lang="en-US" sz="2400" b="1" dirty="0" err="1" smtClean="0"/>
              <a:t>i</a:t>
            </a:r>
            <a:r>
              <a:rPr lang="en-US" sz="2400" b="1" dirty="0" smtClean="0"/>
              <a:t>)</a:t>
            </a:r>
            <a:r>
              <a:rPr lang="en-US" sz="2400" dirty="0" smtClean="0"/>
              <a:t> </a:t>
            </a:r>
            <a:r>
              <a:rPr lang="en-US" sz="2400" b="1" dirty="0" err="1" smtClean="0"/>
              <a:t>Venae</a:t>
            </a:r>
            <a:r>
              <a:rPr lang="en-US" sz="2400" b="1" dirty="0" smtClean="0"/>
              <a:t> </a:t>
            </a:r>
            <a:r>
              <a:rPr lang="en-US" sz="2400" b="1" dirty="0" err="1" smtClean="0"/>
              <a:t>cavae</a:t>
            </a:r>
            <a:r>
              <a:rPr lang="en-US" sz="2400" b="1" dirty="0" smtClean="0"/>
              <a:t>:</a:t>
            </a:r>
            <a:r>
              <a:rPr lang="en-US" sz="2400" dirty="0" smtClean="0"/>
              <a:t/>
            </a:r>
            <a:br>
              <a:rPr lang="en-US" sz="2400" dirty="0" smtClean="0"/>
            </a:br>
            <a:r>
              <a:rPr lang="en-US" sz="2400" dirty="0" smtClean="0"/>
              <a:t>The right auricle receives two large veins: </a:t>
            </a:r>
            <a:r>
              <a:rPr lang="en-US" sz="2400" b="1" dirty="0" smtClean="0"/>
              <a:t>superior venacava</a:t>
            </a:r>
            <a:r>
              <a:rPr lang="en-US" sz="2400" dirty="0" smtClean="0"/>
              <a:t> brings deoxygenated blood from the head and upper body parts and </a:t>
            </a:r>
            <a:r>
              <a:rPr lang="en-US" sz="2400" b="1" dirty="0" smtClean="0"/>
              <a:t>inferior vena cava brings </a:t>
            </a:r>
            <a:r>
              <a:rPr lang="en-US" sz="2400" dirty="0" smtClean="0"/>
              <a:t>the deoxygenated blood from the lower body parts.</a:t>
            </a:r>
            <a:r>
              <a:rPr lang="en-US" sz="2400" b="1" dirty="0" smtClean="0"/>
              <a:t> </a:t>
            </a:r>
            <a:r>
              <a:rPr lang="en-US" sz="2400" dirty="0" smtClean="0"/>
              <a:t/>
            </a:r>
            <a:br>
              <a:rPr lang="en-US" sz="2400" dirty="0" smtClean="0"/>
            </a:br>
            <a:r>
              <a:rPr lang="en-US" sz="2400" b="1" dirty="0" smtClean="0"/>
              <a:t>ii) Right </a:t>
            </a:r>
            <a:r>
              <a:rPr lang="en-US" sz="2400" b="1" dirty="0" err="1" smtClean="0"/>
              <a:t>auriculo</a:t>
            </a:r>
            <a:r>
              <a:rPr lang="en-US" sz="2400" b="1" dirty="0" smtClean="0"/>
              <a:t>-ventricular aperture (A-V aperture) and tricuspid valve:</a:t>
            </a:r>
            <a:r>
              <a:rPr lang="en-US" sz="2400" dirty="0" smtClean="0"/>
              <a:t/>
            </a:r>
            <a:br>
              <a:rPr lang="en-US" sz="2400" dirty="0" smtClean="0"/>
            </a:br>
            <a:r>
              <a:rPr lang="en-US" sz="2400" dirty="0" smtClean="0"/>
              <a:t>The right auricle opens into the right ventricle through a wide passage, the </a:t>
            </a:r>
            <a:r>
              <a:rPr lang="en-US" sz="2400" b="1" dirty="0" smtClean="0"/>
              <a:t>right </a:t>
            </a:r>
            <a:r>
              <a:rPr lang="en-US" sz="2400" b="1" dirty="0" err="1" smtClean="0"/>
              <a:t>auriculo</a:t>
            </a:r>
            <a:r>
              <a:rPr lang="en-US" sz="2400" b="1" dirty="0" smtClean="0"/>
              <a:t>-ventricular aperture</a:t>
            </a:r>
            <a:r>
              <a:rPr lang="en-US" sz="2400" dirty="0" smtClean="0"/>
              <a:t> which is guarded by a one-way valve called the </a:t>
            </a:r>
            <a:r>
              <a:rPr lang="en-US" sz="2400" b="1" dirty="0" smtClean="0">
                <a:solidFill>
                  <a:srgbClr val="FF0000"/>
                </a:solidFill>
              </a:rPr>
              <a:t>tricuspid valve</a:t>
            </a:r>
            <a:r>
              <a:rPr lang="en-US" sz="2400" dirty="0" smtClean="0"/>
              <a:t>.</a:t>
            </a:r>
            <a:br>
              <a:rPr lang="en-US" sz="2400" dirty="0" smtClean="0"/>
            </a:br>
            <a:r>
              <a:rPr lang="en-US" sz="2400" dirty="0" smtClean="0"/>
              <a:t>The valve consists of three membranous flaps which prevent the backflow of blood from right ventricle back to the right auricle during the contraction of the right ventricle.</a:t>
            </a:r>
            <a:br>
              <a:rPr lang="en-US" sz="2400" dirty="0" smtClean="0"/>
            </a:br>
            <a:endParaRPr lang="en-US" sz="2400" dirty="0"/>
          </a:p>
        </p:txBody>
      </p:sp>
      <p:pic>
        <p:nvPicPr>
          <p:cNvPr id="5" name="Picture 4">
            <a:extLst>
              <a:ext uri="{FF2B5EF4-FFF2-40B4-BE49-F238E27FC236}">
                <a16:creationId xmlns:a16="http://schemas.microsoft.com/office/drawing/2014/main" xmlns="" id="{7554CCE3-2481-6B73-1525-DDF34D5C6902}"/>
              </a:ext>
            </a:extLst>
          </p:cNvPr>
          <p:cNvPicPr>
            <a:picLocks noChangeAspect="1"/>
          </p:cNvPicPr>
          <p:nvPr/>
        </p:nvPicPr>
        <p:blipFill>
          <a:blip r:embed="rId2"/>
          <a:stretch>
            <a:fillRect/>
          </a:stretch>
        </p:blipFill>
        <p:spPr>
          <a:xfrm>
            <a:off x="0" y="1"/>
            <a:ext cx="2438400" cy="1890712"/>
          </a:xfrm>
          <a:prstGeom prst="rect">
            <a:avLst/>
          </a:prstGeom>
        </p:spPr>
      </p:pic>
    </p:spTree>
    <p:extLst>
      <p:ext uri="{BB962C8B-B14F-4D97-AF65-F5344CB8AC3E}">
        <p14:creationId xmlns:p14="http://schemas.microsoft.com/office/powerpoint/2010/main" xmlns="" val="1223505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D210B560-F6AE-7AA2-CCDF-0B8BAA343041}"/>
              </a:ext>
            </a:extLst>
          </p:cNvPr>
          <p:cNvPicPr>
            <a:picLocks noGrp="1" noChangeAspect="1"/>
          </p:cNvPicPr>
          <p:nvPr>
            <p:ph idx="1"/>
          </p:nvPr>
        </p:nvPicPr>
        <p:blipFill>
          <a:blip r:embed="rId2"/>
          <a:stretch>
            <a:fillRect/>
          </a:stretch>
        </p:blipFill>
        <p:spPr>
          <a:xfrm>
            <a:off x="526473" y="0"/>
            <a:ext cx="1835727" cy="1924732"/>
          </a:xfrm>
          <a:prstGeom prst="rect">
            <a:avLst/>
          </a:prstGeom>
        </p:spPr>
      </p:pic>
      <p:sp>
        <p:nvSpPr>
          <p:cNvPr id="14337" name="Rectangle 1"/>
          <p:cNvSpPr>
            <a:spLocks noChangeArrowheads="1"/>
          </p:cNvSpPr>
          <p:nvPr/>
        </p:nvSpPr>
        <p:spPr bwMode="auto">
          <a:xfrm>
            <a:off x="0" y="2209800"/>
            <a:ext cx="1219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chemeClr val="tx1"/>
                </a:solidFill>
                <a:effectLst/>
                <a:latin typeface="+mn-lt"/>
                <a:ea typeface="Times New Roman" pitchFamily="18" charset="0"/>
                <a:cs typeface="Times New Roman" pitchFamily="18" charset="0"/>
              </a:rPr>
              <a:t>iii) </a:t>
            </a:r>
            <a:r>
              <a:rPr kumimoji="0" lang="en-US" sz="2400" b="1" i="0" u="none" strike="noStrike" cap="none" normalizeH="0" baseline="0" dirty="0" smtClean="0">
                <a:ln>
                  <a:noFill/>
                </a:ln>
                <a:effectLst/>
                <a:latin typeface="+mn-lt"/>
                <a:ea typeface="Times New Roman" pitchFamily="18" charset="0"/>
                <a:cs typeface="Times New Roman" pitchFamily="18" charset="0"/>
              </a:rPr>
              <a:t>Pulmonary aorta and </a:t>
            </a:r>
            <a:r>
              <a:rPr kumimoji="0" lang="en-US" sz="2400" b="1" i="0" u="none" strike="noStrike" cap="none" normalizeH="0" baseline="0" dirty="0" err="1" smtClean="0">
                <a:ln>
                  <a:noFill/>
                </a:ln>
                <a:effectLst/>
                <a:latin typeface="+mn-lt"/>
                <a:ea typeface="Times New Roman" pitchFamily="18" charset="0"/>
                <a:cs typeface="Times New Roman" pitchFamily="18" charset="0"/>
              </a:rPr>
              <a:t>pulmonic</a:t>
            </a:r>
            <a:r>
              <a:rPr kumimoji="0" lang="en-US" sz="2400" b="1" i="0" u="none" strike="noStrike" cap="none" normalizeH="0" baseline="0" dirty="0" smtClean="0">
                <a:ln>
                  <a:noFill/>
                </a:ln>
                <a:effectLst/>
                <a:latin typeface="+mn-lt"/>
                <a:ea typeface="Times New Roman" pitchFamily="18" charset="0"/>
                <a:cs typeface="Times New Roman" pitchFamily="18" charset="0"/>
              </a:rPr>
              <a:t> semi-lunar valves:</a:t>
            </a:r>
            <a:endParaRPr kumimoji="0" lang="en-US" sz="2400" b="0" i="0" u="none" strike="noStrike" cap="none" normalizeH="0" baseline="0" dirty="0" smtClean="0">
              <a:ln>
                <a:noFill/>
              </a:ln>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From its upper left corner, the right ventricle gives off a large blood vessel called the pulmonary arch or pulmonary artery.</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It divides into right and left pulmonary arteries that carry deoxygenated blood to the lungs for oxygenation.</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At the base of the pulmonary arch are three membranes, pocket-shaped flaps, the </a:t>
            </a:r>
            <a:r>
              <a:rPr kumimoji="0" lang="en-US" sz="2400" b="0" i="0" u="none" strike="noStrike" cap="none" normalizeH="0" baseline="0" dirty="0" err="1" smtClean="0">
                <a:ln>
                  <a:noFill/>
                </a:ln>
                <a:solidFill>
                  <a:srgbClr val="FF0000"/>
                </a:solidFill>
                <a:effectLst/>
                <a:latin typeface="+mn-lt"/>
                <a:ea typeface="Times New Roman" pitchFamily="18" charset="0"/>
                <a:cs typeface="Times New Roman" pitchFamily="18" charset="0"/>
              </a:rPr>
              <a:t>pulmonic</a:t>
            </a:r>
            <a:r>
              <a:rPr kumimoji="0" lang="en-US" sz="2400" b="0" i="0" u="none" strike="noStrike" cap="none" normalizeH="0" baseline="0" dirty="0" smtClean="0">
                <a:ln>
                  <a:noFill/>
                </a:ln>
                <a:solidFill>
                  <a:srgbClr val="FF0000"/>
                </a:solidFill>
                <a:effectLst/>
                <a:latin typeface="+mn-lt"/>
                <a:ea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mn-lt"/>
                <a:ea typeface="Times New Roman" pitchFamily="18" charset="0"/>
                <a:cs typeface="Times New Roman" pitchFamily="18" charset="0"/>
              </a:rPr>
              <a:t>semilunar</a:t>
            </a:r>
            <a:r>
              <a:rPr kumimoji="0" lang="en-US" sz="2400" b="0" i="0" u="none" strike="noStrike" cap="none" normalizeH="0" baseline="0" dirty="0" smtClean="0">
                <a:ln>
                  <a:noFill/>
                </a:ln>
                <a:solidFill>
                  <a:srgbClr val="FF0000"/>
                </a:solidFill>
                <a:effectLst/>
                <a:latin typeface="+mn-lt"/>
                <a:ea typeface="Times New Roman" pitchFamily="18" charset="0"/>
                <a:cs typeface="Times New Roman" pitchFamily="18" charset="0"/>
              </a:rPr>
              <a:t> valves.</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err="1" smtClean="0">
                <a:ln>
                  <a:noFill/>
                </a:ln>
                <a:solidFill>
                  <a:srgbClr val="FF0000"/>
                </a:solidFill>
                <a:effectLst/>
                <a:latin typeface="+mn-lt"/>
                <a:ea typeface="Times New Roman" pitchFamily="18" charset="0"/>
                <a:cs typeface="Times New Roman" pitchFamily="18" charset="0"/>
              </a:rPr>
              <a:t>Pulmonic</a:t>
            </a:r>
            <a:r>
              <a:rPr kumimoji="0" lang="en-US" sz="2400" b="0" i="0" u="none" strike="noStrike" cap="none" normalizeH="0" baseline="0" dirty="0" smtClean="0">
                <a:ln>
                  <a:noFill/>
                </a:ln>
                <a:solidFill>
                  <a:srgbClr val="FF0000"/>
                </a:solidFill>
                <a:effectLst/>
                <a:latin typeface="+mn-lt"/>
                <a:ea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mn-lt"/>
                <a:ea typeface="Times New Roman" pitchFamily="18" charset="0"/>
                <a:cs typeface="Times New Roman" pitchFamily="18" charset="0"/>
              </a:rPr>
              <a:t>semilunar</a:t>
            </a:r>
            <a:r>
              <a:rPr kumimoji="0" 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 valves prevent the return of blood to the right ventricle. </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chemeClr val="tx1"/>
                </a:solidFill>
                <a:effectLst/>
                <a:latin typeface="+mn-lt"/>
                <a:ea typeface="Times New Roman" pitchFamily="18" charset="0"/>
                <a:cs typeface="Times New Roman" pitchFamily="18" charset="0"/>
              </a:rPr>
              <a:t>iv) </a:t>
            </a:r>
            <a:r>
              <a:rPr kumimoji="0" lang="en-US" sz="2400" b="1" i="0" u="none" strike="noStrike" cap="none" normalizeH="0" baseline="0" dirty="0" smtClean="0">
                <a:ln>
                  <a:noFill/>
                </a:ln>
                <a:effectLst/>
                <a:latin typeface="+mn-lt"/>
                <a:ea typeface="Times New Roman" pitchFamily="18" charset="0"/>
                <a:cs typeface="Times New Roman" pitchFamily="18" charset="0"/>
              </a:rPr>
              <a:t>Pulmonary veins:</a:t>
            </a:r>
            <a:endParaRPr kumimoji="0" lang="en-US" sz="2400" b="0" i="0" u="none" strike="noStrike" cap="none" normalizeH="0" baseline="0" dirty="0" smtClean="0">
              <a:ln>
                <a:noFill/>
              </a:ln>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The left auricle receives four pulmonary veins, two from each lungs bring oxygenated blood from the lungs.</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They don’t have any valves. </a:t>
            </a:r>
            <a:endParaRPr kumimoji="0" lang="en-US" sz="24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xmlns="" val="903673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E4E5AE1-FFA9-6C13-9164-0EE867640236}"/>
              </a:ext>
            </a:extLst>
          </p:cNvPr>
          <p:cNvPicPr>
            <a:picLocks noGrp="1" noChangeAspect="1"/>
          </p:cNvPicPr>
          <p:nvPr>
            <p:ph idx="1"/>
          </p:nvPr>
        </p:nvPicPr>
        <p:blipFill>
          <a:blip r:embed="rId2"/>
          <a:stretch>
            <a:fillRect/>
          </a:stretch>
        </p:blipFill>
        <p:spPr>
          <a:xfrm>
            <a:off x="0" y="0"/>
            <a:ext cx="2438400" cy="1917469"/>
          </a:xfrm>
          <a:prstGeom prst="rect">
            <a:avLst/>
          </a:prstGeom>
        </p:spPr>
      </p:pic>
      <p:sp>
        <p:nvSpPr>
          <p:cNvPr id="13313" name="Rectangle 1"/>
          <p:cNvSpPr>
            <a:spLocks noChangeArrowheads="1"/>
          </p:cNvSpPr>
          <p:nvPr/>
        </p:nvSpPr>
        <p:spPr bwMode="auto">
          <a:xfrm>
            <a:off x="0" y="1917469"/>
            <a:ext cx="1219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effectLst/>
                <a:latin typeface="Cambria" pitchFamily="18" charset="0"/>
                <a:ea typeface="Times New Roman" pitchFamily="18" charset="0"/>
                <a:cs typeface="Times New Roman" pitchFamily="18" charset="0"/>
              </a:rPr>
              <a:t>v) Left </a:t>
            </a:r>
            <a:r>
              <a:rPr kumimoji="0" lang="en-US" sz="2400" b="1" i="0" u="none" strike="noStrike" cap="none" normalizeH="0" baseline="0" dirty="0" err="1" smtClean="0">
                <a:ln>
                  <a:noFill/>
                </a:ln>
                <a:effectLst/>
                <a:latin typeface="Cambria" pitchFamily="18" charset="0"/>
                <a:ea typeface="Times New Roman" pitchFamily="18" charset="0"/>
                <a:cs typeface="Times New Roman" pitchFamily="18" charset="0"/>
              </a:rPr>
              <a:t>auriculo</a:t>
            </a:r>
            <a:r>
              <a:rPr kumimoji="0" lang="en-US" sz="2400" b="1" i="0" u="none" strike="noStrike" cap="none" normalizeH="0" baseline="0" dirty="0" smtClean="0">
                <a:ln>
                  <a:noFill/>
                </a:ln>
                <a:effectLst/>
                <a:latin typeface="Cambria" pitchFamily="18" charset="0"/>
                <a:ea typeface="Times New Roman" pitchFamily="18" charset="0"/>
                <a:cs typeface="Times New Roman" pitchFamily="18" charset="0"/>
              </a:rPr>
              <a:t>-ventricular aperture and bicuspid valve:</a:t>
            </a:r>
            <a:endParaRPr kumimoji="0" lang="en-US"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The left auricle opens below into the left ventricle by a large passage, the</a:t>
            </a:r>
            <a:r>
              <a:rPr kumimoji="0" lang="en-US"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left </a:t>
            </a:r>
            <a:r>
              <a:rPr kumimoji="0" lang="en-US" sz="2400" b="1" i="0" u="none" strike="noStrike" cap="none" normalizeH="0" baseline="0" dirty="0" err="1" smtClean="0">
                <a:ln>
                  <a:noFill/>
                </a:ln>
                <a:solidFill>
                  <a:srgbClr val="FF0000"/>
                </a:solidFill>
                <a:effectLst/>
                <a:latin typeface="Cambria" pitchFamily="18" charset="0"/>
                <a:ea typeface="Times New Roman" pitchFamily="18" charset="0"/>
                <a:cs typeface="Times New Roman" pitchFamily="18" charset="0"/>
              </a:rPr>
              <a:t>auriculo</a:t>
            </a:r>
            <a:r>
              <a:rPr kumimoji="0" lang="en-US" sz="24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-ventricular aperture</a:t>
            </a:r>
            <a:r>
              <a:rPr kumimoji="0" lang="en-US"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which is guarded by a one-way valve known as</a:t>
            </a:r>
            <a:r>
              <a:rPr kumimoji="0" lang="en-US"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n-US" sz="24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bicuspid valve</a:t>
            </a:r>
            <a:r>
              <a:rPr kumimoji="0" lang="en-US" sz="2400" b="0" i="0" u="none" strike="noStrike" cap="none" normalizeH="0" baseline="0" dirty="0" smtClean="0">
                <a:ln>
                  <a:noFill/>
                </a:ln>
                <a:solidFill>
                  <a:srgbClr val="FF0000"/>
                </a:solidFill>
                <a:effectLst/>
                <a:latin typeface="Calibri"/>
                <a:ea typeface="Times New Roman" pitchFamily="18" charset="0"/>
                <a:cs typeface="Times New Roman" pitchFamily="18" charset="0"/>
              </a:rPr>
              <a:t> </a:t>
            </a:r>
            <a:r>
              <a:rPr kumimoji="0" lang="en-US" sz="2400" b="0"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or</a:t>
            </a:r>
            <a:r>
              <a:rPr kumimoji="0" lang="en-US" sz="2400" b="0" i="0" u="none" strike="noStrike" cap="none" normalizeH="0" baseline="0" dirty="0" smtClean="0">
                <a:ln>
                  <a:noFill/>
                </a:ln>
                <a:solidFill>
                  <a:srgbClr val="FF0000"/>
                </a:solidFill>
                <a:effectLst/>
                <a:latin typeface="Calibri"/>
                <a:ea typeface="Times New Roman" pitchFamily="18" charset="0"/>
                <a:cs typeface="Times New Roman" pitchFamily="18" charset="0"/>
              </a:rPr>
              <a:t> </a:t>
            </a:r>
            <a:r>
              <a:rPr kumimoji="0" lang="en-US" sz="24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mitral valve.</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The valve consists of two membranous flaps which prevent the backflow of blood from left ventricle back to the left auricle during the contraction of the left ventricle.</a:t>
            </a:r>
            <a:r>
              <a:rPr kumimoji="0" lang="en-US"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2400" b="1" i="0" u="none" strike="noStrike" cap="none" normalizeH="0" baseline="0" dirty="0" smtClean="0">
              <a:ln>
                <a:noFill/>
              </a:ln>
              <a:solidFill>
                <a:schemeClr val="tx1"/>
              </a:solidFill>
              <a:effectLst/>
              <a:latin typeface="Calibri"/>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n-US" sz="2400" b="1" i="0" u="none" strike="noStrike" cap="none" normalizeH="0" baseline="0" dirty="0" smtClean="0">
                <a:ln>
                  <a:noFill/>
                </a:ln>
                <a:effectLst/>
                <a:latin typeface="Cambria" pitchFamily="18" charset="0"/>
                <a:ea typeface="Times New Roman" pitchFamily="18" charset="0"/>
                <a:cs typeface="Times New Roman" pitchFamily="18" charset="0"/>
              </a:rPr>
              <a:t>vi)</a:t>
            </a:r>
            <a:r>
              <a:rPr kumimoji="0" lang="en-US" sz="2400" b="1" i="0" u="none" strike="noStrike" cap="none" normalizeH="0" baseline="0" dirty="0" smtClean="0">
                <a:ln>
                  <a:noFill/>
                </a:ln>
                <a:effectLst/>
                <a:latin typeface="Calibri"/>
                <a:ea typeface="Times New Roman" pitchFamily="18" charset="0"/>
                <a:cs typeface="Times New Roman" pitchFamily="18" charset="0"/>
              </a:rPr>
              <a:t> </a:t>
            </a:r>
            <a:r>
              <a:rPr kumimoji="0" lang="en-US" sz="2400" b="1" i="0" u="none" strike="noStrike" cap="none" normalizeH="0" baseline="0" dirty="0" smtClean="0">
                <a:ln>
                  <a:noFill/>
                </a:ln>
                <a:effectLst/>
                <a:latin typeface="Cambria" pitchFamily="18" charset="0"/>
                <a:ea typeface="Times New Roman" pitchFamily="18" charset="0"/>
                <a:cs typeface="Times New Roman" pitchFamily="18" charset="0"/>
              </a:rPr>
              <a:t> Systemic aorta and systemic semi-lunar valves:</a:t>
            </a:r>
            <a:endParaRPr kumimoji="0" lang="en-US"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At its upper right angle, the left ventricle gives off a large blood vessel called the</a:t>
            </a:r>
            <a:r>
              <a:rPr kumimoji="0" lang="en-US"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systemic aorta consisting of three regions;</a:t>
            </a:r>
            <a:r>
              <a:rPr kumimoji="0" lang="en-US"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ascending aorta,</a:t>
            </a:r>
            <a:r>
              <a:rPr kumimoji="0" lang="en-US"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arch of aorta</a:t>
            </a:r>
            <a:r>
              <a:rPr kumimoji="0" lang="en-US"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and the</a:t>
            </a:r>
            <a:r>
              <a:rPr kumimoji="0" lang="en-US"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descending aorta.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At the base of the ascending aorta are three membranous, pocket-shaped </a:t>
            </a:r>
            <a:r>
              <a:rPr kumimoji="0" lang="en-US"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systemic semilunar valves</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that check the return of the blood to the ventricle.</a:t>
            </a:r>
            <a:r>
              <a:rPr kumimoji="0" lang="en-US"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6164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a:t>
            </a:r>
            <a:r>
              <a:rPr lang="en-US" b="1" dirty="0" smtClean="0"/>
              <a:t/>
            </a:r>
            <a:br>
              <a:rPr lang="en-US" b="1" dirty="0" smtClean="0"/>
            </a:br>
            <a:endParaRPr lang="en-US" dirty="0"/>
          </a:p>
        </p:txBody>
      </p:sp>
      <p:sp>
        <p:nvSpPr>
          <p:cNvPr id="3" name="Content Placeholder 2"/>
          <p:cNvSpPr>
            <a:spLocks noGrp="1"/>
          </p:cNvSpPr>
          <p:nvPr>
            <p:ph idx="1"/>
          </p:nvPr>
        </p:nvSpPr>
        <p:spPr>
          <a:xfrm>
            <a:off x="0" y="1600203"/>
            <a:ext cx="11582400" cy="5257797"/>
          </a:xfrm>
        </p:spPr>
        <p:txBody>
          <a:bodyPr/>
          <a:lstStyle/>
          <a:p>
            <a:pPr algn="just"/>
            <a:r>
              <a:rPr lang="en-US" sz="2800" dirty="0" smtClean="0"/>
              <a:t>Blood is the body’s fluid connective tissue and it plays an important role in circulating nutrients, hormones, minerals and other necessary products to different parts of the body. Blood flows through a specified set of pathways called blood vessels. The organ which is involved in pumping blood to different body parts is the heart.  Blood cells, blood plasma, proteins, and other mineral components (such as sodium, potassium, calcium etc) together constitute human blood. The compositions of blood are:</a:t>
            </a:r>
          </a:p>
          <a:p>
            <a:pPr lvl="0" algn="just"/>
            <a:r>
              <a:rPr lang="en-US" sz="2800" dirty="0" smtClean="0"/>
              <a:t>Plasma is the fluid part of the blood and is composed of 90% of water.</a:t>
            </a:r>
          </a:p>
          <a:p>
            <a:pPr lvl="0" algn="just"/>
            <a:r>
              <a:rPr lang="en-US" sz="2800" dirty="0" smtClean="0"/>
              <a:t>Red blood cells, white blood cells and platelets constitute the solid part of blood.</a:t>
            </a:r>
          </a:p>
          <a:p>
            <a:pPr algn="just"/>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1F20B-2630-4356-92B0-8BAE6953D963}"/>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xmlns="" id="{C0F25DE7-5E71-940A-A356-959447F64375}"/>
              </a:ext>
            </a:extLst>
          </p:cNvPr>
          <p:cNvPicPr>
            <a:picLocks noGrp="1" noChangeAspect="1"/>
          </p:cNvPicPr>
          <p:nvPr>
            <p:ph idx="1"/>
          </p:nvPr>
        </p:nvPicPr>
        <p:blipFill>
          <a:blip r:embed="rId2"/>
          <a:stretch>
            <a:fillRect/>
          </a:stretch>
        </p:blipFill>
        <p:spPr>
          <a:xfrm>
            <a:off x="0" y="22225"/>
            <a:ext cx="2362200" cy="1958975"/>
          </a:xfrm>
          <a:prstGeom prst="rect">
            <a:avLst/>
          </a:prstGeom>
        </p:spPr>
      </p:pic>
      <p:sp>
        <p:nvSpPr>
          <p:cNvPr id="12289" name="Rectangle 1"/>
          <p:cNvSpPr>
            <a:spLocks noChangeArrowheads="1"/>
          </p:cNvSpPr>
          <p:nvPr/>
        </p:nvSpPr>
        <p:spPr bwMode="auto">
          <a:xfrm>
            <a:off x="0" y="1981200"/>
            <a:ext cx="119634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chemeClr val="tx1"/>
                </a:solidFill>
                <a:effectLst/>
                <a:latin typeface="+mn-lt"/>
                <a:ea typeface="Times New Roman" pitchFamily="18" charset="0"/>
                <a:cs typeface="Times New Roman" pitchFamily="18" charset="0"/>
              </a:rPr>
              <a:t>Blood circulation (flow of blood through the heart)/ Mechanism of heart</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The </a:t>
            </a:r>
            <a:r>
              <a:rPr kumimoji="0" lang="en-US" sz="2400" b="0" i="0" u="none" strike="noStrike" cap="none" normalizeH="0" baseline="0" dirty="0" err="1" smtClean="0">
                <a:ln>
                  <a:noFill/>
                </a:ln>
                <a:solidFill>
                  <a:schemeClr val="tx1"/>
                </a:solidFill>
                <a:effectLst/>
                <a:latin typeface="+mn-lt"/>
                <a:ea typeface="Times New Roman" pitchFamily="18" charset="0"/>
                <a:cs typeface="Times New Roman" pitchFamily="18" charset="0"/>
              </a:rPr>
              <a:t>sinu</a:t>
            </a:r>
            <a:r>
              <a:rPr kumimoji="0" 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-auricular node (</a:t>
            </a:r>
            <a:r>
              <a:rPr kumimoji="0" lang="en-US" sz="2400" b="1" i="0" u="none" strike="noStrike" cap="none" normalizeH="0" baseline="0" dirty="0" smtClean="0">
                <a:ln>
                  <a:noFill/>
                </a:ln>
                <a:solidFill>
                  <a:schemeClr val="tx1"/>
                </a:solidFill>
                <a:effectLst/>
                <a:latin typeface="+mn-lt"/>
                <a:ea typeface="Times New Roman" pitchFamily="18" charset="0"/>
                <a:cs typeface="Times New Roman" pitchFamily="18" charset="0"/>
              </a:rPr>
              <a:t>SA node</a:t>
            </a:r>
            <a:r>
              <a:rPr kumimoji="0" 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 also called a </a:t>
            </a:r>
            <a:r>
              <a:rPr kumimoji="0" lang="en-US" sz="2400" b="1" i="0" u="none" strike="noStrike" cap="none" normalizeH="0" baseline="0" dirty="0" smtClean="0">
                <a:ln>
                  <a:noFill/>
                </a:ln>
                <a:solidFill>
                  <a:schemeClr val="tx1"/>
                </a:solidFill>
                <a:effectLst/>
                <a:latin typeface="+mn-lt"/>
                <a:ea typeface="Times New Roman" pitchFamily="18" charset="0"/>
                <a:cs typeface="Times New Roman" pitchFamily="18" charset="0"/>
              </a:rPr>
              <a:t>natural pacemaker</a:t>
            </a:r>
            <a:r>
              <a:rPr kumimoji="0" 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 initiates a wave of contraction which spreads over the walls of auricles and the ventricles.</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Because of the electrical impulse initiated by the SA node, the heart chambers undergo alternate contraction called systole and relaxation called diastole to pump the blood to and from different parts of the body.</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The superior and inferior </a:t>
            </a:r>
            <a:r>
              <a:rPr kumimoji="0" lang="en-US" sz="2400" b="0" i="0" u="none" strike="noStrike" cap="none" normalizeH="0" baseline="0" dirty="0" err="1" smtClean="0">
                <a:ln>
                  <a:noFill/>
                </a:ln>
                <a:solidFill>
                  <a:schemeClr val="tx1"/>
                </a:solidFill>
                <a:effectLst/>
                <a:latin typeface="+mn-lt"/>
                <a:ea typeface="Times New Roman" pitchFamily="18" charset="0"/>
                <a:cs typeface="Times New Roman" pitchFamily="18" charset="0"/>
              </a:rPr>
              <a:t>venacavae</a:t>
            </a:r>
            <a:r>
              <a:rPr kumimoji="0" 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 carry deoxygenated blood from the upper and lower body parts respectively to the right auricle.</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From the right auricle, the blood passes into the right ventricle through the tricuspid valve which prevents the backflow of blood into the right auricle.</a:t>
            </a:r>
            <a:endParaRPr kumimoji="0" lang="en-US" sz="24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xmlns="" val="1733147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1F20B-2630-4356-92B0-8BAE6953D96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0F25DE7-5E71-940A-A356-959447F64375}"/>
              </a:ext>
            </a:extLst>
          </p:cNvPr>
          <p:cNvPicPr>
            <a:picLocks noGrp="1" noChangeAspect="1"/>
          </p:cNvPicPr>
          <p:nvPr>
            <p:ph idx="1"/>
          </p:nvPr>
        </p:nvPicPr>
        <p:blipFill>
          <a:blip r:embed="rId2"/>
          <a:stretch>
            <a:fillRect/>
          </a:stretch>
        </p:blipFill>
        <p:spPr>
          <a:xfrm>
            <a:off x="0" y="22225"/>
            <a:ext cx="2362200" cy="1958975"/>
          </a:xfrm>
          <a:prstGeom prst="rect">
            <a:avLst/>
          </a:prstGeom>
        </p:spPr>
      </p:pic>
      <p:sp>
        <p:nvSpPr>
          <p:cNvPr id="12289" name="Rectangle 1"/>
          <p:cNvSpPr>
            <a:spLocks noChangeArrowheads="1"/>
          </p:cNvSpPr>
          <p:nvPr/>
        </p:nvSpPr>
        <p:spPr bwMode="auto">
          <a:xfrm>
            <a:off x="0" y="1981200"/>
            <a:ext cx="11963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eaLnBrk="0" hangingPunct="0">
              <a:buFontTx/>
              <a:buChar char="•"/>
              <a:tabLst>
                <a:tab pos="457200" algn="l"/>
              </a:tabLst>
            </a:pPr>
            <a:r>
              <a:rPr lang="en-US" sz="2400" dirty="0" smtClean="0">
                <a:latin typeface="Cambria" pitchFamily="18" charset="0"/>
                <a:ea typeface="Times New Roman" pitchFamily="18" charset="0"/>
                <a:cs typeface="Times New Roman" pitchFamily="18" charset="0"/>
              </a:rPr>
              <a:t>The blood is pumped into the pulmonary trunk from the right ventricle which then divides into two pulmonary arteries (left and right pulmonary arteries) and carry blood to the lungs for oxygenation.</a:t>
            </a:r>
          </a:p>
          <a:p>
            <a:pPr lvl="0" algn="just" defTabSz="914400" eaLnBrk="0" hangingPunct="0">
              <a:tabLst>
                <a:tab pos="457200" algn="l"/>
              </a:tabLst>
            </a:pPr>
            <a:endParaRPr lang="en-US" sz="2400" dirty="0" smtClean="0">
              <a:cs typeface="Arial" pitchFamily="34" charset="0"/>
            </a:endParaRPr>
          </a:p>
          <a:p>
            <a:pPr lvl="0" algn="just" defTabSz="914400" eaLnBrk="0" hangingPunct="0">
              <a:buFontTx/>
              <a:buChar char="•"/>
              <a:tabLst>
                <a:tab pos="457200" algn="l"/>
              </a:tabLst>
            </a:pPr>
            <a:r>
              <a:rPr lang="en-US" sz="2400" dirty="0" smtClean="0">
                <a:latin typeface="Cambria" pitchFamily="18" charset="0"/>
                <a:ea typeface="Times New Roman" pitchFamily="18" charset="0"/>
                <a:cs typeface="Times New Roman" pitchFamily="18" charset="0"/>
              </a:rPr>
              <a:t>The opening of the pulmonary aorta is guarded by three semilunar valves preventing the backflow of blood into the right ventricle.</a:t>
            </a:r>
          </a:p>
          <a:p>
            <a:pPr lvl="0" algn="just" defTabSz="914400" eaLnBrk="0" hangingPunct="0">
              <a:tabLst>
                <a:tab pos="457200" algn="l"/>
              </a:tabLst>
            </a:pPr>
            <a:endParaRPr lang="en-US" sz="2400" dirty="0" smtClean="0">
              <a:cs typeface="Arial" pitchFamily="34" charset="0"/>
            </a:endParaRPr>
          </a:p>
          <a:p>
            <a:pPr lvl="0" algn="just" defTabSz="914400" eaLnBrk="0" hangingPunct="0">
              <a:buFontTx/>
              <a:buChar char="•"/>
              <a:tabLst>
                <a:tab pos="457200" algn="l"/>
              </a:tabLst>
            </a:pPr>
            <a:r>
              <a:rPr lang="en-US" sz="2400" dirty="0" smtClean="0">
                <a:latin typeface="Cambria" pitchFamily="18" charset="0"/>
                <a:ea typeface="Times New Roman" pitchFamily="18" charset="0"/>
                <a:cs typeface="Times New Roman" pitchFamily="18" charset="0"/>
              </a:rPr>
              <a:t>In the lungs, there is gaseous exchange and blood receives oxygen releasing carbon dioxide into the lungs.</a:t>
            </a:r>
            <a:endParaRPr lang="en-US" sz="2400" dirty="0" smtClean="0">
              <a:cs typeface="Arial" pitchFamily="34" charset="0"/>
            </a:endParaRPr>
          </a:p>
          <a:p>
            <a:pPr lvl="0" algn="just" defTabSz="914400" eaLnBrk="0" hangingPunct="0">
              <a:buFontTx/>
              <a:buChar char="•"/>
              <a:tabLst>
                <a:tab pos="457200" algn="l"/>
              </a:tabLst>
            </a:pPr>
            <a:endParaRPr lang="en-US" sz="2400" dirty="0" smtClean="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endParaRPr kumimoji="0" lang="en-US" sz="24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xmlns="" val="1733147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1F20B-2630-4356-92B0-8BAE6953D96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0F25DE7-5E71-940A-A356-959447F64375}"/>
              </a:ext>
            </a:extLst>
          </p:cNvPr>
          <p:cNvPicPr>
            <a:picLocks noGrp="1" noChangeAspect="1"/>
          </p:cNvPicPr>
          <p:nvPr>
            <p:ph idx="1"/>
          </p:nvPr>
        </p:nvPicPr>
        <p:blipFill>
          <a:blip r:embed="rId2"/>
          <a:stretch>
            <a:fillRect/>
          </a:stretch>
        </p:blipFill>
        <p:spPr>
          <a:xfrm>
            <a:off x="0" y="22225"/>
            <a:ext cx="2362200" cy="1958975"/>
          </a:xfrm>
          <a:prstGeom prst="rect">
            <a:avLst/>
          </a:prstGeom>
        </p:spPr>
      </p:pic>
      <p:sp>
        <p:nvSpPr>
          <p:cNvPr id="12289" name="Rectangle 1"/>
          <p:cNvSpPr>
            <a:spLocks noChangeArrowheads="1"/>
          </p:cNvSpPr>
          <p:nvPr/>
        </p:nvSpPr>
        <p:spPr bwMode="auto">
          <a:xfrm>
            <a:off x="0" y="1981200"/>
            <a:ext cx="11963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eaLnBrk="0" hangingPunct="0">
              <a:buFontTx/>
              <a:buChar char="•"/>
              <a:tabLst>
                <a:tab pos="457200" algn="l"/>
              </a:tabLst>
            </a:pPr>
            <a:r>
              <a:rPr lang="en-US" sz="2400" dirty="0" smtClean="0">
                <a:latin typeface="Cambria" pitchFamily="18" charset="0"/>
                <a:ea typeface="Times New Roman" pitchFamily="18" charset="0"/>
                <a:cs typeface="Times New Roman" pitchFamily="18" charset="0"/>
              </a:rPr>
              <a:t>The oxygenated blood is carried from each lung to the left auricle by four pulmonary veins (two from each lung).</a:t>
            </a:r>
          </a:p>
          <a:p>
            <a:pPr lvl="0" algn="just" defTabSz="914400" eaLnBrk="0" hangingPunct="0">
              <a:tabLst>
                <a:tab pos="457200" algn="l"/>
              </a:tabLst>
            </a:pPr>
            <a:endParaRPr lang="en-US" sz="2400" dirty="0" smtClean="0">
              <a:cs typeface="Arial" pitchFamily="34" charset="0"/>
            </a:endParaRPr>
          </a:p>
          <a:p>
            <a:pPr lvl="0" algn="just" defTabSz="914400" eaLnBrk="0" hangingPunct="0">
              <a:buFontTx/>
              <a:buChar char="•"/>
              <a:tabLst>
                <a:tab pos="457200" algn="l"/>
              </a:tabLst>
            </a:pPr>
            <a:r>
              <a:rPr lang="en-US" sz="2400" dirty="0" smtClean="0">
                <a:latin typeface="Cambria" pitchFamily="18" charset="0"/>
                <a:ea typeface="Times New Roman" pitchFamily="18" charset="0"/>
                <a:cs typeface="Times New Roman" pitchFamily="18" charset="0"/>
              </a:rPr>
              <a:t>The oxygenated blood from left auricle now passes to the left ventricle through bicuspid or mitral valve which prevents the backflow of blood into the left auricle.</a:t>
            </a:r>
          </a:p>
          <a:p>
            <a:pPr lvl="0" algn="just" defTabSz="914400" eaLnBrk="0" hangingPunct="0">
              <a:tabLst>
                <a:tab pos="457200" algn="l"/>
              </a:tabLst>
            </a:pPr>
            <a:endParaRPr lang="en-US" sz="2400" dirty="0" smtClean="0">
              <a:cs typeface="Arial" pitchFamily="34" charset="0"/>
            </a:endParaRPr>
          </a:p>
          <a:p>
            <a:pPr lvl="0" algn="just" defTabSz="914400" eaLnBrk="0" hangingPunct="0">
              <a:buFontTx/>
              <a:buChar char="•"/>
              <a:tabLst>
                <a:tab pos="457200" algn="l"/>
              </a:tabLst>
            </a:pPr>
            <a:r>
              <a:rPr lang="en-US" sz="2400" dirty="0" smtClean="0">
                <a:latin typeface="Cambria" pitchFamily="18" charset="0"/>
                <a:ea typeface="Times New Roman" pitchFamily="18" charset="0"/>
                <a:cs typeface="Times New Roman" pitchFamily="18" charset="0"/>
              </a:rPr>
              <a:t>From the left ventricle, the blood is now pumped into the systemic aorta guarded by three semilunar valves at the opening.</a:t>
            </a:r>
          </a:p>
          <a:p>
            <a:pPr lvl="0" algn="just" defTabSz="914400" eaLnBrk="0" hangingPunct="0">
              <a:tabLst>
                <a:tab pos="457200" algn="l"/>
              </a:tabLst>
            </a:pPr>
            <a:endParaRPr lang="en-US" sz="2400" dirty="0" smtClean="0">
              <a:cs typeface="Arial" pitchFamily="34" charset="0"/>
            </a:endParaRPr>
          </a:p>
          <a:p>
            <a:pPr lvl="0" algn="just" defTabSz="914400" eaLnBrk="0" hangingPunct="0">
              <a:buFontTx/>
              <a:buChar char="•"/>
              <a:tabLst>
                <a:tab pos="457200" algn="l"/>
              </a:tabLst>
            </a:pPr>
            <a:r>
              <a:rPr lang="en-US" sz="2400" dirty="0" smtClean="0">
                <a:latin typeface="Cambria" pitchFamily="18" charset="0"/>
                <a:ea typeface="Times New Roman" pitchFamily="18" charset="0"/>
                <a:cs typeface="Times New Roman" pitchFamily="18" charset="0"/>
              </a:rPr>
              <a:t>Subsequently, the blood is now taken to different parts of the body by arteries.</a:t>
            </a:r>
            <a:endParaRPr kumimoji="0" lang="en-US" sz="24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xmlns="" val="173314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25C0A-13AA-DB0B-0EE0-0B82197EBBA3}"/>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xmlns="" id="{F7861FD3-0D8E-D411-028C-F369063770FC}"/>
              </a:ext>
            </a:extLst>
          </p:cNvPr>
          <p:cNvPicPr>
            <a:picLocks noGrp="1" noChangeAspect="1"/>
          </p:cNvPicPr>
          <p:nvPr>
            <p:ph idx="1"/>
          </p:nvPr>
        </p:nvPicPr>
        <p:blipFill>
          <a:blip r:embed="rId2"/>
          <a:stretch>
            <a:fillRect/>
          </a:stretch>
        </p:blipFill>
        <p:spPr>
          <a:xfrm>
            <a:off x="457200" y="22225"/>
            <a:ext cx="1828800" cy="1917469"/>
          </a:xfrm>
          <a:prstGeom prst="rect">
            <a:avLst/>
          </a:prstGeom>
        </p:spPr>
      </p:pic>
      <p:pic>
        <p:nvPicPr>
          <p:cNvPr id="5" name="Picture 4" descr="Blood Circulation In Heart Flowchart in 14 Steps"/>
          <p:cNvPicPr/>
          <p:nvPr/>
        </p:nvPicPr>
        <p:blipFill>
          <a:blip r:embed="rId3" cstate="print"/>
          <a:srcRect/>
          <a:stretch>
            <a:fillRect/>
          </a:stretch>
        </p:blipFill>
        <p:spPr bwMode="auto">
          <a:xfrm>
            <a:off x="0" y="0"/>
            <a:ext cx="12192000" cy="6835775"/>
          </a:xfrm>
          <a:prstGeom prst="rect">
            <a:avLst/>
          </a:prstGeom>
          <a:noFill/>
          <a:ln w="9525">
            <a:noFill/>
            <a:miter lim="800000"/>
            <a:headEnd/>
            <a:tailEnd/>
          </a:ln>
        </p:spPr>
      </p:pic>
    </p:spTree>
    <p:extLst>
      <p:ext uri="{BB962C8B-B14F-4D97-AF65-F5344CB8AC3E}">
        <p14:creationId xmlns:p14="http://schemas.microsoft.com/office/powerpoint/2010/main" xmlns="" val="309553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FADD8B-716F-669D-2467-9AB393C8F05E}"/>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xmlns="" id="{81F90A98-EB5F-78FD-87CB-1D17EB67C7E7}"/>
              </a:ext>
            </a:extLst>
          </p:cNvPr>
          <p:cNvPicPr>
            <a:picLocks noGrp="1" noChangeAspect="1"/>
          </p:cNvPicPr>
          <p:nvPr>
            <p:ph idx="1"/>
          </p:nvPr>
        </p:nvPicPr>
        <p:blipFill>
          <a:blip r:embed="rId2"/>
          <a:stretch>
            <a:fillRect/>
          </a:stretch>
        </p:blipFill>
        <p:spPr>
          <a:xfrm>
            <a:off x="284018" y="1"/>
            <a:ext cx="2001982" cy="2099048"/>
          </a:xfrm>
          <a:prstGeom prst="rect">
            <a:avLst/>
          </a:prstGeom>
        </p:spPr>
      </p:pic>
      <p:pic>
        <p:nvPicPr>
          <p:cNvPr id="5" name="Picture 4" descr="Human blood circulation hi-res stock photography and images - Alamy"/>
          <p:cNvPicPr/>
          <p:nvPr/>
        </p:nvPicPr>
        <p:blipFill>
          <a:blip r:embed="rId3"/>
          <a:srcRect l="746" b="6583"/>
          <a:stretch>
            <a:fillRect/>
          </a:stretch>
        </p:blipFill>
        <p:spPr bwMode="auto">
          <a:xfrm>
            <a:off x="2057400" y="76200"/>
            <a:ext cx="10134600" cy="6858000"/>
          </a:xfrm>
          <a:prstGeom prst="rect">
            <a:avLst/>
          </a:prstGeom>
          <a:noFill/>
          <a:ln w="9525">
            <a:noFill/>
            <a:miter lim="800000"/>
            <a:headEnd/>
            <a:tailEnd/>
          </a:ln>
        </p:spPr>
      </p:pic>
    </p:spTree>
    <p:extLst>
      <p:ext uri="{BB962C8B-B14F-4D97-AF65-F5344CB8AC3E}">
        <p14:creationId xmlns:p14="http://schemas.microsoft.com/office/powerpoint/2010/main" xmlns="" val="3372321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831250-FF44-4950-AD3A-A89989F975AA}"/>
              </a:ext>
            </a:extLst>
          </p:cNvPr>
          <p:cNvSpPr>
            <a:spLocks noGrp="1"/>
          </p:cNvSpPr>
          <p:nvPr>
            <p:ph type="ctrTitle"/>
          </p:nvPr>
        </p:nvSpPr>
        <p:spPr>
          <a:xfrm>
            <a:off x="0" y="2130428"/>
            <a:ext cx="12192000" cy="3508372"/>
          </a:xfrm>
        </p:spPr>
        <p:txBody>
          <a:bodyPr/>
          <a:lstStyle/>
          <a:p>
            <a:pPr algn="l"/>
            <a:r>
              <a:rPr lang="en-US" sz="2800" b="1" dirty="0" smtClean="0"/>
              <a:t>Blood circulatory system </a:t>
            </a:r>
            <a:r>
              <a:rPr lang="en-US" sz="2800" dirty="0" smtClean="0"/>
              <a:t/>
            </a:r>
            <a:br>
              <a:rPr lang="en-US" sz="2800" dirty="0" smtClean="0"/>
            </a:br>
            <a:r>
              <a:rPr lang="en-US" sz="2800" dirty="0" smtClean="0"/>
              <a:t>The human circulatory system is a complex network consisting of arteries, veins, capillaries and the heart. Its primary role is to provide essential nutrients, minerals and other important components such as hormones to various parts of the body. Alternatively, the circulatory system is also responsible for collecting metabolic waste and toxins from the cells and tissues to be purified or expelled from the body.</a:t>
            </a:r>
            <a:br>
              <a:rPr lang="en-US" sz="2800" dirty="0" smtClean="0"/>
            </a:br>
            <a:endParaRPr lang="en-US" sz="2800" dirty="0"/>
          </a:p>
        </p:txBody>
      </p:sp>
      <p:pic>
        <p:nvPicPr>
          <p:cNvPr id="5" name="Picture 4">
            <a:extLst>
              <a:ext uri="{FF2B5EF4-FFF2-40B4-BE49-F238E27FC236}">
                <a16:creationId xmlns:a16="http://schemas.microsoft.com/office/drawing/2014/main" xmlns="" id="{7554CCE3-2481-6B73-1525-DDF34D5C6902}"/>
              </a:ext>
            </a:extLst>
          </p:cNvPr>
          <p:cNvPicPr>
            <a:picLocks noChangeAspect="1"/>
          </p:cNvPicPr>
          <p:nvPr/>
        </p:nvPicPr>
        <p:blipFill>
          <a:blip r:embed="rId2"/>
          <a:stretch>
            <a:fillRect/>
          </a:stretch>
        </p:blipFill>
        <p:spPr>
          <a:xfrm>
            <a:off x="0" y="1"/>
            <a:ext cx="2438400" cy="1890712"/>
          </a:xfrm>
          <a:prstGeom prst="rect">
            <a:avLst/>
          </a:prstGeom>
        </p:spPr>
      </p:pic>
    </p:spTree>
    <p:extLst>
      <p:ext uri="{BB962C8B-B14F-4D97-AF65-F5344CB8AC3E}">
        <p14:creationId xmlns:p14="http://schemas.microsoft.com/office/powerpoint/2010/main" xmlns="" val="1223505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29D74-4D7D-4648-A3CF-9008628F0398}"/>
              </a:ext>
            </a:extLst>
          </p:cNvPr>
          <p:cNvSpPr>
            <a:spLocks noGrp="1"/>
          </p:cNvSpPr>
          <p:nvPr>
            <p:ph type="title"/>
          </p:nvPr>
        </p:nvSpPr>
        <p:spPr>
          <a:xfrm>
            <a:off x="152400" y="1752600"/>
            <a:ext cx="12039600" cy="4724400"/>
          </a:xfrm>
        </p:spPr>
        <p:txBody>
          <a:bodyPr/>
          <a:lstStyle/>
          <a:p>
            <a:pPr lvl="0" algn="l"/>
            <a:r>
              <a:rPr lang="en-US" sz="2800" b="1" dirty="0" smtClean="0"/>
              <a:t>The systemic circulation</a:t>
            </a:r>
            <a:r>
              <a:rPr lang="en-US" sz="2800" dirty="0" smtClean="0"/>
              <a:t>:</a:t>
            </a:r>
            <a:br>
              <a:rPr lang="en-US" sz="2800" dirty="0" smtClean="0"/>
            </a:br>
            <a:r>
              <a:rPr lang="en-US" sz="2800" dirty="0" smtClean="0"/>
              <a:t>It carries oxygenated blood from the heart to all parts of the body through a complex system of arteries and capillaries. It also carries deoxygenated blood from these organs back to the heart through veins.</a:t>
            </a:r>
            <a:br>
              <a:rPr lang="en-US" sz="2800" dirty="0" smtClean="0"/>
            </a:br>
            <a:r>
              <a:rPr lang="en-US" sz="2800" b="1" dirty="0" smtClean="0"/>
              <a:t>The pulmonary circulation:</a:t>
            </a:r>
            <a:r>
              <a:rPr lang="en-US" sz="2800" dirty="0" smtClean="0"/>
              <a:t/>
            </a:r>
            <a:br>
              <a:rPr lang="en-US" sz="2800" dirty="0" smtClean="0"/>
            </a:br>
            <a:r>
              <a:rPr lang="en-US" sz="2800" dirty="0" smtClean="0"/>
              <a:t>After the heart receives the deoxygenated blood from different parts of the body, it pumps those to the lungs for expelling the carbon dioxide and other impurities and collect oxygen, after which the oxygenated blood is sent back to the heart for systemic circulation.</a:t>
            </a:r>
            <a:br>
              <a:rPr lang="en-US" sz="2800" dirty="0" smtClean="0"/>
            </a:br>
            <a:r>
              <a:rPr lang="en-US" sz="2800" dirty="0" smtClean="0"/>
              <a:t> </a:t>
            </a:r>
            <a:br>
              <a:rPr lang="en-US" sz="2800" dirty="0" smtClean="0"/>
            </a:br>
            <a:endParaRPr lang="en-US" sz="2800" dirty="0"/>
          </a:p>
        </p:txBody>
      </p:sp>
      <p:pic>
        <p:nvPicPr>
          <p:cNvPr id="5" name="Content Placeholder 4">
            <a:extLst>
              <a:ext uri="{FF2B5EF4-FFF2-40B4-BE49-F238E27FC236}">
                <a16:creationId xmlns:a16="http://schemas.microsoft.com/office/drawing/2014/main" xmlns="" id="{D210B560-F6AE-7AA2-CCDF-0B8BAA343041}"/>
              </a:ext>
            </a:extLst>
          </p:cNvPr>
          <p:cNvPicPr>
            <a:picLocks noGrp="1" noChangeAspect="1"/>
          </p:cNvPicPr>
          <p:nvPr>
            <p:ph idx="1"/>
          </p:nvPr>
        </p:nvPicPr>
        <p:blipFill>
          <a:blip r:embed="rId2"/>
          <a:stretch>
            <a:fillRect/>
          </a:stretch>
        </p:blipFill>
        <p:spPr>
          <a:xfrm>
            <a:off x="526473" y="0"/>
            <a:ext cx="1835727" cy="1924732"/>
          </a:xfrm>
          <a:prstGeom prst="rect">
            <a:avLst/>
          </a:prstGeom>
        </p:spPr>
      </p:pic>
    </p:spTree>
    <p:extLst>
      <p:ext uri="{BB962C8B-B14F-4D97-AF65-F5344CB8AC3E}">
        <p14:creationId xmlns:p14="http://schemas.microsoft.com/office/powerpoint/2010/main" xmlns="" val="903673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D210B560-F6AE-7AA2-CCDF-0B8BAA343041}"/>
              </a:ext>
            </a:extLst>
          </p:cNvPr>
          <p:cNvPicPr>
            <a:picLocks noGrp="1" noChangeAspect="1"/>
          </p:cNvPicPr>
          <p:nvPr>
            <p:ph idx="1"/>
          </p:nvPr>
        </p:nvPicPr>
        <p:blipFill>
          <a:blip r:embed="rId2"/>
          <a:stretch>
            <a:fillRect/>
          </a:stretch>
        </p:blipFill>
        <p:spPr>
          <a:xfrm>
            <a:off x="526473" y="0"/>
            <a:ext cx="1835727" cy="1924732"/>
          </a:xfrm>
          <a:prstGeom prst="rect">
            <a:avLst/>
          </a:prstGeom>
        </p:spPr>
      </p:pic>
      <p:sp>
        <p:nvSpPr>
          <p:cNvPr id="4" name="TextBox 3"/>
          <p:cNvSpPr txBox="1"/>
          <p:nvPr/>
        </p:nvSpPr>
        <p:spPr>
          <a:xfrm>
            <a:off x="0" y="1924732"/>
            <a:ext cx="12344400" cy="2308324"/>
          </a:xfrm>
          <a:prstGeom prst="rect">
            <a:avLst/>
          </a:prstGeom>
          <a:noFill/>
        </p:spPr>
        <p:txBody>
          <a:bodyPr wrap="square" rtlCol="0">
            <a:spAutoFit/>
          </a:bodyPr>
          <a:lstStyle/>
          <a:p>
            <a:r>
              <a:rPr lang="en-US" sz="2400" b="1" dirty="0" smtClean="0">
                <a:latin typeface="+mn-lt"/>
              </a:rPr>
              <a:t>Heart beat:</a:t>
            </a:r>
            <a:r>
              <a:rPr lang="en-US" sz="2400" dirty="0" smtClean="0">
                <a:latin typeface="+mn-lt"/>
              </a:rPr>
              <a:t> The rhythmic contraction and relaxation of heart to pump the blood is called heart beat. Each beat consists of a phase of </a:t>
            </a:r>
            <a:r>
              <a:rPr lang="en-US" sz="2400" b="1" dirty="0" smtClean="0">
                <a:latin typeface="+mn-lt"/>
              </a:rPr>
              <a:t>systole </a:t>
            </a:r>
            <a:r>
              <a:rPr lang="en-US" sz="2400" dirty="0" smtClean="0">
                <a:latin typeface="+mn-lt"/>
              </a:rPr>
              <a:t>and a phase of </a:t>
            </a:r>
            <a:r>
              <a:rPr lang="en-US" sz="2400" b="1" dirty="0" smtClean="0">
                <a:latin typeface="+mn-lt"/>
              </a:rPr>
              <a:t>diastole.</a:t>
            </a:r>
          </a:p>
          <a:p>
            <a:r>
              <a:rPr lang="en-US" sz="2400" dirty="0" smtClean="0">
                <a:latin typeface="+mn-lt"/>
              </a:rPr>
              <a:t>Average rate of heart beat in a healthy adult-72 times/min</a:t>
            </a:r>
          </a:p>
          <a:p>
            <a:r>
              <a:rPr lang="en-US" sz="2400" dirty="0" smtClean="0">
                <a:latin typeface="+mn-lt"/>
              </a:rPr>
              <a:t>If a condition called </a:t>
            </a:r>
            <a:r>
              <a:rPr lang="en-US" sz="2400" dirty="0" err="1" smtClean="0">
                <a:latin typeface="+mn-lt"/>
              </a:rPr>
              <a:t>bradycardia</a:t>
            </a:r>
            <a:r>
              <a:rPr lang="en-US" sz="2400" dirty="0" smtClean="0">
                <a:latin typeface="+mn-lt"/>
              </a:rPr>
              <a:t> is develop , the rate of heart beat is less than less than 60 times/min</a:t>
            </a:r>
          </a:p>
          <a:p>
            <a:r>
              <a:rPr lang="en-US" sz="2400" dirty="0" smtClean="0">
                <a:latin typeface="+mn-lt"/>
              </a:rPr>
              <a:t>If a condition called </a:t>
            </a:r>
            <a:r>
              <a:rPr lang="en-US" sz="2400" dirty="0" err="1" smtClean="0">
                <a:latin typeface="+mn-lt"/>
              </a:rPr>
              <a:t>trachycardia</a:t>
            </a:r>
            <a:r>
              <a:rPr lang="en-US" sz="2400" dirty="0" smtClean="0">
                <a:latin typeface="+mn-lt"/>
              </a:rPr>
              <a:t> occurs, the rate of heart beat is more than 100.</a:t>
            </a:r>
            <a:endParaRPr lang="en-US" sz="2400" dirty="0">
              <a:latin typeface="+mn-lt"/>
            </a:endParaRPr>
          </a:p>
        </p:txBody>
      </p:sp>
    </p:spTree>
    <p:extLst>
      <p:ext uri="{BB962C8B-B14F-4D97-AF65-F5344CB8AC3E}">
        <p14:creationId xmlns:p14="http://schemas.microsoft.com/office/powerpoint/2010/main" xmlns="" val="903673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D210B560-F6AE-7AA2-CCDF-0B8BAA343041}"/>
              </a:ext>
            </a:extLst>
          </p:cNvPr>
          <p:cNvPicPr>
            <a:picLocks noGrp="1" noChangeAspect="1"/>
          </p:cNvPicPr>
          <p:nvPr>
            <p:ph idx="1"/>
          </p:nvPr>
        </p:nvPicPr>
        <p:blipFill>
          <a:blip r:embed="rId2"/>
          <a:stretch>
            <a:fillRect/>
          </a:stretch>
        </p:blipFill>
        <p:spPr>
          <a:xfrm>
            <a:off x="526473" y="0"/>
            <a:ext cx="1835727" cy="1924732"/>
          </a:xfrm>
          <a:prstGeom prst="rect">
            <a:avLst/>
          </a:prstGeom>
        </p:spPr>
      </p:pic>
      <p:sp>
        <p:nvSpPr>
          <p:cNvPr id="4" name="TextBox 3"/>
          <p:cNvSpPr txBox="1"/>
          <p:nvPr/>
        </p:nvSpPr>
        <p:spPr>
          <a:xfrm>
            <a:off x="1" y="1924733"/>
            <a:ext cx="12192000" cy="6370975"/>
          </a:xfrm>
          <a:prstGeom prst="rect">
            <a:avLst/>
          </a:prstGeom>
          <a:noFill/>
        </p:spPr>
        <p:txBody>
          <a:bodyPr wrap="square" rtlCol="0">
            <a:spAutoFit/>
          </a:bodyPr>
          <a:lstStyle/>
          <a:p>
            <a:r>
              <a:rPr lang="en-US" sz="2400" b="1" dirty="0" smtClean="0">
                <a:latin typeface="+mn-lt"/>
              </a:rPr>
              <a:t>Origin and conduction of Heart beat</a:t>
            </a:r>
          </a:p>
          <a:p>
            <a:r>
              <a:rPr lang="en-US" sz="2400" b="1" dirty="0" smtClean="0">
                <a:latin typeface="+mn-lt"/>
              </a:rPr>
              <a:t> </a:t>
            </a:r>
            <a:r>
              <a:rPr lang="en-US" sz="2400" dirty="0" smtClean="0">
                <a:latin typeface="+mn-lt"/>
              </a:rPr>
              <a:t>Human heart is </a:t>
            </a:r>
            <a:r>
              <a:rPr lang="en-US" sz="2400" dirty="0" err="1" smtClean="0">
                <a:latin typeface="+mn-lt"/>
              </a:rPr>
              <a:t>myogenic</a:t>
            </a:r>
            <a:r>
              <a:rPr lang="en-US" sz="2400" dirty="0" smtClean="0">
                <a:latin typeface="+mn-lt"/>
              </a:rPr>
              <a:t> (heart beat originates from the muscles of the heart controlled by a mass of neuromuscular tissue called node).</a:t>
            </a:r>
          </a:p>
          <a:p>
            <a:r>
              <a:rPr lang="en-US" sz="2400" dirty="0" smtClean="0">
                <a:latin typeface="+mn-lt"/>
              </a:rPr>
              <a:t>Two kinds of nodes :</a:t>
            </a:r>
          </a:p>
          <a:p>
            <a:r>
              <a:rPr lang="en-US" sz="2400" b="1" dirty="0" smtClean="0">
                <a:latin typeface="+mn-lt"/>
              </a:rPr>
              <a:t>S-A node(</a:t>
            </a:r>
            <a:r>
              <a:rPr lang="en-US" sz="2400" b="1" dirty="0" err="1" smtClean="0">
                <a:latin typeface="+mn-lt"/>
              </a:rPr>
              <a:t>sino</a:t>
            </a:r>
            <a:r>
              <a:rPr lang="en-US" sz="2400" b="1" dirty="0" smtClean="0">
                <a:latin typeface="+mn-lt"/>
              </a:rPr>
              <a:t>-auricular node): </a:t>
            </a:r>
          </a:p>
          <a:p>
            <a:r>
              <a:rPr lang="en-US" sz="2400" dirty="0" smtClean="0">
                <a:latin typeface="+mn-lt"/>
              </a:rPr>
              <a:t>It is a small bundle of modified cardiac muscles lies in the upper part of right ventricle near to the superior –</a:t>
            </a:r>
            <a:r>
              <a:rPr lang="en-US" sz="2400" dirty="0" err="1" smtClean="0">
                <a:latin typeface="+mn-lt"/>
              </a:rPr>
              <a:t>venacava</a:t>
            </a:r>
            <a:r>
              <a:rPr lang="en-US" sz="2400" dirty="0" smtClean="0">
                <a:latin typeface="+mn-lt"/>
              </a:rPr>
              <a:t>. It generates the wave of contraction and spread it throughout the auricles. Also known as pace-maker as it initiates the heart beat.</a:t>
            </a:r>
          </a:p>
          <a:p>
            <a:r>
              <a:rPr lang="en-US" sz="2400" b="1" dirty="0" smtClean="0">
                <a:latin typeface="+mn-lt"/>
              </a:rPr>
              <a:t>A.V node(Auricle-ventricular node):</a:t>
            </a:r>
          </a:p>
          <a:p>
            <a:pPr>
              <a:buFont typeface="Wingdings" pitchFamily="2" charset="2"/>
              <a:buChar char="Ø"/>
            </a:pPr>
            <a:r>
              <a:rPr lang="en-US" sz="2400" dirty="0" smtClean="0">
                <a:latin typeface="+mn-lt"/>
              </a:rPr>
              <a:t>It is a nodal tissue lies in the right auricle at the </a:t>
            </a:r>
            <a:r>
              <a:rPr lang="en-US" sz="2400" dirty="0" err="1" smtClean="0">
                <a:latin typeface="+mn-lt"/>
              </a:rPr>
              <a:t>auriclo</a:t>
            </a:r>
            <a:r>
              <a:rPr lang="en-US" sz="2400" dirty="0" smtClean="0">
                <a:latin typeface="+mn-lt"/>
              </a:rPr>
              <a:t>-ventricular septum.</a:t>
            </a:r>
          </a:p>
          <a:p>
            <a:pPr>
              <a:buFont typeface="Wingdings" pitchFamily="2" charset="2"/>
              <a:buChar char="Ø"/>
            </a:pPr>
            <a:r>
              <a:rPr lang="en-US" sz="2400" dirty="0" smtClean="0">
                <a:latin typeface="+mn-lt"/>
              </a:rPr>
              <a:t>Provided with a mass of specialized nerve fibres called Bundle of His present in inter-ventricular septum and divided into right and left </a:t>
            </a:r>
            <a:r>
              <a:rPr lang="en-US" sz="2400" dirty="0" err="1" smtClean="0">
                <a:latin typeface="+mn-lt"/>
              </a:rPr>
              <a:t>purkinje</a:t>
            </a:r>
            <a:r>
              <a:rPr lang="en-US" sz="2400" dirty="0" smtClean="0">
                <a:latin typeface="+mn-lt"/>
              </a:rPr>
              <a:t> fibres.</a:t>
            </a:r>
          </a:p>
          <a:p>
            <a:pPr>
              <a:buFont typeface="Wingdings" pitchFamily="2" charset="2"/>
              <a:buChar char="Ø"/>
            </a:pPr>
            <a:r>
              <a:rPr lang="en-US" sz="2400" dirty="0" smtClean="0">
                <a:latin typeface="+mn-lt"/>
              </a:rPr>
              <a:t>A-v node stimulates the wave comes from S-A node and magnifies them. Also known as pace setter.</a:t>
            </a:r>
          </a:p>
          <a:p>
            <a:endParaRPr lang="en-US" sz="2400" dirty="0" smtClean="0">
              <a:latin typeface="+mn-lt"/>
            </a:endParaRPr>
          </a:p>
          <a:p>
            <a:endParaRPr lang="en-US" sz="2400" b="1" dirty="0" smtClean="0">
              <a:latin typeface="+mn-lt"/>
            </a:endParaRPr>
          </a:p>
          <a:p>
            <a:r>
              <a:rPr lang="en-US" sz="2400" dirty="0" smtClean="0">
                <a:latin typeface="+mn-lt"/>
              </a:rPr>
              <a:t> </a:t>
            </a:r>
            <a:endParaRPr lang="en-US" sz="2400" b="1" dirty="0" smtClean="0">
              <a:latin typeface="+mn-lt"/>
            </a:endParaRPr>
          </a:p>
        </p:txBody>
      </p:sp>
    </p:spTree>
    <p:extLst>
      <p:ext uri="{BB962C8B-B14F-4D97-AF65-F5344CB8AC3E}">
        <p14:creationId xmlns:p14="http://schemas.microsoft.com/office/powerpoint/2010/main" xmlns="" val="903673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B14F4-D795-4CC1-B114-44A584F8BEAA}"/>
              </a:ext>
            </a:extLst>
          </p:cNvPr>
          <p:cNvSpPr>
            <a:spLocks noGrp="1"/>
          </p:cNvSpPr>
          <p:nvPr>
            <p:ph type="title"/>
          </p:nvPr>
        </p:nvSpPr>
        <p:spPr>
          <a:xfrm>
            <a:off x="0" y="1939694"/>
            <a:ext cx="12192000" cy="4918306"/>
          </a:xfrm>
        </p:spPr>
        <p:txBody>
          <a:bodyPr/>
          <a:lstStyle/>
          <a:p>
            <a:pPr algn="l"/>
            <a:r>
              <a:rPr lang="en-US" sz="2400" b="1" dirty="0" smtClean="0"/>
              <a:t>Types of Circulatory System</a:t>
            </a:r>
            <a:r>
              <a:rPr lang="en-US" sz="2400" dirty="0" smtClean="0"/>
              <a:t/>
            </a:r>
            <a:br>
              <a:rPr lang="en-US" sz="2400" dirty="0" smtClean="0"/>
            </a:br>
            <a:r>
              <a:rPr lang="en-US" sz="2400" dirty="0" smtClean="0"/>
              <a:t>Almost all multicellular organisms need a circulatory system to transport oxygen and nutrients through the body. Evolution has led to the existence of two types of circulatory systems namely:</a:t>
            </a:r>
            <a:br>
              <a:rPr lang="en-US" sz="2400" dirty="0" smtClean="0"/>
            </a:br>
            <a:r>
              <a:rPr lang="en-US" sz="2400" b="1" dirty="0" smtClean="0">
                <a:solidFill>
                  <a:srgbClr val="FF0000"/>
                </a:solidFill>
              </a:rPr>
              <a:t>Open circulatory system</a:t>
            </a:r>
            <a:r>
              <a:rPr lang="en-US" sz="2400" dirty="0" smtClean="0">
                <a:solidFill>
                  <a:srgbClr val="FF0000"/>
                </a:solidFill>
              </a:rPr>
              <a:t>:</a:t>
            </a:r>
            <a:r>
              <a:rPr lang="en-US" sz="2400" dirty="0" smtClean="0"/>
              <a:t> primarily found in invertebrates. Here, the blood flows freely through cavities and there are no vessels to conduct the blood.</a:t>
            </a:r>
            <a:br>
              <a:rPr lang="en-US" sz="2400" dirty="0" smtClean="0"/>
            </a:br>
            <a:r>
              <a:rPr lang="en-US" sz="2400" b="1" dirty="0" smtClean="0">
                <a:solidFill>
                  <a:srgbClr val="FF0000"/>
                </a:solidFill>
              </a:rPr>
              <a:t>Closed circulatory system</a:t>
            </a:r>
            <a:r>
              <a:rPr lang="en-US" sz="2400" dirty="0" smtClean="0"/>
              <a:t>: is found in vertebrates and a few invertebrates like </a:t>
            </a:r>
            <a:r>
              <a:rPr lang="en-US" sz="2400" dirty="0" smtClean="0">
                <a:hlinkClick r:id="rId2"/>
              </a:rPr>
              <a:t>earthworms</a:t>
            </a:r>
            <a:r>
              <a:rPr lang="en-US" sz="2400" dirty="0" smtClean="0"/>
              <a:t>. This system has the presence of vessels that conduct blood throughout the body.</a:t>
            </a:r>
            <a:br>
              <a:rPr lang="en-US" sz="2400" dirty="0" smtClean="0"/>
            </a:br>
            <a:r>
              <a:rPr lang="en-US" sz="2400" b="1" dirty="0" smtClean="0"/>
              <a:t/>
            </a:r>
            <a:br>
              <a:rPr lang="en-US" sz="2400" b="1" dirty="0" smtClean="0"/>
            </a:br>
            <a:r>
              <a:rPr lang="en-US" sz="2400" dirty="0" smtClean="0"/>
              <a:t>Vertebrates and few invertebrates have a closed circulatory system. The open circulatory system, on the other hand, is most commonly seen in </a:t>
            </a:r>
            <a:r>
              <a:rPr lang="en-US" sz="2400" dirty="0" smtClean="0">
                <a:hlinkClick r:id="rId3"/>
              </a:rPr>
              <a:t>invertebrates</a:t>
            </a:r>
            <a:r>
              <a:rPr lang="en-US" sz="2400" dirty="0" smtClean="0"/>
              <a:t> such as cockroaches and crabs.</a:t>
            </a:r>
            <a:br>
              <a:rPr lang="en-US" sz="2400" dirty="0" smtClean="0"/>
            </a:br>
            <a:endParaRPr lang="en-US" sz="2400" dirty="0"/>
          </a:p>
        </p:txBody>
      </p:sp>
      <p:pic>
        <p:nvPicPr>
          <p:cNvPr id="5" name="Content Placeholder 4">
            <a:extLst>
              <a:ext uri="{FF2B5EF4-FFF2-40B4-BE49-F238E27FC236}">
                <a16:creationId xmlns:a16="http://schemas.microsoft.com/office/drawing/2014/main" xmlns="" id="{BE4E5AE1-FFA9-6C13-9164-0EE867640236}"/>
              </a:ext>
            </a:extLst>
          </p:cNvPr>
          <p:cNvPicPr>
            <a:picLocks noGrp="1" noChangeAspect="1"/>
          </p:cNvPicPr>
          <p:nvPr>
            <p:ph idx="1"/>
          </p:nvPr>
        </p:nvPicPr>
        <p:blipFill>
          <a:blip r:embed="rId4"/>
          <a:stretch>
            <a:fillRect/>
          </a:stretch>
        </p:blipFill>
        <p:spPr>
          <a:xfrm>
            <a:off x="457200" y="22225"/>
            <a:ext cx="1828800" cy="1917469"/>
          </a:xfrm>
          <a:prstGeom prst="rect">
            <a:avLst/>
          </a:prstGeom>
        </p:spPr>
      </p:pic>
    </p:spTree>
    <p:extLst>
      <p:ext uri="{BB962C8B-B14F-4D97-AF65-F5344CB8AC3E}">
        <p14:creationId xmlns:p14="http://schemas.microsoft.com/office/powerpoint/2010/main" xmlns="" val="166164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29D74-4D7D-4648-A3CF-9008628F0398}"/>
              </a:ext>
            </a:extLst>
          </p:cNvPr>
          <p:cNvSpPr>
            <a:spLocks noGrp="1"/>
          </p:cNvSpPr>
          <p:nvPr>
            <p:ph type="title"/>
          </p:nvPr>
        </p:nvSpPr>
        <p:spPr>
          <a:xfrm>
            <a:off x="0" y="1924732"/>
            <a:ext cx="12039600" cy="4704668"/>
          </a:xfrm>
        </p:spPr>
        <p:txBody>
          <a:bodyPr/>
          <a:lstStyle/>
          <a:p>
            <a:pPr algn="l"/>
            <a:r>
              <a:rPr lang="en-US" sz="2800" b="1" dirty="0" smtClean="0"/>
              <a:t>Types of Blood Cells</a:t>
            </a:r>
            <a:br>
              <a:rPr lang="en-US" sz="2800" b="1" dirty="0" smtClean="0"/>
            </a:br>
            <a:r>
              <a:rPr lang="en-US" sz="2800" dirty="0" smtClean="0"/>
              <a:t>The human body consists of three types of blood cells, they are as follows:</a:t>
            </a:r>
            <a:br>
              <a:rPr lang="en-US" sz="2800" dirty="0" smtClean="0"/>
            </a:br>
            <a:r>
              <a:rPr lang="en-US" sz="2800" b="1" dirty="0" smtClean="0"/>
              <a:t>Red blood cells (RBC) / Erythrocytes</a:t>
            </a:r>
            <a:r>
              <a:rPr lang="en-US" sz="2800" dirty="0" smtClean="0"/>
              <a:t/>
            </a:r>
            <a:br>
              <a:rPr lang="en-US" sz="2800" dirty="0" smtClean="0"/>
            </a:br>
            <a:r>
              <a:rPr lang="en-US" sz="2800" dirty="0" smtClean="0"/>
              <a:t>Red blood cells are mainly involved in transporting oxygen, nutrients, and other substances to various parts of the body. These blood cells also remove waste from the body.</a:t>
            </a:r>
            <a:br>
              <a:rPr lang="en-US" sz="2800" dirty="0" smtClean="0"/>
            </a:br>
            <a:r>
              <a:rPr lang="en-US" sz="2800" b="1" dirty="0" smtClean="0"/>
              <a:t>White blood cells (WBC) / Leukocytes</a:t>
            </a:r>
            <a:r>
              <a:rPr lang="en-US" sz="2800" dirty="0" smtClean="0"/>
              <a:t/>
            </a:r>
            <a:br>
              <a:rPr lang="en-US" sz="2800" dirty="0" smtClean="0"/>
            </a:br>
            <a:r>
              <a:rPr lang="en-US" sz="2800" dirty="0" smtClean="0"/>
              <a:t>White blood cells are cells that specialize in defense. They provide immunity by fending off pathogens and harmful microorganisms.</a:t>
            </a:r>
            <a:br>
              <a:rPr lang="en-US" sz="2800" dirty="0" smtClean="0"/>
            </a:br>
            <a:r>
              <a:rPr lang="en-US" sz="2800" b="1" dirty="0" smtClean="0"/>
              <a:t>Platelets / </a:t>
            </a:r>
            <a:r>
              <a:rPr lang="en-US" sz="2800" b="1" dirty="0" err="1" smtClean="0"/>
              <a:t>Thrombocytes</a:t>
            </a:r>
            <a:r>
              <a:rPr lang="en-US" sz="2800" b="1" dirty="0" smtClean="0"/>
              <a:t>: </a:t>
            </a:r>
            <a:r>
              <a:rPr lang="en-US" sz="2800" dirty="0" smtClean="0"/>
              <a:t>Platelets are cells that help to form clots and stop bleeding. They act on the site of an injury or a wound. </a:t>
            </a:r>
            <a:endParaRPr lang="en-US" sz="2800" dirty="0"/>
          </a:p>
        </p:txBody>
      </p:sp>
      <p:pic>
        <p:nvPicPr>
          <p:cNvPr id="5" name="Content Placeholder 4">
            <a:extLst>
              <a:ext uri="{FF2B5EF4-FFF2-40B4-BE49-F238E27FC236}">
                <a16:creationId xmlns:a16="http://schemas.microsoft.com/office/drawing/2014/main" xmlns="" id="{D210B560-F6AE-7AA2-CCDF-0B8BAA343041}"/>
              </a:ext>
            </a:extLst>
          </p:cNvPr>
          <p:cNvPicPr>
            <a:picLocks noGrp="1" noChangeAspect="1"/>
          </p:cNvPicPr>
          <p:nvPr>
            <p:ph idx="1"/>
          </p:nvPr>
        </p:nvPicPr>
        <p:blipFill>
          <a:blip r:embed="rId2"/>
          <a:stretch>
            <a:fillRect/>
          </a:stretch>
        </p:blipFill>
        <p:spPr>
          <a:xfrm>
            <a:off x="526473" y="0"/>
            <a:ext cx="1835727" cy="1924732"/>
          </a:xfrm>
          <a:prstGeom prst="rect">
            <a:avLst/>
          </a:prstGeom>
        </p:spPr>
      </p:pic>
    </p:spTree>
    <p:extLst>
      <p:ext uri="{BB962C8B-B14F-4D97-AF65-F5344CB8AC3E}">
        <p14:creationId xmlns:p14="http://schemas.microsoft.com/office/powerpoint/2010/main" xmlns="" val="903673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1F20B-2630-4356-92B0-8BAE6953D963}"/>
              </a:ext>
            </a:extLst>
          </p:cNvPr>
          <p:cNvSpPr>
            <a:spLocks noGrp="1"/>
          </p:cNvSpPr>
          <p:nvPr>
            <p:ph type="title"/>
          </p:nvPr>
        </p:nvSpPr>
        <p:spPr>
          <a:xfrm>
            <a:off x="0" y="2259272"/>
            <a:ext cx="12192000" cy="4217728"/>
          </a:xfrm>
        </p:spPr>
        <p:txBody>
          <a:bodyPr/>
          <a:lstStyle/>
          <a:p>
            <a:pPr algn="l"/>
            <a:r>
              <a:rPr lang="en-US" sz="2400" b="1" dirty="0" smtClean="0"/>
              <a:t>Blood vessels</a:t>
            </a:r>
            <a:r>
              <a:rPr lang="en-US" sz="2400" dirty="0" smtClean="0"/>
              <a:t/>
            </a:r>
            <a:br>
              <a:rPr lang="en-US" sz="2400" dirty="0" smtClean="0"/>
            </a:br>
            <a:r>
              <a:rPr lang="en-US" sz="2400" b="1" dirty="0" smtClean="0"/>
              <a:t> </a:t>
            </a:r>
            <a:r>
              <a:rPr lang="en-US" sz="2400" dirty="0" smtClean="0"/>
              <a:t>Blood vessels are the network of vessels which distribute and collect the pure and impure blood throughout the entire body continuously. There are mainly two types of blood vessels system: </a:t>
            </a:r>
            <a:r>
              <a:rPr lang="en-US" sz="2400" b="1" dirty="0" smtClean="0">
                <a:solidFill>
                  <a:srgbClr val="FF0000"/>
                </a:solidFill>
              </a:rPr>
              <a:t>Arterial and Venous system. </a:t>
            </a:r>
            <a:br>
              <a:rPr lang="en-US" sz="2400" b="1" dirty="0" smtClean="0">
                <a:solidFill>
                  <a:srgbClr val="FF0000"/>
                </a:solidFill>
              </a:rPr>
            </a:br>
            <a:r>
              <a:rPr lang="en-US" sz="2400" dirty="0" smtClean="0"/>
              <a:t/>
            </a:r>
            <a:br>
              <a:rPr lang="en-US" sz="2400" dirty="0" smtClean="0"/>
            </a:br>
            <a:r>
              <a:rPr lang="en-US" sz="2400" b="1" dirty="0" smtClean="0"/>
              <a:t>Arterial system</a:t>
            </a:r>
            <a:r>
              <a:rPr lang="en-US" sz="2400" dirty="0" smtClean="0"/>
              <a:t>: </a:t>
            </a:r>
            <a:br>
              <a:rPr lang="en-US" sz="2400" dirty="0" smtClean="0"/>
            </a:br>
            <a:r>
              <a:rPr lang="en-US" sz="2400" dirty="0" smtClean="0"/>
              <a:t>Network of blood vessel which carries the oxygenated blood throughout the body except pulmonary artery is known as arterial system. </a:t>
            </a:r>
            <a:br>
              <a:rPr lang="en-US" sz="2400" dirty="0" smtClean="0"/>
            </a:br>
            <a:endParaRPr lang="en-US" sz="2400" dirty="0"/>
          </a:p>
        </p:txBody>
      </p:sp>
      <p:pic>
        <p:nvPicPr>
          <p:cNvPr id="5" name="Content Placeholder 4">
            <a:extLst>
              <a:ext uri="{FF2B5EF4-FFF2-40B4-BE49-F238E27FC236}">
                <a16:creationId xmlns:a16="http://schemas.microsoft.com/office/drawing/2014/main" xmlns="" id="{C0F25DE7-5E71-940A-A356-959447F64375}"/>
              </a:ext>
            </a:extLst>
          </p:cNvPr>
          <p:cNvPicPr>
            <a:picLocks noGrp="1" noChangeAspect="1"/>
          </p:cNvPicPr>
          <p:nvPr>
            <p:ph idx="1"/>
          </p:nvPr>
        </p:nvPicPr>
        <p:blipFill>
          <a:blip r:embed="rId2"/>
          <a:stretch>
            <a:fillRect/>
          </a:stretch>
        </p:blipFill>
        <p:spPr>
          <a:xfrm>
            <a:off x="457200" y="22225"/>
            <a:ext cx="2133600" cy="2237047"/>
          </a:xfrm>
          <a:prstGeom prst="rect">
            <a:avLst/>
          </a:prstGeom>
        </p:spPr>
      </p:pic>
    </p:spTree>
    <p:extLst>
      <p:ext uri="{BB962C8B-B14F-4D97-AF65-F5344CB8AC3E}">
        <p14:creationId xmlns:p14="http://schemas.microsoft.com/office/powerpoint/2010/main" xmlns="" val="1733147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25C0A-13AA-DB0B-0EE0-0B82197EBBA3}"/>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xmlns="" id="{F7861FD3-0D8E-D411-028C-F369063770FC}"/>
              </a:ext>
            </a:extLst>
          </p:cNvPr>
          <p:cNvPicPr>
            <a:picLocks noGrp="1" noChangeAspect="1"/>
          </p:cNvPicPr>
          <p:nvPr>
            <p:ph idx="1"/>
          </p:nvPr>
        </p:nvPicPr>
        <p:blipFill>
          <a:blip r:embed="rId2"/>
          <a:stretch>
            <a:fillRect/>
          </a:stretch>
        </p:blipFill>
        <p:spPr>
          <a:xfrm>
            <a:off x="457200" y="22225"/>
            <a:ext cx="1828800" cy="1917469"/>
          </a:xfrm>
          <a:prstGeom prst="rect">
            <a:avLst/>
          </a:prstGeom>
        </p:spPr>
      </p:pic>
      <p:pic>
        <p:nvPicPr>
          <p:cNvPr id="5" name="Picture 4" descr="http://www.infovisual.info/03/img_en/060%20Arterial%20system.jpg"/>
          <p:cNvPicPr/>
          <p:nvPr/>
        </p:nvPicPr>
        <p:blipFill>
          <a:blip r:embed="rId3"/>
          <a:srcRect/>
          <a:stretch>
            <a:fillRect/>
          </a:stretch>
        </p:blipFill>
        <p:spPr bwMode="auto">
          <a:xfrm>
            <a:off x="2758299" y="0"/>
            <a:ext cx="6675402" cy="6835775"/>
          </a:xfrm>
          <a:prstGeom prst="rect">
            <a:avLst/>
          </a:prstGeom>
          <a:noFill/>
          <a:ln w="9525">
            <a:noFill/>
            <a:miter lim="800000"/>
            <a:headEnd/>
            <a:tailEnd/>
          </a:ln>
        </p:spPr>
      </p:pic>
    </p:spTree>
    <p:extLst>
      <p:ext uri="{BB962C8B-B14F-4D97-AF65-F5344CB8AC3E}">
        <p14:creationId xmlns:p14="http://schemas.microsoft.com/office/powerpoint/2010/main" xmlns="" val="309553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685800"/>
          </a:xfrm>
        </p:spPr>
        <p:txBody>
          <a:bodyPr/>
          <a:lstStyle/>
          <a:p>
            <a:endParaRPr lang="en-US" dirty="0"/>
          </a:p>
        </p:txBody>
      </p:sp>
      <p:pic>
        <p:nvPicPr>
          <p:cNvPr id="1026" name="Picture 2" descr="See the source image"/>
          <p:cNvPicPr>
            <a:picLocks noChangeAspect="1" noChangeArrowheads="1"/>
          </p:cNvPicPr>
          <p:nvPr/>
        </p:nvPicPr>
        <p:blipFill>
          <a:blip r:embed="rId2"/>
          <a:srcRect/>
          <a:stretch>
            <a:fillRect/>
          </a:stretch>
        </p:blipFill>
        <p:spPr bwMode="auto">
          <a:xfrm>
            <a:off x="2286000" y="1295400"/>
            <a:ext cx="7997825" cy="535674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81F90A98-EB5F-78FD-87CB-1D17EB67C7E7}"/>
              </a:ext>
            </a:extLst>
          </p:cNvPr>
          <p:cNvPicPr>
            <a:picLocks noGrp="1" noChangeAspect="1"/>
          </p:cNvPicPr>
          <p:nvPr>
            <p:ph idx="1"/>
          </p:nvPr>
        </p:nvPicPr>
        <p:blipFill>
          <a:blip r:embed="rId2"/>
          <a:stretch>
            <a:fillRect/>
          </a:stretch>
        </p:blipFill>
        <p:spPr>
          <a:xfrm>
            <a:off x="304800" y="0"/>
            <a:ext cx="2001982" cy="1905000"/>
          </a:xfrm>
          <a:prstGeom prst="rect">
            <a:avLst/>
          </a:prstGeom>
        </p:spPr>
      </p:pic>
      <p:sp>
        <p:nvSpPr>
          <p:cNvPr id="4097" name="Rectangle 1"/>
          <p:cNvSpPr>
            <a:spLocks noChangeArrowheads="1"/>
          </p:cNvSpPr>
          <p:nvPr/>
        </p:nvSpPr>
        <p:spPr bwMode="auto">
          <a:xfrm>
            <a:off x="0" y="1905000"/>
            <a:ext cx="12192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Large network of arteries that supplies oxygenated blood throughout the body except pulmonary arteries is known as arterial system.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Blood supplies through aortic system and pulmonary system. This system supply pure blood to body organs and impure blood to lungs.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Pulmonary (</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from right ventricle)- impure blood to two lungs.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Coronary arteries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 to heart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Aortic arch (from the left ventricle) - It gives one branch called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innominate</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r>
              <a:rPr kumimoji="0" lang="en-US" sz="2000" b="1"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Brachioceplalic</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on the right side. It divides into</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Right common carotid and right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subclavian</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On the left side, aortic arch gives left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common carotid</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and left </a:t>
            </a:r>
            <a:r>
              <a:rPr kumimoji="0" lang="en-US" sz="2000" b="1"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subclavian</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Common carotids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 supplies blood to head and facial parts.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Internal carotids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(Brain) and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external carotids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(Head and face).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The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right and left subclavians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 to fore limbs (hand). Subclavians divide into radial and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ulnare</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arteries. They all supply pure blood to different parts of hand.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Vertebral arteries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 to neck region.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xmlns="" val="3372321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81F90A98-EB5F-78FD-87CB-1D17EB67C7E7}"/>
              </a:ext>
            </a:extLst>
          </p:cNvPr>
          <p:cNvPicPr>
            <a:picLocks noGrp="1" noChangeAspect="1"/>
          </p:cNvPicPr>
          <p:nvPr>
            <p:ph idx="1"/>
          </p:nvPr>
        </p:nvPicPr>
        <p:blipFill>
          <a:blip r:embed="rId2"/>
          <a:stretch>
            <a:fillRect/>
          </a:stretch>
        </p:blipFill>
        <p:spPr>
          <a:xfrm>
            <a:off x="284018" y="1"/>
            <a:ext cx="2001982" cy="1904999"/>
          </a:xfrm>
          <a:prstGeom prst="rect">
            <a:avLst/>
          </a:prstGeom>
        </p:spPr>
      </p:pic>
      <p:sp>
        <p:nvSpPr>
          <p:cNvPr id="4097" name="Rectangle 1"/>
          <p:cNvSpPr>
            <a:spLocks noChangeArrowheads="1"/>
          </p:cNvSpPr>
          <p:nvPr/>
        </p:nvSpPr>
        <p:spPr bwMode="auto">
          <a:xfrm>
            <a:off x="0" y="1905000"/>
            <a:ext cx="12192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The aortic arch runs down and forms the dorsal aorta. It gives many branches.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I</a:t>
            </a:r>
            <a:r>
              <a:rPr kumimoji="0" lang="en-US" sz="2000" b="1"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ntercostal</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arteries-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to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intercostal</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muscles</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Inferior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phrenic</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arteries to the lower part of diaphragm</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Coeliac</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artery</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divides into the hepatic and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leinogastric</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arteries. Hepatic artery supplies blood to liver and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leinogastric</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supplies blood to stomach and spleen.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Superior mesenteric arteries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_ to duodenum, jejunum and ileum</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The right and left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renal arteries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-to the kidneys.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The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genital arteries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 to testes in male and ovaries in female.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The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lumbar arteries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supply blood to the wall of abdomen.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The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inferior mesenteric</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artery supplies blood to the large intestine like ascending, transverse, descending colon, pelvic colon and rectum.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Then the dorsal aorta divides into two branches called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common </a:t>
            </a:r>
            <a:r>
              <a:rPr kumimoji="0" lang="en-US" sz="2000" b="1"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iliacs</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They enter into two legs.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The right and left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iliacs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give small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internal </a:t>
            </a:r>
            <a:r>
              <a:rPr kumimoji="0" lang="en-US" sz="2000" b="1"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iliacs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to supply blood to urinary bladder. The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external </a:t>
            </a:r>
            <a:r>
              <a:rPr kumimoji="0" lang="en-US" sz="2000" b="1"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iliacs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give deep femoral which supply blood to thigh. The external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iliacs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run down as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popliteal</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These divide into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anterior and posterior </a:t>
            </a:r>
            <a:r>
              <a:rPr kumimoji="0" lang="en-US" sz="2000" b="1"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tibials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They supply blood to lower part of leg.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72321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685800"/>
          </a:xfrm>
        </p:spPr>
        <p:txBody>
          <a:bodyPr/>
          <a:lstStyle/>
          <a:p>
            <a:r>
              <a:rPr lang="en-US" b="1" dirty="0" smtClean="0"/>
              <a:t>Venous blood Circulation</a:t>
            </a:r>
            <a:endParaRPr lang="en-US" dirty="0"/>
          </a:p>
        </p:txBody>
      </p:sp>
      <p:pic>
        <p:nvPicPr>
          <p:cNvPr id="4" name="Content Placeholder 3" descr="Veins: Types, Venous System &amp;amp; Clinical Significance » How To Relief"/>
          <p:cNvPicPr>
            <a:picLocks noGrp="1"/>
          </p:cNvPicPr>
          <p:nvPr>
            <p:ph idx="1"/>
          </p:nvPr>
        </p:nvPicPr>
        <p:blipFill>
          <a:blip r:embed="rId2"/>
          <a:srcRect/>
          <a:stretch>
            <a:fillRect/>
          </a:stretch>
        </p:blipFill>
        <p:spPr bwMode="auto">
          <a:xfrm>
            <a:off x="2362200" y="685800"/>
            <a:ext cx="7620000" cy="5943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F7861FD3-0D8E-D411-028C-F369063770FC}"/>
              </a:ext>
            </a:extLst>
          </p:cNvPr>
          <p:cNvPicPr>
            <a:picLocks noGrp="1" noChangeAspect="1"/>
          </p:cNvPicPr>
          <p:nvPr>
            <p:ph idx="1"/>
          </p:nvPr>
        </p:nvPicPr>
        <p:blipFill>
          <a:blip r:embed="rId2"/>
          <a:stretch>
            <a:fillRect/>
          </a:stretch>
        </p:blipFill>
        <p:spPr>
          <a:xfrm>
            <a:off x="457200" y="22225"/>
            <a:ext cx="1828800" cy="1917469"/>
          </a:xfrm>
          <a:prstGeom prst="rect">
            <a:avLst/>
          </a:prstGeom>
        </p:spPr>
      </p:pic>
      <p:sp>
        <p:nvSpPr>
          <p:cNvPr id="84993" name="Rectangle 1"/>
          <p:cNvSpPr>
            <a:spLocks noChangeArrowheads="1"/>
          </p:cNvSpPr>
          <p:nvPr/>
        </p:nvSpPr>
        <p:spPr bwMode="auto">
          <a:xfrm>
            <a:off x="0" y="1752600"/>
            <a:ext cx="121920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All veins in the body together make venous system. This system is for collection of </a:t>
            </a: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pure blood</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from </a:t>
            </a: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lungs</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and </a:t>
            </a: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impure blood</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from rest of </a:t>
            </a: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the parts of body</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Four pulmonary veins collect pure blood form lungs and open into left atrium. </a:t>
            </a:r>
            <a:endPar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Superior venacava</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collect blood from anterior part of body. It is made by different veins. </a:t>
            </a: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Right and left </a:t>
            </a:r>
            <a:r>
              <a:rPr kumimoji="0" lang="en-US" sz="2200" b="1"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innominate</a:t>
            </a: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t>
            </a:r>
            <a:r>
              <a:rPr kumimoji="0" lang="en-US" sz="2200" b="1"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Brachiocephalic</a:t>
            </a: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veins join to form superior venacava. Each </a:t>
            </a:r>
            <a:r>
              <a:rPr kumimoji="0" lang="en-US" sz="22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innominate</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is made by right and left </a:t>
            </a: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external and internal jugular</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veins collecting blood from </a:t>
            </a: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head and brain</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endPar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The right and left subclavians</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collect from hand. The </a:t>
            </a:r>
            <a:r>
              <a:rPr kumimoji="0" lang="en-US" sz="22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subclavian</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is again made by </a:t>
            </a: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axillary </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and </a:t>
            </a: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cephalic veins</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endPar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Azygous</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vein collects from chest region in the right side. </a:t>
            </a: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Hemiazygous </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collect from left side. Both open into superior venacava. </a:t>
            </a:r>
            <a:endPar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Inferior venacava</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is made by different veins. Two short and thick </a:t>
            </a: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hepatic veins</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collect blood from liver.  </a:t>
            </a:r>
            <a:endPar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Two common iliac</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veins join to make the inferior venacava. Each iliac vein is made by </a:t>
            </a: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internal iliac</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from urinary bladder, large saphenous from thigh.</a:t>
            </a:r>
            <a:endPar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Anterior and posterior </a:t>
            </a:r>
            <a:r>
              <a:rPr kumimoji="0" lang="en-US" sz="2200" b="1"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tibial</a:t>
            </a: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from lower part of leg.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09553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Hepatic Portal System</a:t>
            </a:r>
            <a:r>
              <a:rPr lang="en-US" dirty="0" smtClean="0"/>
              <a:t/>
            </a:r>
            <a:br>
              <a:rPr lang="en-US" dirty="0" smtClean="0"/>
            </a:br>
            <a:endParaRPr lang="en-US" dirty="0"/>
          </a:p>
        </p:txBody>
      </p:sp>
      <p:sp>
        <p:nvSpPr>
          <p:cNvPr id="3" name="Content Placeholder 2"/>
          <p:cNvSpPr>
            <a:spLocks noGrp="1"/>
          </p:cNvSpPr>
          <p:nvPr>
            <p:ph idx="1"/>
          </p:nvPr>
        </p:nvSpPr>
        <p:spPr>
          <a:xfrm>
            <a:off x="609600" y="2332037"/>
            <a:ext cx="10972800" cy="3840163"/>
          </a:xfrm>
        </p:spPr>
        <p:txBody>
          <a:bodyPr/>
          <a:lstStyle/>
          <a:p>
            <a:pPr lvl="0"/>
            <a:r>
              <a:rPr lang="en-US" dirty="0" smtClean="0"/>
              <a:t>The blood collection form stomach and intestine has different arrangement. It is called Portal system. The blood is not directly carried to the heart. It is taken to liver first. Gastric vein, duodenal vein, intestinal veins etc join to form hepatic portal vein. It enters into liver to form hepatic portal system.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1F20B-2630-4356-92B0-8BAE6953D96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0F25DE7-5E71-940A-A356-959447F64375}"/>
              </a:ext>
            </a:extLst>
          </p:cNvPr>
          <p:cNvPicPr>
            <a:picLocks noGrp="1" noChangeAspect="1"/>
          </p:cNvPicPr>
          <p:nvPr>
            <p:ph idx="1"/>
          </p:nvPr>
        </p:nvPicPr>
        <p:blipFill>
          <a:blip r:embed="rId2"/>
          <a:stretch>
            <a:fillRect/>
          </a:stretch>
        </p:blipFill>
        <p:spPr>
          <a:xfrm>
            <a:off x="457200" y="22225"/>
            <a:ext cx="2133600" cy="2237047"/>
          </a:xfrm>
          <a:prstGeom prst="rect">
            <a:avLst/>
          </a:prstGeom>
        </p:spPr>
      </p:pic>
      <p:pic>
        <p:nvPicPr>
          <p:cNvPr id="4" name="Picture 3" descr="A&amp;P - Hepatic portal circulation Diagram | Quizlet"/>
          <p:cNvPicPr/>
          <p:nvPr/>
        </p:nvPicPr>
        <p:blipFill>
          <a:blip r:embed="rId3"/>
          <a:srcRect t="10713"/>
          <a:stretch>
            <a:fillRect/>
          </a:stretch>
        </p:blipFill>
        <p:spPr bwMode="auto">
          <a:xfrm>
            <a:off x="1905000" y="22226"/>
            <a:ext cx="8305800" cy="6035556"/>
          </a:xfrm>
          <a:prstGeom prst="rect">
            <a:avLst/>
          </a:prstGeom>
          <a:noFill/>
          <a:ln w="9525">
            <a:noFill/>
            <a:miter lim="800000"/>
            <a:headEnd/>
            <a:tailEnd/>
          </a:ln>
        </p:spPr>
      </p:pic>
      <p:sp>
        <p:nvSpPr>
          <p:cNvPr id="7" name="TextBox 6"/>
          <p:cNvSpPr txBox="1"/>
          <p:nvPr/>
        </p:nvSpPr>
        <p:spPr>
          <a:xfrm>
            <a:off x="4267200" y="6057781"/>
            <a:ext cx="2928622" cy="800219"/>
          </a:xfrm>
          <a:prstGeom prst="rect">
            <a:avLst/>
          </a:prstGeom>
          <a:noFill/>
        </p:spPr>
        <p:txBody>
          <a:bodyPr wrap="none" rtlCol="0">
            <a:spAutoFit/>
          </a:bodyPr>
          <a:lstStyle/>
          <a:p>
            <a:pPr lvl="0"/>
            <a:r>
              <a:rPr lang="en-US" b="1" dirty="0" smtClean="0">
                <a:latin typeface="Cambria" pitchFamily="18" charset="0"/>
                <a:ea typeface="Calibri" pitchFamily="34" charset="0"/>
                <a:cs typeface="Times New Roman" pitchFamily="18" charset="0"/>
              </a:rPr>
              <a:t>Fig: Hepatic portal system</a:t>
            </a:r>
            <a:endParaRPr lang="en-US" sz="2800" dirty="0" smtClean="0">
              <a:cs typeface="Arial" pitchFamily="34" charset="0"/>
            </a:endParaRPr>
          </a:p>
          <a:p>
            <a:endParaRPr lang="en-US" dirty="0"/>
          </a:p>
        </p:txBody>
      </p:sp>
    </p:spTree>
    <p:extLst>
      <p:ext uri="{BB962C8B-B14F-4D97-AF65-F5344CB8AC3E}">
        <p14:creationId xmlns:p14="http://schemas.microsoft.com/office/powerpoint/2010/main" xmlns="" val="1733147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E4E5AE1-FFA9-6C13-9164-0EE867640236}"/>
              </a:ext>
            </a:extLst>
          </p:cNvPr>
          <p:cNvPicPr>
            <a:picLocks noGrp="1" noChangeAspect="1"/>
          </p:cNvPicPr>
          <p:nvPr>
            <p:ph idx="1"/>
          </p:nvPr>
        </p:nvPicPr>
        <p:blipFill>
          <a:blip r:embed="rId2"/>
          <a:stretch>
            <a:fillRect/>
          </a:stretch>
        </p:blipFill>
        <p:spPr>
          <a:xfrm>
            <a:off x="457200" y="22225"/>
            <a:ext cx="1828800" cy="1917469"/>
          </a:xfrm>
          <a:prstGeom prst="rect">
            <a:avLst/>
          </a:prstGeom>
        </p:spPr>
      </p:pic>
      <p:pic>
        <p:nvPicPr>
          <p:cNvPr id="4" name="Picture 3" descr="Types of Blood Cells stock vector. Illustration of care - 121063149"/>
          <p:cNvPicPr/>
          <p:nvPr/>
        </p:nvPicPr>
        <p:blipFill>
          <a:blip r:embed="rId3"/>
          <a:srcRect b="11890"/>
          <a:stretch>
            <a:fillRect/>
          </a:stretch>
        </p:blipFill>
        <p:spPr bwMode="auto">
          <a:xfrm>
            <a:off x="1600200" y="1219200"/>
            <a:ext cx="9144000" cy="5638800"/>
          </a:xfrm>
          <a:prstGeom prst="rect">
            <a:avLst/>
          </a:prstGeom>
          <a:noFill/>
          <a:ln w="9525">
            <a:noFill/>
            <a:miter lim="800000"/>
            <a:headEnd/>
            <a:tailEnd/>
          </a:ln>
        </p:spPr>
      </p:pic>
    </p:spTree>
    <p:extLst>
      <p:ext uri="{BB962C8B-B14F-4D97-AF65-F5344CB8AC3E}">
        <p14:creationId xmlns:p14="http://schemas.microsoft.com/office/powerpoint/2010/main" xmlns="" val="16616417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F7861FD3-0D8E-D411-028C-F369063770FC}"/>
              </a:ext>
            </a:extLst>
          </p:cNvPr>
          <p:cNvPicPr>
            <a:picLocks noGrp="1" noChangeAspect="1"/>
          </p:cNvPicPr>
          <p:nvPr>
            <p:ph idx="1"/>
          </p:nvPr>
        </p:nvPicPr>
        <p:blipFill>
          <a:blip r:embed="rId2"/>
          <a:stretch>
            <a:fillRect/>
          </a:stretch>
        </p:blipFill>
        <p:spPr>
          <a:xfrm>
            <a:off x="457200" y="22225"/>
            <a:ext cx="1828800" cy="1917469"/>
          </a:xfrm>
          <a:prstGeom prst="rect">
            <a:avLst/>
          </a:prstGeom>
        </p:spPr>
      </p:pic>
      <p:sp>
        <p:nvSpPr>
          <p:cNvPr id="81921" name="Rectangle 1"/>
          <p:cNvSpPr>
            <a:spLocks noChangeArrowheads="1"/>
          </p:cNvSpPr>
          <p:nvPr/>
        </p:nvSpPr>
        <p:spPr bwMode="auto">
          <a:xfrm>
            <a:off x="0" y="2414319"/>
            <a:ext cx="12187952"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Note:  Following topics are also important therefore make short note (Definition) on followings: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Cardiac output, 	Cardiac cycle, 	Heart rate, 	Stroke volume, 	Heartbeat, Blood pressure,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Pulse rate, 	Heart sound,		 Artificial pacemaker, </a:t>
            </a:r>
            <a:r>
              <a:rPr kumimoji="0" lang="en-US"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Rh</a:t>
            </a:r>
            <a:r>
              <a:rPr kumimoji="0" lang="en-US"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Factors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and 	ECG.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095530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pic>
        <p:nvPicPr>
          <p:cNvPr id="1027" name="Picture 3" descr="C:\Users\MSI\Downloads\NicePng_thank-you-png_18365.png"/>
          <p:cNvPicPr>
            <a:picLocks noChangeAspect="1" noChangeArrowheads="1"/>
          </p:cNvPicPr>
          <p:nvPr/>
        </p:nvPicPr>
        <p:blipFill>
          <a:blip r:embed="rId3"/>
          <a:srcRect/>
          <a:stretch>
            <a:fillRect/>
          </a:stretch>
        </p:blipFill>
        <p:spPr bwMode="auto">
          <a:xfrm>
            <a:off x="3429000" y="1441284"/>
            <a:ext cx="5334000" cy="4546937"/>
          </a:xfrm>
          <a:prstGeom prst="rect">
            <a:avLst/>
          </a:prstGeom>
          <a:noFill/>
        </p:spPr>
      </p:pic>
    </p:spTree>
    <p:extLst>
      <p:ext uri="{BB962C8B-B14F-4D97-AF65-F5344CB8AC3E}">
        <p14:creationId xmlns:p14="http://schemas.microsoft.com/office/powerpoint/2010/main" xmlns="" val="59706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Vessels</a:t>
            </a:r>
            <a:r>
              <a:rPr lang="en-US" b="1" dirty="0" smtClean="0"/>
              <a:t/>
            </a:r>
            <a:br>
              <a:rPr lang="en-US" b="1" dirty="0" smtClean="0"/>
            </a:br>
            <a:endParaRPr lang="en-US" dirty="0"/>
          </a:p>
        </p:txBody>
      </p:sp>
      <p:sp>
        <p:nvSpPr>
          <p:cNvPr id="3" name="Content Placeholder 2"/>
          <p:cNvSpPr>
            <a:spLocks noGrp="1"/>
          </p:cNvSpPr>
          <p:nvPr>
            <p:ph idx="1"/>
          </p:nvPr>
        </p:nvSpPr>
        <p:spPr>
          <a:xfrm>
            <a:off x="609600" y="1600203"/>
            <a:ext cx="11582400" cy="5257797"/>
          </a:xfrm>
        </p:spPr>
        <p:txBody>
          <a:bodyPr/>
          <a:lstStyle/>
          <a:p>
            <a:pPr algn="just"/>
            <a:r>
              <a:rPr lang="en-US" sz="2400" u="sng" dirty="0" smtClean="0">
                <a:hlinkClick r:id="rId2"/>
              </a:rPr>
              <a:t>Blood vessels</a:t>
            </a:r>
            <a:r>
              <a:rPr lang="en-US" sz="2400" dirty="0" smtClean="0"/>
              <a:t> are a network of pathways through which blood travels throughout the body.  Arteries and veins are the two primary types of blood vessels in the circulatory system of the body.</a:t>
            </a:r>
          </a:p>
          <a:p>
            <a:pPr algn="just">
              <a:buNone/>
            </a:pPr>
            <a:r>
              <a:rPr lang="en-US" sz="2400" b="1" dirty="0" smtClean="0"/>
              <a:t>Arteries</a:t>
            </a:r>
          </a:p>
          <a:p>
            <a:pPr algn="just"/>
            <a:r>
              <a:rPr lang="en-US" sz="2400" dirty="0" smtClean="0"/>
              <a:t>Arteries are blood vessels that transport oxygenated blood from the heart to various parts of the body. They are thick, elastic and are divided into a small network of blood vessels called capillaries. The only exception to this is the pulmonary arteries, which carries deoxygenated blood to the lungs.</a:t>
            </a:r>
          </a:p>
          <a:p>
            <a:pPr algn="just">
              <a:buNone/>
            </a:pPr>
            <a:r>
              <a:rPr lang="en-US" sz="2400" b="1" dirty="0" smtClean="0"/>
              <a:t>Veins</a:t>
            </a:r>
          </a:p>
          <a:p>
            <a:pPr algn="just"/>
            <a:r>
              <a:rPr lang="en-US" sz="2400" dirty="0" smtClean="0"/>
              <a:t>Veins are blood vessels that carry de-oxygenated blood towards the heart from various parts of the body.  They are thin, elastic and are present closer to the surface of the skin. However, pulmonary and umbilical veins are the only veins that carry oxygenated blood in the entire body.</a:t>
            </a:r>
          </a:p>
          <a:p>
            <a:pPr algn="just"/>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lood Vessels Stock Illustrations – 7,417 Blood Vessels Stock  Illustrations, Vectors &amp; Clipart - Dreamstime"/>
          <p:cNvPicPr>
            <a:picLocks noGrp="1"/>
          </p:cNvPicPr>
          <p:nvPr>
            <p:ph idx="1"/>
          </p:nvPr>
        </p:nvPicPr>
        <p:blipFill>
          <a:blip r:embed="rId2"/>
          <a:srcRect b="5240"/>
          <a:stretch>
            <a:fillRect/>
          </a:stretch>
        </p:blipFill>
        <p:spPr bwMode="auto">
          <a:xfrm>
            <a:off x="2819400" y="0"/>
            <a:ext cx="5715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0F25DE7-5E71-940A-A356-959447F64375}"/>
              </a:ext>
            </a:extLst>
          </p:cNvPr>
          <p:cNvPicPr>
            <a:picLocks noGrp="1" noChangeAspect="1"/>
          </p:cNvPicPr>
          <p:nvPr>
            <p:ph idx="1"/>
          </p:nvPr>
        </p:nvPicPr>
        <p:blipFill>
          <a:blip r:embed="rId2"/>
          <a:stretch>
            <a:fillRect/>
          </a:stretch>
        </p:blipFill>
        <p:spPr>
          <a:xfrm>
            <a:off x="457200" y="22225"/>
            <a:ext cx="2133600" cy="2237047"/>
          </a:xfrm>
          <a:prstGeom prst="rect">
            <a:avLst/>
          </a:prstGeom>
        </p:spPr>
      </p:pic>
      <p:sp>
        <p:nvSpPr>
          <p:cNvPr id="25601" name="Rectangle 1"/>
          <p:cNvSpPr>
            <a:spLocks noChangeArrowheads="1"/>
          </p:cNvSpPr>
          <p:nvPr/>
        </p:nvSpPr>
        <p:spPr bwMode="auto">
          <a:xfrm>
            <a:off x="0" y="2259272"/>
            <a:ext cx="11963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Lymph</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The human circulatory system consists of another body fluid called lymph. It is also known as tissue fluid. It is a colorless fluid consisting of salts, proteins, water, etc. which transport and circulates digested food and absorbed fat to intercellular spaces in the tissues. Unlike the circulatory system, lymph is not pumped; instead, it passively flows through a network of vessels.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33147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F7861FD3-0D8E-D411-028C-F369063770FC}"/>
              </a:ext>
            </a:extLst>
          </p:cNvPr>
          <p:cNvPicPr>
            <a:picLocks noGrp="1" noChangeAspect="1"/>
          </p:cNvPicPr>
          <p:nvPr>
            <p:ph idx="1"/>
          </p:nvPr>
        </p:nvPicPr>
        <p:blipFill>
          <a:blip r:embed="rId2"/>
          <a:stretch>
            <a:fillRect/>
          </a:stretch>
        </p:blipFill>
        <p:spPr>
          <a:xfrm>
            <a:off x="457200" y="22225"/>
            <a:ext cx="1828800" cy="1917469"/>
          </a:xfrm>
          <a:prstGeom prst="rect">
            <a:avLst/>
          </a:prstGeom>
        </p:spPr>
      </p:pic>
      <p:sp>
        <p:nvSpPr>
          <p:cNvPr id="24577" name="Rectangle 1"/>
          <p:cNvSpPr>
            <a:spLocks noChangeArrowheads="1"/>
          </p:cNvSpPr>
          <p:nvPr/>
        </p:nvSpPr>
        <p:spPr bwMode="auto">
          <a:xfrm>
            <a:off x="0" y="1939694"/>
            <a:ext cx="12192000" cy="6159300"/>
          </a:xfrm>
          <a:prstGeom prst="rect">
            <a:avLst/>
          </a:prstGeom>
          <a:solidFill>
            <a:srgbClr val="FFFFFF"/>
          </a:solidFill>
          <a:ln w="9525">
            <a:noFill/>
            <a:miter lim="800000"/>
            <a:headEnd/>
            <a:tailEnd/>
          </a:ln>
          <a:effectLst/>
        </p:spPr>
        <p:txBody>
          <a:bodyPr vert="horz" wrap="square" lIns="0" tIns="165048" rIns="0" bIns="8252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Functions of Circulatory System/Blood </a:t>
            </a:r>
            <a:r>
              <a:rPr kumimoji="0" lang="en-US" sz="3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The most important function of circulatory system is transporting respiratory gases, digested nutrients and harmful nitrogenous wastes  throughout the body. The other important functions of the human circulatory system include:</a:t>
            </a:r>
            <a:endParaRPr kumimoji="0" lang="en-US"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3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It helps in sustaining all the organ systems.</a:t>
            </a:r>
            <a:endParaRPr kumimoji="0" lang="en-US" sz="3200" b="0" i="0" u="none" strike="noStrike" cap="none" normalizeH="0" baseline="0" dirty="0" smtClean="0">
              <a:ln>
                <a:noFill/>
              </a:ln>
              <a:solidFill>
                <a:schemeClr val="tx1"/>
              </a:solidFill>
              <a:effectLst/>
              <a:latin typeface="Calibri" pitchFamily="34" charset="0"/>
              <a:ea typeface="Calibri" pitchFamily="34" charset="0"/>
              <a:cs typeface="Mangal"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3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It protects every cell from pathogens.</a:t>
            </a:r>
            <a:endParaRPr kumimoji="0" lang="en-US" sz="3200" b="0" i="0" u="none" strike="noStrike" cap="none" normalizeH="0" baseline="0" dirty="0" smtClean="0">
              <a:ln>
                <a:noFill/>
              </a:ln>
              <a:solidFill>
                <a:schemeClr val="tx1"/>
              </a:solidFill>
              <a:effectLst/>
              <a:latin typeface="Calibri" pitchFamily="34" charset="0"/>
              <a:ea typeface="Calibri" pitchFamily="34" charset="0"/>
              <a:cs typeface="Mangal"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3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It transports blood, nutrients, oxygen, carbon dioxide and hormones throughout the body.</a:t>
            </a:r>
            <a:endParaRPr kumimoji="0" lang="en-US" sz="3200" b="0" i="0" u="none" strike="noStrike" cap="none" normalizeH="0" baseline="0" dirty="0" smtClean="0">
              <a:ln>
                <a:noFill/>
              </a:ln>
              <a:solidFill>
                <a:schemeClr val="tx1"/>
              </a:solidFill>
              <a:effectLst/>
              <a:latin typeface="Calibri" pitchFamily="34" charset="0"/>
              <a:ea typeface="Calibri" pitchFamily="34" charset="0"/>
              <a:cs typeface="Mangal"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3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It helps in the cell to cell interaction.</a:t>
            </a:r>
            <a:endParaRPr kumimoji="0" lang="en-US" sz="3200" b="0" i="0" u="none" strike="noStrike" cap="none" normalizeH="0" baseline="0" dirty="0" smtClean="0">
              <a:ln>
                <a:noFill/>
              </a:ln>
              <a:solidFill>
                <a:schemeClr val="tx1"/>
              </a:solidFill>
              <a:effectLst/>
              <a:latin typeface="Calibri" pitchFamily="34" charset="0"/>
              <a:ea typeface="Calibri" pitchFamily="34" charset="0"/>
              <a:cs typeface="Mangal"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3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The substances present in the blood repair the damaged tissue.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09553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FADD8B-716F-669D-2467-9AB393C8F05E}"/>
              </a:ext>
            </a:extLst>
          </p:cNvPr>
          <p:cNvSpPr>
            <a:spLocks noGrp="1"/>
          </p:cNvSpPr>
          <p:nvPr>
            <p:ph type="title"/>
          </p:nvPr>
        </p:nvSpPr>
        <p:spPr>
          <a:xfrm>
            <a:off x="0" y="2099049"/>
            <a:ext cx="12192000" cy="5024811"/>
          </a:xfrm>
        </p:spPr>
        <p:txBody>
          <a:bodyPr/>
          <a:lstStyle/>
          <a:p>
            <a:pPr algn="l"/>
            <a:r>
              <a:rPr lang="en-US" sz="2800" b="1" dirty="0" smtClean="0"/>
              <a:t>Heart</a:t>
            </a:r>
            <a:br>
              <a:rPr lang="en-US" sz="2800" b="1" dirty="0" smtClean="0"/>
            </a:br>
            <a:r>
              <a:rPr lang="en-US" sz="2800" dirty="0" smtClean="0"/>
              <a:t>The heart is a muscular organ located in the chest cavity, between the lungs, It is positioned slightly towards the left in the thoracic region and is enveloped by the pericardium. The human heart is divided into four chambers – two upper chambers called atria (</a:t>
            </a:r>
            <a:r>
              <a:rPr lang="en-US" sz="2800" i="1" dirty="0" smtClean="0"/>
              <a:t>singular: atrium</a:t>
            </a:r>
            <a:r>
              <a:rPr lang="en-US" sz="2800" dirty="0" smtClean="0"/>
              <a:t>) and two lower chambers called ventricles.</a:t>
            </a:r>
            <a:br>
              <a:rPr lang="en-US" sz="2800" dirty="0" smtClean="0"/>
            </a:br>
            <a:r>
              <a:rPr lang="en-US" sz="2800" dirty="0" smtClean="0"/>
              <a:t/>
            </a:r>
            <a:br>
              <a:rPr lang="en-US" sz="2800" dirty="0" smtClean="0"/>
            </a:br>
            <a:r>
              <a:rPr lang="en-US" sz="2800" b="1" dirty="0" smtClean="0"/>
              <a:t>The human heart</a:t>
            </a:r>
            <a:r>
              <a:rPr lang="en-US" sz="2800" dirty="0" smtClean="0"/>
              <a:t/>
            </a:r>
            <a:br>
              <a:rPr lang="en-US" sz="2800" dirty="0" smtClean="0"/>
            </a:br>
            <a:r>
              <a:rPr lang="en-US" sz="2800" dirty="0" smtClean="0"/>
              <a:t>In all vertebrates including human beings, there is a single heart which acts as a </a:t>
            </a:r>
            <a:r>
              <a:rPr lang="en-US" sz="2800" b="1" dirty="0" smtClean="0"/>
              <a:t>pumping organ</a:t>
            </a:r>
            <a:r>
              <a:rPr lang="en-US" sz="2800" dirty="0" smtClean="0"/>
              <a:t> of blood vascular system. It receives and pumps blood from and to different organs of the body respectively. For this purpose, it undergoes spontaneous, rhythmical and ceaseless contractions (beats) throughout the life.</a:t>
            </a:r>
            <a:br>
              <a:rPr lang="en-US" sz="2800" dirty="0" smtClean="0"/>
            </a:br>
            <a:endParaRPr lang="en-US" sz="2800" dirty="0"/>
          </a:p>
        </p:txBody>
      </p:sp>
      <p:pic>
        <p:nvPicPr>
          <p:cNvPr id="4" name="Content Placeholder 4">
            <a:extLst>
              <a:ext uri="{FF2B5EF4-FFF2-40B4-BE49-F238E27FC236}">
                <a16:creationId xmlns:a16="http://schemas.microsoft.com/office/drawing/2014/main" xmlns="" id="{81F90A98-EB5F-78FD-87CB-1D17EB67C7E7}"/>
              </a:ext>
            </a:extLst>
          </p:cNvPr>
          <p:cNvPicPr>
            <a:picLocks noGrp="1" noChangeAspect="1"/>
          </p:cNvPicPr>
          <p:nvPr>
            <p:ph idx="1"/>
          </p:nvPr>
        </p:nvPicPr>
        <p:blipFill>
          <a:blip r:embed="rId2"/>
          <a:stretch>
            <a:fillRect/>
          </a:stretch>
        </p:blipFill>
        <p:spPr>
          <a:xfrm>
            <a:off x="284018" y="1"/>
            <a:ext cx="2001982" cy="2099048"/>
          </a:xfrm>
          <a:prstGeom prst="rect">
            <a:avLst/>
          </a:prstGeom>
        </p:spPr>
      </p:pic>
    </p:spTree>
    <p:extLst>
      <p:ext uri="{BB962C8B-B14F-4D97-AF65-F5344CB8AC3E}">
        <p14:creationId xmlns:p14="http://schemas.microsoft.com/office/powerpoint/2010/main" xmlns="" val="3372321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4909</TotalTime>
  <Words>1232</Words>
  <Application>Microsoft Office PowerPoint</Application>
  <PresentationFormat>Custom</PresentationFormat>
  <Paragraphs>133</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Circulatory System in human </vt:lpstr>
      <vt:lpstr>Blood </vt:lpstr>
      <vt:lpstr>Types of Blood Cells The human body consists of three types of blood cells, they are as follows: Red blood cells (RBC) / Erythrocytes Red blood cells are mainly involved in transporting oxygen, nutrients, and other substances to various parts of the body. These blood cells also remove waste from the body. White blood cells (WBC) / Leukocytes White blood cells are cells that specialize in defense. They provide immunity by fending off pathogens and harmful microorganisms. Platelets / Thrombocytes: Platelets are cells that help to form clots and stop bleeding. They act on the site of an injury or a wound. </vt:lpstr>
      <vt:lpstr>Slide 4</vt:lpstr>
      <vt:lpstr>Blood Vessels </vt:lpstr>
      <vt:lpstr>Slide 6</vt:lpstr>
      <vt:lpstr>Slide 7</vt:lpstr>
      <vt:lpstr>Slide 8</vt:lpstr>
      <vt:lpstr>Heart The heart is a muscular organ located in the chest cavity, between the lungs, It is positioned slightly towards the left in the thoracic region and is enveloped by the pericardium. The human heart is divided into four chambers – two upper chambers called atria (singular: atrium) and two lower chambers called ventricles.  The human heart In all vertebrates including human beings, there is a single heart which acts as a pumping organ of blood vascular system. It receives and pumps blood from and to different organs of the body respectively. For this purpose, it undergoes spontaneous, rhythmical and ceaseless contractions (beats) throughout the life. </vt:lpstr>
      <vt:lpstr>Slide 10</vt:lpstr>
      <vt:lpstr>Slide 11</vt:lpstr>
      <vt:lpstr>External structure: The smaller upper chambers, auricles (atria) are demarcated externally from the lower larger chambers ventricles by an irregular groove called the coronary sulcus. The two ventricles are demarcated externally from each other by an oblique groove termed as inter-ventricular sulcus. This groove contains coronary blood vessels that supply blood to the heart muscles. </vt:lpstr>
      <vt:lpstr>Slide 13</vt:lpstr>
      <vt:lpstr>Slide 14</vt:lpstr>
      <vt:lpstr>Internal Structure of Heart</vt:lpstr>
      <vt:lpstr>a) Chambers of the heart: The upper smaller chambers of the heart are auricles or atria which receives blood returning to the heart. They have thin walls, because they have to force blood into the ventricles that lie just below them. The two auricles are separated from each other by a partition,  the inter-auricular septum  or inter-atrial septum. The lower larger chambers of the heart are ventricles which pump and distribute the blood to the body parts. The two ventricles are separated from each other by  inter-ventricular septum.  The ventricles have thicker walls than auricles and  the left ventricle is about three times as thick as that of the right ventricle, which is because the left ventricle has to pump the blood to the farthest end of the body whereas the right ventricle has to pump blood to the lungs.</vt:lpstr>
      <vt:lpstr>b) Great vessels, apertures and valves of the heart:  The four heart valves allow the blood to flow through the heart in only one direction; they also prevent the back flow of blood. i) Venae cavae: The right auricle receives two large veins: superior venacava brings deoxygenated blood from the head and upper body parts and inferior vena cava brings the deoxygenated blood from the lower body parts.  ii) Right auriculo-ventricular aperture (A-V aperture) and tricuspid valve: The right auricle opens into the right ventricle through a wide passage, the right auriculo-ventricular aperture which is guarded by a one-way valve called the tricuspid valve. The valve consists of three membranous flaps which prevent the backflow of blood from right ventricle back to the right auricle during the contraction of the right ventricle. </vt:lpstr>
      <vt:lpstr>Slide 18</vt:lpstr>
      <vt:lpstr>Slide 19</vt:lpstr>
      <vt:lpstr>Slide 20</vt:lpstr>
      <vt:lpstr>Slide 21</vt:lpstr>
      <vt:lpstr>Slide 22</vt:lpstr>
      <vt:lpstr>Slide 23</vt:lpstr>
      <vt:lpstr>Slide 24</vt:lpstr>
      <vt:lpstr>Blood circulatory system  The human circulatory system is a complex network consisting of arteries, veins, capillaries and the heart. Its primary role is to provide essential nutrients, minerals and other important components such as hormones to various parts of the body. Alternatively, the circulatory system is also responsible for collecting metabolic waste and toxins from the cells and tissues to be purified or expelled from the body. </vt:lpstr>
      <vt:lpstr>The systemic circulation: It carries oxygenated blood from the heart to all parts of the body through a complex system of arteries and capillaries. It also carries deoxygenated blood from these organs back to the heart through veins. The pulmonary circulation: After the heart receives the deoxygenated blood from different parts of the body, it pumps those to the lungs for expelling the carbon dioxide and other impurities and collect oxygen, after which the oxygenated blood is sent back to the heart for systemic circulation.   </vt:lpstr>
      <vt:lpstr>Slide 27</vt:lpstr>
      <vt:lpstr>Slide 28</vt:lpstr>
      <vt:lpstr>Types of Circulatory System Almost all multicellular organisms need a circulatory system to transport oxygen and nutrients through the body. Evolution has led to the existence of two types of circulatory systems namely: Open circulatory system: primarily found in invertebrates. Here, the blood flows freely through cavities and there are no vessels to conduct the blood. Closed circulatory system: is found in vertebrates and a few invertebrates like earthworms. This system has the presence of vessels that conduct blood throughout the body.  Vertebrates and few invertebrates have a closed circulatory system. The open circulatory system, on the other hand, is most commonly seen in invertebrates such as cockroaches and crabs. </vt:lpstr>
      <vt:lpstr>Blood vessels  Blood vessels are the network of vessels which distribute and collect the pure and impure blood throughout the entire body continuously. There are mainly two types of blood vessels system: Arterial and Venous system.   Arterial system:  Network of blood vessel which carries the oxygenated blood throughout the body except pulmonary artery is known as arterial system.  </vt:lpstr>
      <vt:lpstr>Slide 31</vt:lpstr>
      <vt:lpstr>Slide 32</vt:lpstr>
      <vt:lpstr>Slide 33</vt:lpstr>
      <vt:lpstr>Slide 34</vt:lpstr>
      <vt:lpstr>Venous blood Circulation</vt:lpstr>
      <vt:lpstr>Slide 36</vt:lpstr>
      <vt:lpstr>Hepatic Portal System </vt:lpstr>
      <vt:lpstr>Slide 38</vt:lpstr>
      <vt:lpstr>Slide 39</vt:lpstr>
      <vt:lpstr>Slide 40</vt:lpstr>
      <vt:lpstr>Slide 41</vt:lpstr>
    </vt:vector>
  </TitlesOfParts>
  <Company>Xavier Int'l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Gopal Bhandari</dc:creator>
  <cp:lastModifiedBy>Pooja Shrestha</cp:lastModifiedBy>
  <cp:revision>513</cp:revision>
  <dcterms:created xsi:type="dcterms:W3CDTF">2009-05-27T04:54:50Z</dcterms:created>
  <dcterms:modified xsi:type="dcterms:W3CDTF">2022-12-07T06:41:04Z</dcterms:modified>
</cp:coreProperties>
</file>