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458" r:id="rId2"/>
    <p:sldId id="469" r:id="rId3"/>
    <p:sldId id="460" r:id="rId4"/>
    <p:sldId id="461" r:id="rId5"/>
    <p:sldId id="462" r:id="rId6"/>
    <p:sldId id="463" r:id="rId7"/>
    <p:sldId id="464" r:id="rId8"/>
    <p:sldId id="465" r:id="rId9"/>
    <p:sldId id="466" r:id="rId10"/>
    <p:sldId id="467" r:id="rId11"/>
    <p:sldId id="468" r:id="rId12"/>
    <p:sldId id="459" r:id="rId13"/>
    <p:sldId id="472" r:id="rId14"/>
    <p:sldId id="471" r:id="rId15"/>
    <p:sldId id="474" r:id="rId16"/>
    <p:sldId id="473" r:id="rId17"/>
    <p:sldId id="470" r:id="rId18"/>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1AFA75"/>
    <a:srgbClr val="F61E33"/>
    <a:srgbClr val="1EF657"/>
    <a:srgbClr val="000066"/>
    <a:srgbClr val="080808"/>
    <a:srgbClr val="CCECFF"/>
    <a:srgbClr val="C5D4DD"/>
    <a:srgbClr val="FF7B17"/>
    <a:srgbClr val="FF99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6619" autoAdjust="0"/>
  </p:normalViewPr>
  <p:slideViewPr>
    <p:cSldViewPr snapToObjects="1">
      <p:cViewPr>
        <p:scale>
          <a:sx n="66" d="100"/>
          <a:sy n="66" d="100"/>
        </p:scale>
        <p:origin x="-876"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C54CC41-A3B7-4AA9-BB72-02B793942A43}" type="datetimeFigureOut">
              <a:rPr lang="en-US"/>
              <a:pPr>
                <a:defRPr/>
              </a:pPr>
              <a:t>2/14/2023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3D4FC47-E6BC-472E-9262-C4EFEF40BDE7}" type="slidenum">
              <a:rPr lang="en-US"/>
              <a:pPr/>
              <a:t>‹#›</a:t>
            </a:fld>
            <a:endParaRPr lang="en-US"/>
          </a:p>
        </p:txBody>
      </p:sp>
    </p:spTree>
    <p:extLst>
      <p:ext uri="{BB962C8B-B14F-4D97-AF65-F5344CB8AC3E}">
        <p14:creationId xmlns="" xmlns:p14="http://schemas.microsoft.com/office/powerpoint/2010/main" val="39029192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195E38C-326B-43B4-B826-F305EE2F2374}" type="datetime1">
              <a:rPr lang="en-US" smtClean="0"/>
              <a:pPr>
                <a:defRPr/>
              </a:pPr>
              <a:t>2/14/2023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04B973-AFAA-40CE-8E5C-8CFF16B13153}" type="slidenum">
              <a:rPr lang="en-US"/>
              <a:pPr/>
              <a:t>‹#›</a:t>
            </a:fld>
            <a:endParaRPr lang="en-US"/>
          </a:p>
        </p:txBody>
      </p:sp>
    </p:spTree>
    <p:extLst>
      <p:ext uri="{BB962C8B-B14F-4D97-AF65-F5344CB8AC3E}">
        <p14:creationId xmlns="" xmlns:p14="http://schemas.microsoft.com/office/powerpoint/2010/main" val="18393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BF2EC9-B3C1-4479-83D0-948084883C22}" type="datetime1">
              <a:rPr lang="en-US" smtClean="0"/>
              <a:pPr>
                <a:defRPr/>
              </a:pPr>
              <a:t>2/14/2023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2CF18D3-44D5-43BD-A1D7-05A237A07026}" type="slidenum">
              <a:rPr lang="en-US"/>
              <a:pPr/>
              <a:t>‹#›</a:t>
            </a:fld>
            <a:endParaRPr lang="en-US"/>
          </a:p>
        </p:txBody>
      </p:sp>
    </p:spTree>
    <p:extLst>
      <p:ext uri="{BB962C8B-B14F-4D97-AF65-F5344CB8AC3E}">
        <p14:creationId xmlns="" xmlns:p14="http://schemas.microsoft.com/office/powerpoint/2010/main" val="192176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66C554-961A-4F6C-9D88-B23A4CBACC0C}" type="datetime1">
              <a:rPr lang="en-US" smtClean="0"/>
              <a:pPr>
                <a:defRPr/>
              </a:pPr>
              <a:t>2/14/2023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F2B4D04-CFF4-4E66-8C02-6E68ED257E19}" type="slidenum">
              <a:rPr lang="en-US"/>
              <a:pPr/>
              <a:t>‹#›</a:t>
            </a:fld>
            <a:endParaRPr lang="en-US"/>
          </a:p>
        </p:txBody>
      </p:sp>
    </p:spTree>
    <p:extLst>
      <p:ext uri="{BB962C8B-B14F-4D97-AF65-F5344CB8AC3E}">
        <p14:creationId xmlns="" xmlns:p14="http://schemas.microsoft.com/office/powerpoint/2010/main" val="140662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D49EF0E-B395-408E-8C65-80BB0375B7CA}" type="datetime1">
              <a:rPr lang="en-US" smtClean="0"/>
              <a:pPr>
                <a:defRPr/>
              </a:pPr>
              <a:t>2/14/2023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B257253-375B-4C14-ACA3-22B1BAF46E95}" type="slidenum">
              <a:rPr lang="en-US"/>
              <a:pPr/>
              <a:t>‹#›</a:t>
            </a:fld>
            <a:endParaRPr lang="en-US"/>
          </a:p>
        </p:txBody>
      </p:sp>
    </p:spTree>
    <p:extLst>
      <p:ext uri="{BB962C8B-B14F-4D97-AF65-F5344CB8AC3E}">
        <p14:creationId xmlns="" xmlns:p14="http://schemas.microsoft.com/office/powerpoint/2010/main" val="1503571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3D7AF29-7295-42B1-8C31-772779809866}" type="datetime1">
              <a:rPr lang="en-US" smtClean="0"/>
              <a:pPr>
                <a:defRPr/>
              </a:pPr>
              <a:t>2/14/2023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1B72821-C62C-443F-926F-2EFD61D9DDF7}" type="slidenum">
              <a:rPr lang="en-US"/>
              <a:pPr/>
              <a:t>‹#›</a:t>
            </a:fld>
            <a:endParaRPr lang="en-US"/>
          </a:p>
        </p:txBody>
      </p:sp>
    </p:spTree>
    <p:extLst>
      <p:ext uri="{BB962C8B-B14F-4D97-AF65-F5344CB8AC3E}">
        <p14:creationId xmlns="" xmlns:p14="http://schemas.microsoft.com/office/powerpoint/2010/main" val="215342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46005CD-B916-474E-9276-7A2EA84A0E2B}" type="datetime1">
              <a:rPr lang="en-US" smtClean="0"/>
              <a:pPr>
                <a:defRPr/>
              </a:pPr>
              <a:t>2/14/2023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F8E73CC-9316-4EA9-A501-9EE37A2A7374}" type="slidenum">
              <a:rPr lang="en-US"/>
              <a:pPr/>
              <a:t>‹#›</a:t>
            </a:fld>
            <a:endParaRPr lang="en-US"/>
          </a:p>
        </p:txBody>
      </p:sp>
    </p:spTree>
    <p:extLst>
      <p:ext uri="{BB962C8B-B14F-4D97-AF65-F5344CB8AC3E}">
        <p14:creationId xmlns="" xmlns:p14="http://schemas.microsoft.com/office/powerpoint/2010/main" val="1083953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77D734-B523-4479-A711-23F12A465DBE}" type="datetime1">
              <a:rPr lang="en-US" smtClean="0"/>
              <a:pPr>
                <a:defRPr/>
              </a:pPr>
              <a:t>2/14/2023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2356B07-BFA7-49F0-8CA4-5A4A01B9106B}" type="slidenum">
              <a:rPr lang="en-US"/>
              <a:pPr/>
              <a:t>‹#›</a:t>
            </a:fld>
            <a:endParaRPr lang="en-US"/>
          </a:p>
        </p:txBody>
      </p:sp>
    </p:spTree>
    <p:extLst>
      <p:ext uri="{BB962C8B-B14F-4D97-AF65-F5344CB8AC3E}">
        <p14:creationId xmlns="" xmlns:p14="http://schemas.microsoft.com/office/powerpoint/2010/main" val="13715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942C202-AB63-42D8-871E-03974BC6E893}" type="datetime1">
              <a:rPr lang="en-US" smtClean="0"/>
              <a:pPr>
                <a:defRPr/>
              </a:pPr>
              <a:t>2/14/2023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A3992CD-F135-4312-A078-CAB231CF9FE3}" type="slidenum">
              <a:rPr lang="en-US"/>
              <a:pPr/>
              <a:t>‹#›</a:t>
            </a:fld>
            <a:endParaRPr lang="en-US"/>
          </a:p>
        </p:txBody>
      </p:sp>
    </p:spTree>
    <p:extLst>
      <p:ext uri="{BB962C8B-B14F-4D97-AF65-F5344CB8AC3E}">
        <p14:creationId xmlns="" xmlns:p14="http://schemas.microsoft.com/office/powerpoint/2010/main" val="159661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34B2A1-FBCC-4721-B9D8-6DA93D612572}" type="datetime1">
              <a:rPr lang="en-US" smtClean="0"/>
              <a:pPr>
                <a:defRPr/>
              </a:pPr>
              <a:t>2/14/2023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23CCBA2-1B9E-4E9E-A03C-E14966500F05}" type="slidenum">
              <a:rPr lang="en-US"/>
              <a:pPr/>
              <a:t>‹#›</a:t>
            </a:fld>
            <a:endParaRPr lang="en-US"/>
          </a:p>
        </p:txBody>
      </p:sp>
    </p:spTree>
    <p:extLst>
      <p:ext uri="{BB962C8B-B14F-4D97-AF65-F5344CB8AC3E}">
        <p14:creationId xmlns="" xmlns:p14="http://schemas.microsoft.com/office/powerpoint/2010/main" val="90245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EBA354-1496-4F04-B157-D2E94422C5F3}" type="datetime1">
              <a:rPr lang="en-US" smtClean="0"/>
              <a:pPr>
                <a:defRPr/>
              </a:pPr>
              <a:t>2/14/2023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B3E2DA5-DADE-423C-96B6-DD2545DEAF3B}" type="slidenum">
              <a:rPr lang="en-US"/>
              <a:pPr/>
              <a:t>‹#›</a:t>
            </a:fld>
            <a:endParaRPr lang="en-US"/>
          </a:p>
        </p:txBody>
      </p:sp>
    </p:spTree>
    <p:extLst>
      <p:ext uri="{BB962C8B-B14F-4D97-AF65-F5344CB8AC3E}">
        <p14:creationId xmlns="" xmlns:p14="http://schemas.microsoft.com/office/powerpoint/2010/main" val="84844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C60718-74D0-454F-8980-52DDD1696DB7}" type="datetime1">
              <a:rPr lang="en-US" smtClean="0"/>
              <a:pPr>
                <a:defRPr/>
              </a:pPr>
              <a:t>2/14/2023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9FAE49B-EB9E-4308-B229-AE4013765CA8}" type="slidenum">
              <a:rPr lang="en-US"/>
              <a:pPr/>
              <a:t>‹#›</a:t>
            </a:fld>
            <a:endParaRPr lang="en-US"/>
          </a:p>
        </p:txBody>
      </p:sp>
    </p:spTree>
    <p:extLst>
      <p:ext uri="{BB962C8B-B14F-4D97-AF65-F5344CB8AC3E}">
        <p14:creationId xmlns="" xmlns:p14="http://schemas.microsoft.com/office/powerpoint/2010/main" val="403118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A196A4A-E10F-4649-A846-60A443D3DD5F}" type="datetime1">
              <a:rPr lang="en-US" smtClean="0"/>
              <a:pPr>
                <a:defRPr/>
              </a:pPr>
              <a:t>2/14/2023</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516A14E0-E9E8-481F-8EB3-21C4853D307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a:t>
            </a:fld>
            <a:endParaRPr lang="en-US"/>
          </a:p>
        </p:txBody>
      </p:sp>
      <p:sp>
        <p:nvSpPr>
          <p:cNvPr id="3" name="Rectangle 2"/>
          <p:cNvSpPr/>
          <p:nvPr/>
        </p:nvSpPr>
        <p:spPr>
          <a:xfrm>
            <a:off x="2634343" y="520512"/>
            <a:ext cx="6096000" cy="369332"/>
          </a:xfrm>
          <a:prstGeom prst="rect">
            <a:avLst/>
          </a:prstGeom>
        </p:spPr>
        <p:txBody>
          <a:bodyPr>
            <a:spAutoFit/>
          </a:bodyPr>
          <a:lstStyle/>
          <a:p>
            <a:endParaRPr lang="en-GB" dirty="0"/>
          </a:p>
        </p:txBody>
      </p:sp>
      <p:sp>
        <p:nvSpPr>
          <p:cNvPr id="5" name="TextBox 4"/>
          <p:cNvSpPr txBox="1"/>
          <p:nvPr/>
        </p:nvSpPr>
        <p:spPr>
          <a:xfrm>
            <a:off x="2634343" y="705178"/>
            <a:ext cx="6204857"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GB" sz="3200" b="1" u="sng" dirty="0" smtClean="0"/>
              <a:t>Detailed Study of frog</a:t>
            </a:r>
            <a:endParaRPr lang="en-GB" sz="3200" b="1" u="sng" dirty="0"/>
          </a:p>
        </p:txBody>
      </p:sp>
      <p:pic>
        <p:nvPicPr>
          <p:cNvPr id="1026" name="Picture 2" descr="Detailed study of frog (rana tigrina)"/>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905000"/>
            <a:ext cx="12192000" cy="4953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67452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10</a:t>
            </a:fld>
            <a:endParaRPr lang="en-US"/>
          </a:p>
        </p:txBody>
      </p:sp>
      <p:sp>
        <p:nvSpPr>
          <p:cNvPr id="3" name="Rectangle 2"/>
          <p:cNvSpPr/>
          <p:nvPr/>
        </p:nvSpPr>
        <p:spPr>
          <a:xfrm>
            <a:off x="0" y="17604"/>
            <a:ext cx="12192000"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sz="2400" b="1" dirty="0"/>
              <a:t>External features of Frog:</a:t>
            </a:r>
          </a:p>
          <a:p>
            <a:r>
              <a:rPr lang="en-GB" sz="2400" b="1" dirty="0"/>
              <a:t>1. Morphology of frog</a:t>
            </a:r>
          </a:p>
          <a:p>
            <a:r>
              <a:rPr lang="en-GB" sz="2400" b="1" dirty="0"/>
              <a:t>Shape and size:</a:t>
            </a:r>
            <a:endParaRPr lang="en-GB" sz="2400" dirty="0"/>
          </a:p>
          <a:p>
            <a:pPr marL="800100" lvl="1" indent="-342900">
              <a:buFont typeface="Courier New" pitchFamily="49" charset="0"/>
              <a:buChar char="o"/>
            </a:pPr>
            <a:r>
              <a:rPr lang="en-GB" sz="2400" dirty="0"/>
              <a:t>Body of a frog is somewhat </a:t>
            </a:r>
            <a:r>
              <a:rPr lang="en-GB" sz="2400" b="1" dirty="0"/>
              <a:t>spindle-shaped</a:t>
            </a:r>
            <a:r>
              <a:rPr lang="en-GB" sz="2400" dirty="0"/>
              <a:t>, pointed anteriorly and rounded posteriorly.</a:t>
            </a:r>
          </a:p>
          <a:p>
            <a:pPr marL="800100" lvl="1" indent="-342900">
              <a:buFont typeface="Courier New" pitchFamily="49" charset="0"/>
              <a:buChar char="o"/>
            </a:pPr>
            <a:r>
              <a:rPr lang="en-GB" sz="2400" dirty="0"/>
              <a:t>It is slightly flattened </a:t>
            </a:r>
            <a:r>
              <a:rPr lang="en-GB" sz="2400" b="1" dirty="0" err="1"/>
              <a:t>dorsoventrally</a:t>
            </a:r>
            <a:r>
              <a:rPr lang="en-GB" sz="2400" b="1" dirty="0"/>
              <a:t>.</a:t>
            </a:r>
          </a:p>
          <a:p>
            <a:pPr marL="800100" lvl="1" indent="-342900">
              <a:buFont typeface="Courier New" pitchFamily="49" charset="0"/>
              <a:buChar char="o"/>
            </a:pPr>
            <a:r>
              <a:rPr lang="en-GB" sz="2400" dirty="0"/>
              <a:t>It is </a:t>
            </a:r>
            <a:r>
              <a:rPr lang="en-GB" sz="2400" b="1" dirty="0"/>
              <a:t>streamlined</a:t>
            </a:r>
            <a:r>
              <a:rPr lang="en-GB" sz="2400" dirty="0"/>
              <a:t> so that it offers least resistance while swimming.</a:t>
            </a:r>
          </a:p>
          <a:p>
            <a:pPr marL="800100" lvl="1" indent="-342900">
              <a:buFont typeface="Courier New" pitchFamily="49" charset="0"/>
              <a:buChar char="o"/>
            </a:pPr>
            <a:r>
              <a:rPr lang="en-GB" sz="2400" dirty="0"/>
              <a:t>Body is divisible into distinct </a:t>
            </a:r>
            <a:r>
              <a:rPr lang="en-GB" sz="2400" b="1" dirty="0"/>
              <a:t>head, trunk and limbs</a:t>
            </a:r>
            <a:r>
              <a:rPr lang="en-GB" sz="2400" dirty="0"/>
              <a:t>.</a:t>
            </a:r>
          </a:p>
          <a:p>
            <a:pPr marL="800100" lvl="1" indent="-342900">
              <a:buFont typeface="Courier New" pitchFamily="49" charset="0"/>
              <a:buChar char="o"/>
            </a:pPr>
            <a:r>
              <a:rPr lang="en-GB" sz="2400" dirty="0"/>
              <a:t>Both </a:t>
            </a:r>
            <a:r>
              <a:rPr lang="en-GB" sz="2400" b="1" dirty="0"/>
              <a:t>neck and tail </a:t>
            </a:r>
            <a:r>
              <a:rPr lang="en-GB" sz="2400" dirty="0"/>
              <a:t>are absent.</a:t>
            </a:r>
          </a:p>
          <a:p>
            <a:pPr marL="800100" lvl="1" indent="-342900">
              <a:buFont typeface="Courier New" pitchFamily="49" charset="0"/>
              <a:buChar char="o"/>
            </a:pPr>
            <a:r>
              <a:rPr lang="en-GB" sz="2400" dirty="0"/>
              <a:t>Size varies from </a:t>
            </a:r>
            <a:r>
              <a:rPr lang="en-GB" sz="2400" b="1" dirty="0"/>
              <a:t>12 to 18cm </a:t>
            </a:r>
            <a:r>
              <a:rPr lang="en-GB" sz="2400" dirty="0"/>
              <a:t>in length and </a:t>
            </a:r>
            <a:r>
              <a:rPr lang="en-GB" sz="2400" b="1" dirty="0"/>
              <a:t>5 to 8cm </a:t>
            </a:r>
            <a:r>
              <a:rPr lang="en-GB" sz="2400" dirty="0"/>
              <a:t>in width</a:t>
            </a:r>
            <a:r>
              <a:rPr lang="en-GB" sz="2400" dirty="0" smtClean="0"/>
              <a:t>.</a:t>
            </a:r>
            <a:endParaRPr lang="en-GB" sz="2400" dirty="0"/>
          </a:p>
        </p:txBody>
      </p:sp>
      <p:pic>
        <p:nvPicPr>
          <p:cNvPr id="5122" name="Picture 2" descr="External Features of Indian Frog (With Diagram) | Chordata | Zoology"/>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410200" y="3412152"/>
            <a:ext cx="6740979" cy="330932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3629" y="3432097"/>
            <a:ext cx="5413829" cy="34163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b="1" dirty="0"/>
              <a:t>Skin and </a:t>
            </a:r>
            <a:r>
              <a:rPr lang="en-GB" sz="2400" b="1" dirty="0" err="1"/>
              <a:t>color</a:t>
            </a:r>
            <a:r>
              <a:rPr lang="en-GB" sz="2400" b="1" dirty="0"/>
              <a:t>:</a:t>
            </a:r>
            <a:endParaRPr lang="en-GB" sz="2400" dirty="0"/>
          </a:p>
          <a:p>
            <a:pPr marL="800100" lvl="1" indent="-342900">
              <a:buFont typeface="Courier New" pitchFamily="49" charset="0"/>
              <a:buChar char="o"/>
            </a:pPr>
            <a:r>
              <a:rPr lang="en-GB" sz="2400" dirty="0"/>
              <a:t>Skin of frog is </a:t>
            </a:r>
            <a:r>
              <a:rPr lang="en-GB" sz="2400" b="1" dirty="0" smtClean="0"/>
              <a:t>thin, moist, and smooth</a:t>
            </a:r>
            <a:r>
              <a:rPr lang="en-GB" sz="2400" dirty="0" smtClean="0"/>
              <a:t>.</a:t>
            </a:r>
            <a:endParaRPr lang="en-GB" sz="2400" dirty="0"/>
          </a:p>
          <a:p>
            <a:pPr marL="800100" lvl="1" indent="-342900">
              <a:buFont typeface="Courier New" pitchFamily="49" charset="0"/>
              <a:buChar char="o"/>
            </a:pPr>
            <a:r>
              <a:rPr lang="en-GB" sz="2400" dirty="0"/>
              <a:t>It fits loosely on the body.</a:t>
            </a:r>
          </a:p>
          <a:p>
            <a:pPr marL="800100" lvl="1" indent="-342900">
              <a:buFont typeface="Courier New" pitchFamily="49" charset="0"/>
              <a:buChar char="o"/>
            </a:pPr>
            <a:r>
              <a:rPr lang="en-GB" sz="2400" dirty="0"/>
              <a:t>Skin lacks </a:t>
            </a:r>
            <a:r>
              <a:rPr lang="en-GB" sz="2400" b="1" dirty="0" err="1"/>
              <a:t>placoid</a:t>
            </a:r>
            <a:r>
              <a:rPr lang="en-GB" sz="2400" b="1" dirty="0"/>
              <a:t> scales </a:t>
            </a:r>
            <a:r>
              <a:rPr lang="en-GB" sz="2400" dirty="0"/>
              <a:t>or any other hard </a:t>
            </a:r>
            <a:r>
              <a:rPr lang="en-GB" sz="2400" b="1" dirty="0" err="1"/>
              <a:t>exoskeletal</a:t>
            </a:r>
            <a:r>
              <a:rPr lang="en-GB" sz="2400" b="1" dirty="0"/>
              <a:t> parts</a:t>
            </a:r>
            <a:r>
              <a:rPr lang="en-GB" sz="2400" dirty="0"/>
              <a:t>.</a:t>
            </a:r>
          </a:p>
          <a:p>
            <a:pPr marL="800100" lvl="1" indent="-342900">
              <a:buFont typeface="Courier New" pitchFamily="49" charset="0"/>
              <a:buChar char="o"/>
            </a:pPr>
            <a:r>
              <a:rPr lang="en-GB" sz="2400" b="1" dirty="0"/>
              <a:t>Dermal </a:t>
            </a:r>
            <a:r>
              <a:rPr lang="en-GB" sz="2400" b="1" dirty="0" err="1"/>
              <a:t>plicae</a:t>
            </a:r>
            <a:r>
              <a:rPr lang="en-GB" sz="2400" b="1" dirty="0"/>
              <a:t> </a:t>
            </a:r>
            <a:r>
              <a:rPr lang="en-GB" sz="2400" dirty="0"/>
              <a:t>(</a:t>
            </a:r>
            <a:r>
              <a:rPr lang="en-GB" sz="2400" dirty="0" err="1"/>
              <a:t>dorso</a:t>
            </a:r>
            <a:r>
              <a:rPr lang="en-GB" sz="2400" dirty="0"/>
              <a:t>-lateral folds or thickenings) is present on skin of back.</a:t>
            </a:r>
          </a:p>
        </p:txBody>
      </p:sp>
    </p:spTree>
    <p:extLst>
      <p:ext uri="{BB962C8B-B14F-4D97-AF65-F5344CB8AC3E}">
        <p14:creationId xmlns="" xmlns:p14="http://schemas.microsoft.com/office/powerpoint/2010/main" val="1874757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11</a:t>
            </a:fld>
            <a:endParaRPr lang="en-US"/>
          </a:p>
        </p:txBody>
      </p:sp>
      <p:sp>
        <p:nvSpPr>
          <p:cNvPr id="3" name="Rectangle 2"/>
          <p:cNvSpPr/>
          <p:nvPr/>
        </p:nvSpPr>
        <p:spPr>
          <a:xfrm>
            <a:off x="14514" y="-14514"/>
            <a:ext cx="12192000" cy="677108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GB" sz="2800" b="1" u="sng" dirty="0"/>
              <a:t>Head:</a:t>
            </a:r>
            <a:endParaRPr lang="en-GB" sz="2800" u="sng" dirty="0"/>
          </a:p>
          <a:p>
            <a:pPr marL="800100" lvl="1" indent="-342900" algn="just">
              <a:buFont typeface="Courier New" pitchFamily="49" charset="0"/>
              <a:buChar char="o"/>
            </a:pPr>
            <a:r>
              <a:rPr lang="en-GB" sz="2400" dirty="0" smtClean="0"/>
              <a:t>Head of frog is </a:t>
            </a:r>
            <a:r>
              <a:rPr lang="en-GB" sz="2400" b="1" dirty="0" smtClean="0"/>
              <a:t>flat, roughly triangular </a:t>
            </a:r>
            <a:r>
              <a:rPr lang="en-GB" sz="2400" dirty="0" smtClean="0"/>
              <a:t>in outline and has a short blunt anterior snout terminating in a wide transverse mouth.</a:t>
            </a:r>
          </a:p>
          <a:p>
            <a:pPr marL="800100" lvl="1" indent="-342900" algn="just">
              <a:buFont typeface="Courier New" pitchFamily="49" charset="0"/>
              <a:buChar char="o"/>
            </a:pPr>
            <a:r>
              <a:rPr lang="en-GB" sz="2400" dirty="0" smtClean="0"/>
              <a:t>Just above the mouth, at the tip of the </a:t>
            </a:r>
            <a:r>
              <a:rPr lang="en-GB" sz="2400" b="1" dirty="0" smtClean="0"/>
              <a:t>snout</a:t>
            </a:r>
            <a:r>
              <a:rPr lang="en-GB" sz="2400" dirty="0" smtClean="0"/>
              <a:t>, two openings are present; termed as the </a:t>
            </a:r>
            <a:r>
              <a:rPr lang="en-GB" sz="2400" b="1" dirty="0" smtClean="0"/>
              <a:t>external nares or external nostrils</a:t>
            </a:r>
            <a:r>
              <a:rPr lang="en-GB" sz="2400" dirty="0" smtClean="0"/>
              <a:t> which lie </a:t>
            </a:r>
            <a:r>
              <a:rPr lang="en-GB" sz="2400" b="1" dirty="0" smtClean="0"/>
              <a:t>dorsally</a:t>
            </a:r>
            <a:r>
              <a:rPr lang="en-GB" sz="2400" dirty="0" smtClean="0"/>
              <a:t>. It helps in </a:t>
            </a:r>
            <a:r>
              <a:rPr lang="en-GB" sz="2400" b="1" dirty="0" smtClean="0"/>
              <a:t>respiration</a:t>
            </a:r>
            <a:r>
              <a:rPr lang="en-GB" sz="2400" dirty="0" smtClean="0"/>
              <a:t>.</a:t>
            </a:r>
          </a:p>
          <a:p>
            <a:pPr marL="800100" lvl="1" indent="-342900" algn="just">
              <a:buFont typeface="Courier New" pitchFamily="49" charset="0"/>
              <a:buChar char="o"/>
            </a:pPr>
            <a:r>
              <a:rPr lang="en-GB" sz="2400" dirty="0" smtClean="0"/>
              <a:t>On top of head</a:t>
            </a:r>
            <a:r>
              <a:rPr lang="en-GB" sz="2400" b="1" dirty="0" smtClean="0"/>
              <a:t>, two very large, spherical </a:t>
            </a:r>
            <a:r>
              <a:rPr lang="en-GB" sz="2400" dirty="0" smtClean="0"/>
              <a:t>and protruding eyes are present </a:t>
            </a:r>
            <a:r>
              <a:rPr lang="en-GB" sz="2400" b="1" dirty="0" err="1" smtClean="0"/>
              <a:t>dorso</a:t>
            </a:r>
            <a:r>
              <a:rPr lang="en-GB" sz="2400" b="1" dirty="0" smtClean="0"/>
              <a:t>-laterally</a:t>
            </a:r>
            <a:r>
              <a:rPr lang="en-GB" sz="2400" dirty="0" smtClean="0"/>
              <a:t>.</a:t>
            </a:r>
          </a:p>
          <a:p>
            <a:pPr marL="800100" lvl="1" indent="-342900" algn="just">
              <a:buFont typeface="Courier New" pitchFamily="49" charset="0"/>
              <a:buChar char="o"/>
            </a:pPr>
            <a:r>
              <a:rPr lang="en-GB" sz="2400" dirty="0" smtClean="0"/>
              <a:t>These eyes make marked </a:t>
            </a:r>
            <a:r>
              <a:rPr lang="en-GB" sz="2400" b="1" dirty="0" smtClean="0"/>
              <a:t>prominences</a:t>
            </a:r>
            <a:r>
              <a:rPr lang="en-GB" sz="2400" dirty="0" smtClean="0"/>
              <a:t> on the roof of </a:t>
            </a:r>
            <a:r>
              <a:rPr lang="en-GB" sz="2400" dirty="0" err="1" smtClean="0"/>
              <a:t>buccal</a:t>
            </a:r>
            <a:r>
              <a:rPr lang="en-GB" sz="2400" dirty="0" smtClean="0"/>
              <a:t> cavity when pressed downwards. Eyes do not rest on any </a:t>
            </a:r>
            <a:r>
              <a:rPr lang="en-GB" sz="2400" b="1" dirty="0" smtClean="0"/>
              <a:t>bone</a:t>
            </a:r>
            <a:r>
              <a:rPr lang="en-GB" sz="2400" dirty="0" smtClean="0"/>
              <a:t> unlike higher animals.</a:t>
            </a:r>
          </a:p>
          <a:p>
            <a:pPr marL="800100" lvl="1" indent="-342900" algn="just">
              <a:buFont typeface="Courier New" pitchFamily="49" charset="0"/>
              <a:buChar char="o"/>
            </a:pPr>
            <a:r>
              <a:rPr lang="en-GB" sz="2400" b="1" dirty="0" smtClean="0"/>
              <a:t>Upper eyelid is almost immovable </a:t>
            </a:r>
            <a:r>
              <a:rPr lang="en-GB" sz="2400" dirty="0" smtClean="0"/>
              <a:t>and is thick and pigmented.</a:t>
            </a:r>
          </a:p>
          <a:p>
            <a:pPr marL="800100" lvl="1" indent="-342900" algn="just">
              <a:buFont typeface="Courier New" pitchFamily="49" charset="0"/>
              <a:buChar char="o"/>
            </a:pPr>
            <a:r>
              <a:rPr lang="en-GB" sz="2400" dirty="0" smtClean="0"/>
              <a:t>Lower </a:t>
            </a:r>
            <a:r>
              <a:rPr lang="en-GB" sz="2400" b="1" dirty="0" smtClean="0"/>
              <a:t>eyelid</a:t>
            </a:r>
            <a:r>
              <a:rPr lang="en-GB" sz="2400" dirty="0" smtClean="0"/>
              <a:t> is freely moveable and is thin and </a:t>
            </a:r>
            <a:r>
              <a:rPr lang="en-GB" sz="2400" b="1" dirty="0" err="1" smtClean="0"/>
              <a:t>semitransparent</a:t>
            </a:r>
            <a:r>
              <a:rPr lang="en-GB" sz="2400" dirty="0" smtClean="0"/>
              <a:t>.</a:t>
            </a:r>
          </a:p>
          <a:p>
            <a:pPr marL="800100" lvl="1" indent="-342900" algn="just">
              <a:buFont typeface="Courier New" pitchFamily="49" charset="0"/>
              <a:buChar char="o"/>
            </a:pPr>
            <a:r>
              <a:rPr lang="en-GB" sz="2400" dirty="0" smtClean="0"/>
              <a:t>A transparent third </a:t>
            </a:r>
            <a:r>
              <a:rPr lang="en-GB" sz="2400" b="1" dirty="0" smtClean="0"/>
              <a:t>eyelid or nictitating </a:t>
            </a:r>
            <a:r>
              <a:rPr lang="en-GB" sz="2400" dirty="0" smtClean="0"/>
              <a:t>membrane arises from the lower eyelid.</a:t>
            </a:r>
          </a:p>
          <a:p>
            <a:pPr marL="800100" lvl="1" indent="-342900" algn="just">
              <a:buFont typeface="Courier New" pitchFamily="49" charset="0"/>
              <a:buChar char="o"/>
            </a:pPr>
            <a:r>
              <a:rPr lang="en-GB" sz="2400" dirty="0" smtClean="0"/>
              <a:t>This membrane covers and protects eyes during swimming and prevents from drying in air.</a:t>
            </a:r>
          </a:p>
          <a:p>
            <a:pPr marL="800100" lvl="1" indent="-342900" algn="just">
              <a:buFont typeface="Courier New" pitchFamily="49" charset="0"/>
              <a:buChar char="o"/>
            </a:pPr>
            <a:r>
              <a:rPr lang="en-GB" sz="2400" dirty="0" smtClean="0"/>
              <a:t>Vestigial pineal eye is present just in front of eyes.</a:t>
            </a:r>
          </a:p>
          <a:p>
            <a:pPr marL="800100" lvl="1" indent="-342900" algn="just">
              <a:buFont typeface="Courier New" pitchFamily="49" charset="0"/>
              <a:buChar char="o"/>
            </a:pPr>
            <a:r>
              <a:rPr lang="en-GB" sz="2400" dirty="0" smtClean="0"/>
              <a:t>It is represented by median light-</a:t>
            </a:r>
            <a:r>
              <a:rPr lang="en-GB" sz="2400" dirty="0" err="1" smtClean="0"/>
              <a:t>colored</a:t>
            </a:r>
            <a:r>
              <a:rPr lang="en-GB" sz="2400" dirty="0" smtClean="0"/>
              <a:t> patch or brow spot.</a:t>
            </a:r>
          </a:p>
          <a:p>
            <a:pPr marL="800100" lvl="1" indent="-342900" algn="just">
              <a:buFont typeface="Courier New" pitchFamily="49" charset="0"/>
              <a:buChar char="o"/>
            </a:pPr>
            <a:r>
              <a:rPr lang="en-GB" sz="2400" dirty="0" smtClean="0"/>
              <a:t>The ear drum or tympanum is present behind and below each eye.</a:t>
            </a:r>
          </a:p>
          <a:p>
            <a:pPr marL="800100" lvl="1" indent="-342900" algn="just">
              <a:buFont typeface="Courier New" pitchFamily="49" charset="0"/>
              <a:buChar char="o"/>
            </a:pPr>
            <a:r>
              <a:rPr lang="en-GB" sz="2400" dirty="0" smtClean="0"/>
              <a:t>The eardrum is a conspicuous, flat and deeply pigmented circular patch that receives sound waves. Frog </a:t>
            </a:r>
            <a:r>
              <a:rPr lang="en-GB" sz="2400" dirty="0"/>
              <a:t>lacks external ear.</a:t>
            </a:r>
          </a:p>
          <a:p>
            <a:pPr marL="800100" lvl="1" indent="-342900" algn="just">
              <a:buFont typeface="Courier New" pitchFamily="49" charset="0"/>
              <a:buChar char="o"/>
            </a:pPr>
            <a:r>
              <a:rPr lang="en-GB" sz="2200" dirty="0"/>
              <a:t>In male, </a:t>
            </a:r>
            <a:r>
              <a:rPr lang="en-GB" sz="2200" b="1" dirty="0"/>
              <a:t>vocal sacs </a:t>
            </a:r>
            <a:r>
              <a:rPr lang="en-GB" sz="2200" dirty="0"/>
              <a:t>are present in form of two bluish patches of skin</a:t>
            </a:r>
            <a:r>
              <a:rPr lang="en-GB" sz="2200" dirty="0" smtClean="0"/>
              <a:t>.</a:t>
            </a:r>
            <a:endParaRPr lang="en-GB" sz="2200" dirty="0"/>
          </a:p>
        </p:txBody>
      </p:sp>
    </p:spTree>
    <p:extLst>
      <p:ext uri="{BB962C8B-B14F-4D97-AF65-F5344CB8AC3E}">
        <p14:creationId xmlns="" xmlns:p14="http://schemas.microsoft.com/office/powerpoint/2010/main" val="3655558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12</a:t>
            </a:fld>
            <a:endParaRPr lang="en-US"/>
          </a:p>
        </p:txBody>
      </p:sp>
      <p:sp>
        <p:nvSpPr>
          <p:cNvPr id="3" name="Rectangle 2"/>
          <p:cNvSpPr/>
          <p:nvPr/>
        </p:nvSpPr>
        <p:spPr>
          <a:xfrm>
            <a:off x="0" y="1859340"/>
            <a:ext cx="12192000" cy="440550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3200" b="1" u="sng" dirty="0"/>
              <a:t>Trunk:</a:t>
            </a:r>
          </a:p>
          <a:p>
            <a:pPr marL="800100" lvl="1" indent="-342900">
              <a:lnSpc>
                <a:spcPct val="150000"/>
              </a:lnSpc>
              <a:buFont typeface="Wingdings" pitchFamily="2" charset="2"/>
              <a:buChar char="q"/>
            </a:pPr>
            <a:r>
              <a:rPr lang="en-GB" sz="2400" dirty="0"/>
              <a:t>Head is broadly joined behind with the flat trunk.</a:t>
            </a:r>
          </a:p>
          <a:p>
            <a:pPr marL="800100" lvl="1" indent="-342900">
              <a:lnSpc>
                <a:spcPct val="150000"/>
              </a:lnSpc>
              <a:buFont typeface="Wingdings" pitchFamily="2" charset="2"/>
              <a:buChar char="q"/>
            </a:pPr>
            <a:r>
              <a:rPr lang="en-GB" sz="2400" dirty="0"/>
              <a:t>Trunk is ovoid in structure.</a:t>
            </a:r>
          </a:p>
          <a:p>
            <a:pPr marL="800100" lvl="1" indent="-342900">
              <a:lnSpc>
                <a:spcPct val="150000"/>
              </a:lnSpc>
              <a:buFont typeface="Wingdings" pitchFamily="2" charset="2"/>
              <a:buChar char="q"/>
            </a:pPr>
            <a:r>
              <a:rPr lang="en-GB" sz="2400" dirty="0"/>
              <a:t>Its back is raised in the middle in a characteristic sacral prominence of hump.</a:t>
            </a:r>
          </a:p>
          <a:p>
            <a:pPr marL="800100" lvl="1" indent="-342900">
              <a:lnSpc>
                <a:spcPct val="150000"/>
              </a:lnSpc>
              <a:buFont typeface="Wingdings" pitchFamily="2" charset="2"/>
              <a:buChar char="q"/>
            </a:pPr>
            <a:r>
              <a:rPr lang="en-GB" sz="2400" dirty="0"/>
              <a:t>It is clearly seen when the frog is squatting.</a:t>
            </a:r>
          </a:p>
          <a:p>
            <a:pPr marL="800100" lvl="1" indent="-342900">
              <a:lnSpc>
                <a:spcPct val="150000"/>
              </a:lnSpc>
              <a:buFont typeface="Wingdings" pitchFamily="2" charset="2"/>
              <a:buChar char="q"/>
            </a:pPr>
            <a:r>
              <a:rPr lang="en-GB" sz="2400" dirty="0"/>
              <a:t>A small circular </a:t>
            </a:r>
            <a:r>
              <a:rPr lang="en-GB" sz="2400" dirty="0" err="1"/>
              <a:t>cloacal</a:t>
            </a:r>
            <a:r>
              <a:rPr lang="en-GB" sz="2400" dirty="0"/>
              <a:t> aperture or vent is present at the posterior end of trunk.</a:t>
            </a:r>
          </a:p>
          <a:p>
            <a:pPr marL="800100" lvl="1" indent="-342900">
              <a:lnSpc>
                <a:spcPct val="150000"/>
              </a:lnSpc>
              <a:buFont typeface="Wingdings" pitchFamily="2" charset="2"/>
              <a:buChar char="q"/>
            </a:pPr>
            <a:r>
              <a:rPr lang="en-GB" sz="2400" dirty="0"/>
              <a:t>It serves for the discharge of faecal and urinary wastes as well as reproductive products (ova or sperm).</a:t>
            </a:r>
          </a:p>
        </p:txBody>
      </p:sp>
    </p:spTree>
    <p:extLst>
      <p:ext uri="{BB962C8B-B14F-4D97-AF65-F5344CB8AC3E}">
        <p14:creationId xmlns="" xmlns:p14="http://schemas.microsoft.com/office/powerpoint/2010/main" val="1561907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13</a:t>
            </a:fld>
            <a:endParaRPr lang="en-US"/>
          </a:p>
        </p:txBody>
      </p:sp>
      <p:sp>
        <p:nvSpPr>
          <p:cNvPr id="3" name="Rectangle 2"/>
          <p:cNvSpPr/>
          <p:nvPr/>
        </p:nvSpPr>
        <p:spPr>
          <a:xfrm>
            <a:off x="0" y="6206"/>
            <a:ext cx="12192000" cy="67403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GB" sz="2400" b="1" dirty="0"/>
              <a:t>Limbs:</a:t>
            </a:r>
            <a:endParaRPr lang="en-GB" sz="2400" dirty="0"/>
          </a:p>
          <a:p>
            <a:pPr marL="800100" lvl="1" indent="-342900" algn="just">
              <a:buFont typeface="Courier New" pitchFamily="49" charset="0"/>
              <a:buChar char="o"/>
            </a:pPr>
            <a:r>
              <a:rPr lang="en-GB" sz="2400" dirty="0"/>
              <a:t>Laterally, the trunk bears two pairs of limbs or appendages.</a:t>
            </a:r>
          </a:p>
          <a:p>
            <a:pPr marL="800100" lvl="1" indent="-342900" algn="just">
              <a:buFont typeface="Courier New" pitchFamily="49" charset="0"/>
              <a:buChar char="o"/>
            </a:pPr>
            <a:r>
              <a:rPr lang="en-GB" sz="2400" dirty="0"/>
              <a:t>The short forelimbs arise anteriorly from trunk just behind the head.</a:t>
            </a:r>
          </a:p>
          <a:p>
            <a:pPr marL="800100" lvl="1" indent="-342900" algn="just">
              <a:buFont typeface="Courier New" pitchFamily="49" charset="0"/>
              <a:buChar char="o"/>
            </a:pPr>
            <a:r>
              <a:rPr lang="en-GB" sz="2400" dirty="0"/>
              <a:t>Each forelimb consists of</a:t>
            </a:r>
            <a:r>
              <a:rPr lang="en-GB" sz="2400" dirty="0" smtClean="0"/>
              <a:t>:</a:t>
            </a:r>
            <a:endParaRPr lang="en-GB" sz="2400" dirty="0"/>
          </a:p>
          <a:p>
            <a:pPr marL="1257300" lvl="2" indent="-342900" algn="just">
              <a:buFont typeface="Wingdings" pitchFamily="2" charset="2"/>
              <a:buChar char="v"/>
            </a:pPr>
            <a:r>
              <a:rPr lang="en-GB" sz="2400" dirty="0"/>
              <a:t>The upper arm (</a:t>
            </a:r>
            <a:r>
              <a:rPr lang="en-GB" sz="2400" dirty="0" smtClean="0"/>
              <a:t>brachium), Forearm </a:t>
            </a:r>
            <a:r>
              <a:rPr lang="en-GB" sz="2400" dirty="0"/>
              <a:t>(</a:t>
            </a:r>
            <a:r>
              <a:rPr lang="en-GB" sz="2400" dirty="0" err="1"/>
              <a:t>antebrachium</a:t>
            </a:r>
            <a:r>
              <a:rPr lang="en-GB" sz="2400" dirty="0"/>
              <a:t>)</a:t>
            </a:r>
          </a:p>
          <a:p>
            <a:pPr marL="1257300" lvl="2" indent="-342900" algn="just">
              <a:buFont typeface="Wingdings" pitchFamily="2" charset="2"/>
              <a:buChar char="v"/>
            </a:pPr>
            <a:r>
              <a:rPr lang="en-GB" sz="2400" dirty="0"/>
              <a:t>Wrist (carpus)</a:t>
            </a:r>
          </a:p>
          <a:p>
            <a:pPr marL="1257300" lvl="2" indent="-342900" algn="just">
              <a:buFont typeface="Wingdings" pitchFamily="2" charset="2"/>
              <a:buChar char="v"/>
            </a:pPr>
            <a:r>
              <a:rPr lang="en-GB" sz="2400" dirty="0"/>
              <a:t>Hand (</a:t>
            </a:r>
            <a:r>
              <a:rPr lang="en-GB" sz="2400" dirty="0" err="1"/>
              <a:t>manus</a:t>
            </a:r>
            <a:r>
              <a:rPr lang="en-GB" sz="2400" dirty="0"/>
              <a:t>) bearing 4 digits without web.</a:t>
            </a:r>
          </a:p>
          <a:p>
            <a:pPr marL="1257300" lvl="2" indent="-342900" algn="just">
              <a:buFont typeface="Wingdings" pitchFamily="2" charset="2"/>
              <a:buChar char="v"/>
            </a:pPr>
            <a:r>
              <a:rPr lang="en-GB" sz="2400" dirty="0"/>
              <a:t>Thumb or pollex is vestigial.</a:t>
            </a:r>
          </a:p>
          <a:p>
            <a:pPr marL="800100" lvl="1" indent="-342900" algn="just">
              <a:buFont typeface="Courier New" pitchFamily="49" charset="0"/>
              <a:buChar char="o"/>
            </a:pPr>
            <a:r>
              <a:rPr lang="en-GB" sz="2400" dirty="0"/>
              <a:t>In case of male frog, the base of first inner finger is thickened, especially in breeding season. It forms the nuptial pad for clasping the female during </a:t>
            </a:r>
            <a:r>
              <a:rPr lang="en-GB" sz="2400" dirty="0" err="1"/>
              <a:t>amplexus</a:t>
            </a:r>
            <a:r>
              <a:rPr lang="en-GB" sz="2400" dirty="0"/>
              <a:t>.</a:t>
            </a:r>
          </a:p>
          <a:p>
            <a:pPr marL="800100" lvl="1" indent="-342900" algn="just">
              <a:buFont typeface="Courier New" pitchFamily="49" charset="0"/>
              <a:buChar char="o"/>
            </a:pPr>
            <a:r>
              <a:rPr lang="en-GB" sz="2400" dirty="0"/>
              <a:t>The much elongated and powerful hind limbs or legs arise close together posteriorly from trunk.</a:t>
            </a:r>
          </a:p>
          <a:p>
            <a:pPr marL="800100" lvl="1" indent="-342900" algn="just">
              <a:buFont typeface="Courier New" pitchFamily="49" charset="0"/>
              <a:buChar char="o"/>
            </a:pPr>
            <a:r>
              <a:rPr lang="en-GB" sz="2400" dirty="0"/>
              <a:t>Each hind limb </a:t>
            </a:r>
            <a:r>
              <a:rPr lang="en-GB" sz="2400" dirty="0" smtClean="0"/>
              <a:t>consists </a:t>
            </a:r>
            <a:r>
              <a:rPr lang="en-GB" sz="2400" dirty="0"/>
              <a:t>of:</a:t>
            </a:r>
          </a:p>
          <a:p>
            <a:pPr marL="1257300" lvl="2" indent="-342900" algn="just">
              <a:buFont typeface="Wingdings" pitchFamily="2" charset="2"/>
              <a:buChar char="v"/>
            </a:pPr>
            <a:r>
              <a:rPr lang="en-GB" sz="2400" dirty="0"/>
              <a:t> the </a:t>
            </a:r>
            <a:r>
              <a:rPr lang="en-GB" sz="2400" dirty="0" smtClean="0"/>
              <a:t>thigh,</a:t>
            </a:r>
            <a:r>
              <a:rPr lang="en-GB" sz="2400" dirty="0"/>
              <a:t> shank (</a:t>
            </a:r>
            <a:r>
              <a:rPr lang="en-GB" sz="2400" dirty="0" smtClean="0"/>
              <a:t>crus) and much </a:t>
            </a:r>
            <a:r>
              <a:rPr lang="en-GB" sz="2400" dirty="0"/>
              <a:t>lengthened ankle (tarsus) and large foot (</a:t>
            </a:r>
            <a:r>
              <a:rPr lang="en-GB" sz="2400" dirty="0" err="1"/>
              <a:t>pes</a:t>
            </a:r>
            <a:r>
              <a:rPr lang="en-GB" sz="2400" dirty="0"/>
              <a:t>)</a:t>
            </a:r>
          </a:p>
          <a:p>
            <a:pPr marL="800100" lvl="1" indent="-342900" algn="just">
              <a:buFont typeface="Courier New" pitchFamily="49" charset="0"/>
              <a:buChar char="o"/>
            </a:pPr>
            <a:r>
              <a:rPr lang="en-GB" sz="2400" dirty="0"/>
              <a:t>Foot has 5 slender clawless toes connected by broad thin webs of skin which assist in swimming.</a:t>
            </a:r>
          </a:p>
          <a:p>
            <a:pPr marL="800100" lvl="1" indent="-342900" algn="just">
              <a:buFont typeface="Courier New" pitchFamily="49" charset="0"/>
              <a:buChar char="o"/>
            </a:pPr>
            <a:r>
              <a:rPr lang="en-GB" sz="2400" dirty="0"/>
              <a:t>A rudimentary sixth digit called </a:t>
            </a:r>
            <a:r>
              <a:rPr lang="en-GB" sz="2400" dirty="0" err="1"/>
              <a:t>prehaullex</a:t>
            </a:r>
            <a:r>
              <a:rPr lang="en-GB" sz="2400" dirty="0"/>
              <a:t> is present in addition to it.</a:t>
            </a:r>
          </a:p>
          <a:p>
            <a:pPr marL="800100" lvl="1" indent="-342900" algn="just">
              <a:buFont typeface="Courier New" pitchFamily="49" charset="0"/>
              <a:buChar char="o"/>
            </a:pPr>
            <a:r>
              <a:rPr lang="en-GB" sz="2400" dirty="0"/>
              <a:t>It is enclosed within the skin and is not seen as sixth digit.</a:t>
            </a:r>
          </a:p>
        </p:txBody>
      </p:sp>
      <p:sp>
        <p:nvSpPr>
          <p:cNvPr id="5" name="AutoShape 2" descr="Introduction and Morphology of Frog | Definition, Examples, Diagrams"/>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9"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534400" y="1143000"/>
            <a:ext cx="3657600" cy="1847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24736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14</a:t>
            </a:fld>
            <a:endParaRPr lang="en-US"/>
          </a:p>
        </p:txBody>
      </p:sp>
      <p:sp>
        <p:nvSpPr>
          <p:cNvPr id="3" name="Rectangle 2"/>
          <p:cNvSpPr/>
          <p:nvPr/>
        </p:nvSpPr>
        <p:spPr>
          <a:xfrm>
            <a:off x="0" y="14798"/>
            <a:ext cx="5257800" cy="637097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u="sng" dirty="0"/>
              <a:t>2. Sexual dimorphism in frog:</a:t>
            </a:r>
          </a:p>
          <a:p>
            <a:pPr marL="342900" indent="-342900">
              <a:buFont typeface="Courier New" pitchFamily="49" charset="0"/>
              <a:buChar char="o"/>
            </a:pPr>
            <a:r>
              <a:rPr lang="en-GB" sz="2400" dirty="0"/>
              <a:t>There are some variations in external characters by which male and female frogs can be differentiated:</a:t>
            </a:r>
          </a:p>
          <a:p>
            <a:pPr marL="342900" indent="-342900">
              <a:buFont typeface="Courier New" pitchFamily="49" charset="0"/>
              <a:buChar char="o"/>
            </a:pPr>
            <a:r>
              <a:rPr lang="en-GB" sz="2400" dirty="0"/>
              <a:t>Males are normally smaller in size and darker in </a:t>
            </a:r>
            <a:r>
              <a:rPr lang="en-GB" sz="2400" dirty="0" err="1"/>
              <a:t>color</a:t>
            </a:r>
            <a:r>
              <a:rPr lang="en-GB" sz="2400" dirty="0"/>
              <a:t> than females.</a:t>
            </a:r>
          </a:p>
          <a:p>
            <a:pPr marL="342900" indent="-342900">
              <a:buFont typeface="Courier New" pitchFamily="49" charset="0"/>
              <a:buChar char="o"/>
            </a:pPr>
            <a:r>
              <a:rPr lang="en-GB" sz="2400" dirty="0"/>
              <a:t>Males are slim while females are stout, especially when they bear eggs.</a:t>
            </a:r>
          </a:p>
          <a:p>
            <a:pPr marL="342900" indent="-342900">
              <a:buFont typeface="Courier New" pitchFamily="49" charset="0"/>
              <a:buChar char="o"/>
            </a:pPr>
            <a:r>
              <a:rPr lang="en-GB" sz="2400" dirty="0"/>
              <a:t>Males croak loudly as they have vocal sacs whereas vocal sacs are absent in females. The eardrum is larger in male.</a:t>
            </a:r>
          </a:p>
          <a:p>
            <a:pPr marL="342900" indent="-342900">
              <a:buFont typeface="Courier New" pitchFamily="49" charset="0"/>
              <a:buChar char="o"/>
            </a:pPr>
            <a:r>
              <a:rPr lang="en-GB" sz="2400" dirty="0"/>
              <a:t>Males have swollen </a:t>
            </a:r>
            <a:r>
              <a:rPr lang="en-GB" sz="2400" dirty="0" err="1"/>
              <a:t>copulatory</a:t>
            </a:r>
            <a:r>
              <a:rPr lang="en-GB" sz="2400" dirty="0"/>
              <a:t> or nuptial pads on inner fingers whereas it is lacking in females.</a:t>
            </a:r>
          </a:p>
          <a:p>
            <a:pPr marL="342900" indent="-342900">
              <a:buFont typeface="Courier New" pitchFamily="49" charset="0"/>
              <a:buChar char="o"/>
            </a:pPr>
            <a:r>
              <a:rPr lang="en-GB" sz="2400" dirty="0"/>
              <a:t>During </a:t>
            </a:r>
            <a:r>
              <a:rPr lang="en-GB" sz="2400" dirty="0" err="1"/>
              <a:t>amplexus</a:t>
            </a:r>
            <a:r>
              <a:rPr lang="en-GB" sz="2400" dirty="0"/>
              <a:t>, the upper one is male and the lower one is female.</a:t>
            </a:r>
          </a:p>
        </p:txBody>
      </p:sp>
      <p:sp>
        <p:nvSpPr>
          <p:cNvPr id="5" name="AutoShape 2" descr="Sexual colour dimorphism drives evolutionary radiations in African reed  frogs – Chris Barrat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2" name="Picture 4" descr="Sexual colour dimorphism drives evolutionary radiations in African reed  frogs – Chris Barratt"/>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05400" y="0"/>
            <a:ext cx="7086600" cy="66976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190435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15</a:t>
            </a:fld>
            <a:endParaRPr lang="en-US"/>
          </a:p>
        </p:txBody>
      </p:sp>
      <p:sp>
        <p:nvSpPr>
          <p:cNvPr id="3" name="Rectangle 2"/>
          <p:cNvSpPr/>
          <p:nvPr/>
        </p:nvSpPr>
        <p:spPr>
          <a:xfrm>
            <a:off x="0" y="1089167"/>
            <a:ext cx="12268200" cy="526297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dirty="0"/>
              <a:t>3. Coelom and viscera of frog:</a:t>
            </a:r>
          </a:p>
          <a:p>
            <a:pPr marL="342900" indent="-342900">
              <a:buFont typeface="Courier New" pitchFamily="49" charset="0"/>
              <a:buChar char="o"/>
            </a:pPr>
            <a:r>
              <a:rPr lang="en-GB" sz="2400" dirty="0"/>
              <a:t>A large body cavity or coelom is present inside the trunk of frog.</a:t>
            </a:r>
          </a:p>
          <a:p>
            <a:pPr marL="342900" indent="-342900">
              <a:buFont typeface="Courier New" pitchFamily="49" charset="0"/>
              <a:buChar char="o"/>
            </a:pPr>
            <a:r>
              <a:rPr lang="en-GB" sz="2400" dirty="0"/>
              <a:t>It consists most of the internal organs or viscera.</a:t>
            </a:r>
          </a:p>
          <a:p>
            <a:pPr marL="342900" indent="-342900">
              <a:buFont typeface="Courier New" pitchFamily="49" charset="0"/>
              <a:buChar char="o"/>
            </a:pPr>
            <a:r>
              <a:rPr lang="en-GB" sz="2400" dirty="0"/>
              <a:t>A thin, transparent membrane of mesodermal origin is termed as the peritoneum.</a:t>
            </a:r>
          </a:p>
          <a:p>
            <a:pPr marL="342900" indent="-342900">
              <a:buFont typeface="Courier New" pitchFamily="49" charset="0"/>
              <a:buChar char="o"/>
            </a:pPr>
            <a:r>
              <a:rPr lang="en-GB" sz="2400" dirty="0"/>
              <a:t>It lines the body cavity (parietal peritoneum) and also covers the internal organs (visceral peritoneum).</a:t>
            </a:r>
          </a:p>
          <a:p>
            <a:pPr marL="342900" indent="-342900">
              <a:buFont typeface="Courier New" pitchFamily="49" charset="0"/>
              <a:buChar char="o"/>
            </a:pPr>
            <a:r>
              <a:rPr lang="en-GB" sz="2400" dirty="0"/>
              <a:t>Most digestive and reproductive organs are suspended from mid-dorsal body wall by mesenteries (double layers of peritoneum).</a:t>
            </a:r>
          </a:p>
          <a:p>
            <a:pPr marL="342900" indent="-342900">
              <a:buFont typeface="Courier New" pitchFamily="49" charset="0"/>
              <a:buChar char="o"/>
            </a:pPr>
            <a:r>
              <a:rPr lang="en-GB" sz="2400" dirty="0"/>
              <a:t> Through mesenteries, nerves and blood vessels connect to the organs.</a:t>
            </a:r>
          </a:p>
          <a:p>
            <a:pPr marL="342900" indent="-342900">
              <a:buFont typeface="Courier New" pitchFamily="49" charset="0"/>
              <a:buChar char="o"/>
            </a:pPr>
            <a:r>
              <a:rPr lang="en-GB" sz="2400" dirty="0"/>
              <a:t>A watery </a:t>
            </a:r>
            <a:r>
              <a:rPr lang="en-GB" sz="2400" dirty="0" err="1"/>
              <a:t>coelomic</a:t>
            </a:r>
            <a:r>
              <a:rPr lang="en-GB" sz="2400" dirty="0"/>
              <a:t> fluid fills the body cavity.</a:t>
            </a:r>
          </a:p>
          <a:p>
            <a:pPr marL="342900" indent="-342900">
              <a:buFont typeface="Courier New" pitchFamily="49" charset="0"/>
              <a:buChar char="o"/>
            </a:pPr>
            <a:r>
              <a:rPr lang="en-GB" sz="2400" dirty="0"/>
              <a:t>It lubricates the viscera and prevents from friction.</a:t>
            </a:r>
          </a:p>
          <a:p>
            <a:pPr marL="342900" indent="-342900">
              <a:buFont typeface="Courier New" pitchFamily="49" charset="0"/>
              <a:buChar char="o"/>
            </a:pPr>
            <a:r>
              <a:rPr lang="en-GB" sz="2400" dirty="0"/>
              <a:t>Pericardium encloses the heart.</a:t>
            </a:r>
          </a:p>
          <a:p>
            <a:pPr marL="342900" indent="-342900">
              <a:buFont typeface="Courier New" pitchFamily="49" charset="0"/>
              <a:buChar char="o"/>
            </a:pPr>
            <a:r>
              <a:rPr lang="en-GB" sz="2400" dirty="0"/>
              <a:t>Pericardium is a special </a:t>
            </a:r>
            <a:r>
              <a:rPr lang="en-GB" sz="2400" dirty="0" err="1"/>
              <a:t>coelomic</a:t>
            </a:r>
            <a:r>
              <a:rPr lang="en-GB" sz="2400" dirty="0"/>
              <a:t> cavity.</a:t>
            </a:r>
          </a:p>
          <a:p>
            <a:pPr marL="342900" indent="-342900">
              <a:buFont typeface="Courier New" pitchFamily="49" charset="0"/>
              <a:buChar char="o"/>
            </a:pPr>
            <a:r>
              <a:rPr lang="en-GB" sz="2400" dirty="0"/>
              <a:t>The remaining coelom is termed as </a:t>
            </a:r>
            <a:r>
              <a:rPr lang="en-GB" sz="2400" dirty="0" err="1"/>
              <a:t>perivisceral</a:t>
            </a:r>
            <a:r>
              <a:rPr lang="en-GB" sz="2400" dirty="0"/>
              <a:t> or abdominal </a:t>
            </a:r>
            <a:r>
              <a:rPr lang="en-GB" sz="2400"/>
              <a:t>cavity</a:t>
            </a:r>
            <a:r>
              <a:rPr lang="en-GB" sz="2400" smtClean="0"/>
              <a:t>.</a:t>
            </a:r>
            <a:endParaRPr lang="en-GB" sz="2400" dirty="0"/>
          </a:p>
        </p:txBody>
      </p:sp>
    </p:spTree>
    <p:extLst>
      <p:ext uri="{BB962C8B-B14F-4D97-AF65-F5344CB8AC3E}">
        <p14:creationId xmlns="" xmlns:p14="http://schemas.microsoft.com/office/powerpoint/2010/main" val="4055728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16</a:t>
            </a:fld>
            <a:endParaRPr lang="en-US"/>
          </a:p>
        </p:txBody>
      </p:sp>
      <p:sp>
        <p:nvSpPr>
          <p:cNvPr id="3" name="Rectangle 2"/>
          <p:cNvSpPr/>
          <p:nvPr/>
        </p:nvSpPr>
        <p:spPr>
          <a:xfrm>
            <a:off x="0" y="1828800"/>
            <a:ext cx="5791200" cy="230832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sz="2400" b="1" dirty="0"/>
              <a:t>4. Endoskeleton of frog:</a:t>
            </a:r>
          </a:p>
          <a:p>
            <a:pPr marL="342900" indent="-342900">
              <a:buFont typeface="Wingdings" pitchFamily="2" charset="2"/>
              <a:buChar char="q"/>
            </a:pPr>
            <a:r>
              <a:rPr lang="en-GB" sz="2400" dirty="0"/>
              <a:t>There is absence of exoskeleton in modern </a:t>
            </a:r>
            <a:r>
              <a:rPr lang="en-GB" sz="2400" dirty="0" err="1"/>
              <a:t>Amphibia</a:t>
            </a:r>
            <a:r>
              <a:rPr lang="en-GB" sz="2400" dirty="0"/>
              <a:t>.</a:t>
            </a:r>
          </a:p>
          <a:p>
            <a:pPr marL="342900" indent="-342900">
              <a:buFont typeface="Wingdings" pitchFamily="2" charset="2"/>
              <a:buChar char="q"/>
            </a:pPr>
            <a:r>
              <a:rPr lang="en-GB" sz="2400" dirty="0"/>
              <a:t>The frog has well developed endoskeleton.</a:t>
            </a:r>
          </a:p>
          <a:p>
            <a:pPr marL="342900" indent="-342900">
              <a:buFont typeface="Wingdings" pitchFamily="2" charset="2"/>
              <a:buChar char="q"/>
            </a:pPr>
            <a:r>
              <a:rPr lang="en-GB" sz="2400" dirty="0"/>
              <a:t>It consists largely of bone and cartilage.</a:t>
            </a:r>
          </a:p>
        </p:txBody>
      </p:sp>
      <p:pic>
        <p:nvPicPr>
          <p:cNvPr id="8194" name="Picture 2" descr="Skeleton of a frog - Visual Dictionary"/>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43600" y="1847852"/>
            <a:ext cx="6248400" cy="501014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12953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17</a:t>
            </a:fld>
            <a:endParaRPr lang="en-US"/>
          </a:p>
        </p:txBody>
      </p:sp>
      <p:pic>
        <p:nvPicPr>
          <p:cNvPr id="512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714504"/>
            <a:ext cx="12192000" cy="51434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653642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2</a:t>
            </a:fld>
            <a:endParaRPr lang="en-US"/>
          </a:p>
        </p:txBody>
      </p:sp>
      <p:sp>
        <p:nvSpPr>
          <p:cNvPr id="3" name="Rectangle 2"/>
          <p:cNvSpPr/>
          <p:nvPr/>
        </p:nvSpPr>
        <p:spPr>
          <a:xfrm>
            <a:off x="0" y="3441680"/>
            <a:ext cx="12192000" cy="34163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en-GB" sz="2400" b="1" u="sng" dirty="0" smtClean="0"/>
              <a:t>Habitat </a:t>
            </a:r>
            <a:r>
              <a:rPr lang="en-GB" sz="2400" b="1" u="sng" dirty="0"/>
              <a:t>of frog:</a:t>
            </a:r>
          </a:p>
          <a:p>
            <a:pPr marL="342900" indent="-342900" algn="just">
              <a:buFont typeface="Arial" pitchFamily="34" charset="0"/>
              <a:buChar char="•"/>
            </a:pPr>
            <a:r>
              <a:rPr lang="en-GB" sz="2400" dirty="0"/>
              <a:t>Frogs commonly dwell in or near water and in relatively damp areas on land.</a:t>
            </a:r>
          </a:p>
          <a:p>
            <a:pPr marL="342900" indent="-342900" algn="just">
              <a:buFont typeface="Arial" pitchFamily="34" charset="0"/>
              <a:buChar char="•"/>
            </a:pPr>
            <a:r>
              <a:rPr lang="en-GB" sz="2400" b="1" dirty="0"/>
              <a:t>Indian bull frog </a:t>
            </a:r>
            <a:r>
              <a:rPr lang="en-GB" sz="2400" dirty="0"/>
              <a:t>(</a:t>
            </a:r>
            <a:r>
              <a:rPr lang="en-GB" sz="2400" b="1" i="1" dirty="0" err="1"/>
              <a:t>Rana</a:t>
            </a:r>
            <a:r>
              <a:rPr lang="en-GB" sz="2400" b="1" i="1" dirty="0"/>
              <a:t> </a:t>
            </a:r>
            <a:r>
              <a:rPr lang="en-GB" sz="2400" b="1" i="1" dirty="0" err="1"/>
              <a:t>tigrina</a:t>
            </a:r>
            <a:r>
              <a:rPr lang="en-GB" sz="2400" b="1" i="1" dirty="0"/>
              <a:t>)</a:t>
            </a:r>
            <a:r>
              <a:rPr lang="en-GB" sz="2400" i="1" dirty="0"/>
              <a:t> </a:t>
            </a:r>
            <a:r>
              <a:rPr lang="en-GB" sz="2400" dirty="0"/>
              <a:t>lives in or near permanent freshwater lakes, ponds and streams.</a:t>
            </a:r>
          </a:p>
          <a:p>
            <a:pPr marL="342900" indent="-342900" algn="just">
              <a:buFont typeface="Arial" pitchFamily="34" charset="0"/>
              <a:buChar char="•"/>
            </a:pPr>
            <a:r>
              <a:rPr lang="en-GB" sz="2400" dirty="0"/>
              <a:t>It spends its most of the time in the </a:t>
            </a:r>
            <a:r>
              <a:rPr lang="en-GB" sz="2400" b="1" dirty="0"/>
              <a:t>water</a:t>
            </a:r>
            <a:r>
              <a:rPr lang="en-GB" sz="2400" dirty="0"/>
              <a:t>.</a:t>
            </a:r>
          </a:p>
          <a:p>
            <a:pPr marL="342900" indent="-342900" algn="just">
              <a:buFont typeface="Arial" pitchFamily="34" charset="0"/>
              <a:buChar char="•"/>
            </a:pPr>
            <a:r>
              <a:rPr lang="en-GB" sz="2400" dirty="0"/>
              <a:t>The reasons for why the frog </a:t>
            </a:r>
            <a:r>
              <a:rPr lang="en-GB" sz="2400" b="1" dirty="0"/>
              <a:t>reside near the water </a:t>
            </a:r>
            <a:r>
              <a:rPr lang="en-GB" sz="2400" dirty="0"/>
              <a:t>are:</a:t>
            </a:r>
          </a:p>
          <a:p>
            <a:pPr marL="800100" lvl="1" indent="-342900" algn="just">
              <a:buFont typeface="Courier New" pitchFamily="49" charset="0"/>
              <a:buChar char="o"/>
            </a:pPr>
            <a:r>
              <a:rPr lang="en-GB" sz="2400" dirty="0"/>
              <a:t>To keep </a:t>
            </a:r>
            <a:r>
              <a:rPr lang="en-GB" sz="2400" b="1" dirty="0"/>
              <a:t>skin moist </a:t>
            </a:r>
            <a:r>
              <a:rPr lang="en-GB" sz="2400" dirty="0"/>
              <a:t>so as to perform </a:t>
            </a:r>
            <a:r>
              <a:rPr lang="en-GB" sz="2400" b="1" dirty="0"/>
              <a:t>cutaneous respiration</a:t>
            </a:r>
            <a:r>
              <a:rPr lang="en-GB" sz="2400" dirty="0"/>
              <a:t>.</a:t>
            </a:r>
          </a:p>
          <a:p>
            <a:pPr marL="800100" lvl="1" indent="-342900" algn="just">
              <a:buFont typeface="Courier New" pitchFamily="49" charset="0"/>
              <a:buChar char="o"/>
            </a:pPr>
            <a:r>
              <a:rPr lang="en-GB" sz="2400" b="1" dirty="0"/>
              <a:t>To escape from enemies </a:t>
            </a:r>
            <a:r>
              <a:rPr lang="en-GB" sz="2400" dirty="0"/>
              <a:t>by jumping into the water.</a:t>
            </a:r>
          </a:p>
          <a:p>
            <a:pPr marL="800100" lvl="1" indent="-342900" algn="just">
              <a:buFont typeface="Courier New" pitchFamily="49" charset="0"/>
              <a:buChar char="o"/>
            </a:pPr>
            <a:r>
              <a:rPr lang="en-GB" sz="2400" dirty="0"/>
              <a:t>Their </a:t>
            </a:r>
            <a:r>
              <a:rPr lang="en-GB" sz="2400" b="1" dirty="0" err="1"/>
              <a:t>oviposition</a:t>
            </a:r>
            <a:r>
              <a:rPr lang="en-GB" sz="2400" dirty="0"/>
              <a:t>, </a:t>
            </a:r>
            <a:r>
              <a:rPr lang="en-GB" sz="2400" b="1" dirty="0"/>
              <a:t>fertilization and embryonic development</a:t>
            </a:r>
            <a:r>
              <a:rPr lang="en-GB" sz="2400" dirty="0"/>
              <a:t> takes place in water.</a:t>
            </a:r>
          </a:p>
        </p:txBody>
      </p:sp>
      <p:pic>
        <p:nvPicPr>
          <p:cNvPr id="3074" name="Picture 2" descr="Best Jumping Frog GIFs | Gfycat"/>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7429500" y="793729"/>
            <a:ext cx="4762500" cy="264795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1776256"/>
            <a:ext cx="7407729"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n-GB" sz="2000" b="1" dirty="0"/>
              <a:t>Characteristic features of frog</a:t>
            </a:r>
          </a:p>
          <a:p>
            <a:pPr algn="just"/>
            <a:r>
              <a:rPr lang="en-GB" sz="2000" b="1" dirty="0"/>
              <a:t>Habits:</a:t>
            </a:r>
          </a:p>
          <a:p>
            <a:pPr marL="342900" indent="-342900" algn="just">
              <a:buFont typeface="Arial" pitchFamily="34" charset="0"/>
              <a:buChar char="•"/>
            </a:pPr>
            <a:r>
              <a:rPr lang="en-GB" sz="2000" dirty="0"/>
              <a:t>Frogs are </a:t>
            </a:r>
            <a:r>
              <a:rPr lang="en-GB" sz="2000" b="1" dirty="0"/>
              <a:t>non-poisonous</a:t>
            </a:r>
            <a:r>
              <a:rPr lang="en-GB" sz="2000" dirty="0"/>
              <a:t>, harmless and usually silent animals.</a:t>
            </a:r>
          </a:p>
          <a:p>
            <a:pPr marL="342900" indent="-342900" algn="just">
              <a:buFont typeface="Arial" pitchFamily="34" charset="0"/>
              <a:buChar char="•"/>
            </a:pPr>
            <a:r>
              <a:rPr lang="en-GB" sz="2000" dirty="0"/>
              <a:t>Unless disturbed, the detection of frog’s presence is difficult.</a:t>
            </a:r>
          </a:p>
          <a:p>
            <a:pPr marL="342900" indent="-342900" algn="just">
              <a:buFont typeface="Arial" pitchFamily="34" charset="0"/>
              <a:buChar char="•"/>
            </a:pPr>
            <a:r>
              <a:rPr lang="en-GB" sz="2000" dirty="0"/>
              <a:t>Along with being an excellent jumper, it is </a:t>
            </a:r>
            <a:r>
              <a:rPr lang="en-GB" sz="2000" b="1" dirty="0"/>
              <a:t>very agile.</a:t>
            </a:r>
          </a:p>
        </p:txBody>
      </p:sp>
    </p:spTree>
    <p:extLst>
      <p:ext uri="{BB962C8B-B14F-4D97-AF65-F5344CB8AC3E}">
        <p14:creationId xmlns="" xmlns:p14="http://schemas.microsoft.com/office/powerpoint/2010/main" val="3583561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3</a:t>
            </a:fld>
            <a:endParaRPr lang="en-US"/>
          </a:p>
        </p:txBody>
      </p:sp>
      <p:sp>
        <p:nvSpPr>
          <p:cNvPr id="3" name="Rectangle 2"/>
          <p:cNvSpPr/>
          <p:nvPr/>
        </p:nvSpPr>
        <p:spPr>
          <a:xfrm>
            <a:off x="0" y="1964353"/>
            <a:ext cx="12192000" cy="489364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GB" sz="2400" b="1" u="sng" dirty="0"/>
              <a:t>Locomotion of frog:</a:t>
            </a:r>
          </a:p>
          <a:p>
            <a:r>
              <a:rPr lang="en-GB" sz="2400" dirty="0"/>
              <a:t>Frog </a:t>
            </a:r>
            <a:r>
              <a:rPr lang="en-GB" sz="2400" dirty="0" err="1"/>
              <a:t>locomotes</a:t>
            </a:r>
            <a:r>
              <a:rPr lang="en-GB" sz="2400" dirty="0"/>
              <a:t> in two ways, by leaping on ground and swimming in water.</a:t>
            </a:r>
          </a:p>
          <a:p>
            <a:r>
              <a:rPr lang="en-GB" sz="2400" dirty="0"/>
              <a:t>Its </a:t>
            </a:r>
            <a:r>
              <a:rPr lang="en-GB" sz="2400" b="1" dirty="0"/>
              <a:t>muscular and </a:t>
            </a:r>
            <a:r>
              <a:rPr lang="en-GB" sz="2400" b="1" dirty="0" err="1"/>
              <a:t>endoskeletal</a:t>
            </a:r>
            <a:r>
              <a:rPr lang="en-GB" sz="2400" b="1" dirty="0"/>
              <a:t> </a:t>
            </a:r>
            <a:r>
              <a:rPr lang="en-GB" sz="2400" dirty="0"/>
              <a:t>systems have been modified to do so.</a:t>
            </a:r>
          </a:p>
          <a:p>
            <a:r>
              <a:rPr lang="en-GB" sz="2400" b="1" u="sng" dirty="0"/>
              <a:t>Leaping:</a:t>
            </a:r>
            <a:endParaRPr lang="en-GB" sz="2400" u="sng" dirty="0"/>
          </a:p>
          <a:p>
            <a:pPr marL="800100" lvl="1" indent="-342900">
              <a:buFont typeface="Arial" pitchFamily="34" charset="0"/>
              <a:buChar char="•"/>
            </a:pPr>
            <a:r>
              <a:rPr lang="en-GB" sz="2400" dirty="0"/>
              <a:t>While resting on land, frog’s short </a:t>
            </a:r>
            <a:r>
              <a:rPr lang="en-GB" sz="2400" b="1" dirty="0"/>
              <a:t>forelimbs</a:t>
            </a:r>
            <a:r>
              <a:rPr lang="en-GB" sz="2400" dirty="0"/>
              <a:t> are kept upright and the long hind limbs are folded in the manner of Z.</a:t>
            </a:r>
          </a:p>
          <a:p>
            <a:pPr marL="800100" lvl="1" indent="-342900">
              <a:buFont typeface="Arial" pitchFamily="34" charset="0"/>
              <a:buChar char="•"/>
            </a:pPr>
            <a:r>
              <a:rPr lang="en-GB" sz="2400" dirty="0"/>
              <a:t>The </a:t>
            </a:r>
            <a:r>
              <a:rPr lang="en-GB" sz="2400" b="1" dirty="0"/>
              <a:t>hind limbs </a:t>
            </a:r>
            <a:r>
              <a:rPr lang="en-GB" sz="2400" dirty="0"/>
              <a:t>are powerful.</a:t>
            </a:r>
          </a:p>
          <a:p>
            <a:pPr marL="800100" lvl="1" indent="-342900">
              <a:buFont typeface="Arial" pitchFamily="34" charset="0"/>
              <a:buChar char="•"/>
            </a:pPr>
            <a:r>
              <a:rPr lang="en-GB" sz="2400" dirty="0"/>
              <a:t>As the front part is inclined upwards during normal resting position, it is termed as squatting posture.</a:t>
            </a:r>
          </a:p>
          <a:p>
            <a:pPr marL="800100" lvl="1" indent="-342900">
              <a:buFont typeface="Arial" pitchFamily="34" charset="0"/>
              <a:buChar char="•"/>
            </a:pPr>
            <a:r>
              <a:rPr lang="en-GB" sz="2400" dirty="0"/>
              <a:t>The sudden extension of hind limbs during leaping acts as springs throwing the body to air.</a:t>
            </a:r>
          </a:p>
          <a:p>
            <a:pPr marL="800100" lvl="1" indent="-342900">
              <a:buFont typeface="Arial" pitchFamily="34" charset="0"/>
              <a:buChar char="•"/>
            </a:pPr>
            <a:r>
              <a:rPr lang="en-GB" sz="2400" dirty="0"/>
              <a:t>In a single jump, frog can jump a distance of 1.5 to 2 meters.</a:t>
            </a:r>
          </a:p>
          <a:p>
            <a:pPr marL="800100" lvl="1" indent="-342900">
              <a:buFont typeface="Arial" pitchFamily="34" charset="0"/>
              <a:buChar char="•"/>
            </a:pPr>
            <a:r>
              <a:rPr lang="en-GB" sz="2400" dirty="0"/>
              <a:t>The forelimbs act as shock absorbers on landing back to the ground.</a:t>
            </a:r>
          </a:p>
          <a:p>
            <a:pPr marL="800100" lvl="1" indent="-342900">
              <a:buFont typeface="Arial" pitchFamily="34" charset="0"/>
              <a:buChar char="•"/>
            </a:pPr>
            <a:r>
              <a:rPr lang="en-GB" sz="2400" dirty="0"/>
              <a:t>The forelimbs also manipulate and adjust the direction of the </a:t>
            </a:r>
            <a:r>
              <a:rPr lang="en-GB" sz="2400" dirty="0" smtClean="0"/>
              <a:t>jump</a:t>
            </a:r>
            <a:r>
              <a:rPr lang="en-GB" sz="2400" dirty="0"/>
              <a:t>.</a:t>
            </a:r>
          </a:p>
        </p:txBody>
      </p:sp>
      <p:sp>
        <p:nvSpPr>
          <p:cNvPr id="5" name="AutoShape 2" descr="How do frogs survive winter? Why don't they freeze to death? - Scientific  American"/>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ow do frogs survive winter? Why don't they freeze to death? - Scientific  American"/>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 xmlns:p14="http://schemas.microsoft.com/office/powerpoint/2010/main" val="3486686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4</a:t>
            </a:fld>
            <a:endParaRPr lang="en-US"/>
          </a:p>
        </p:txBody>
      </p:sp>
      <p:sp>
        <p:nvSpPr>
          <p:cNvPr id="3" name="Rectangle 2"/>
          <p:cNvSpPr/>
          <p:nvPr/>
        </p:nvSpPr>
        <p:spPr>
          <a:xfrm>
            <a:off x="5245100" y="-30105"/>
            <a:ext cx="6946900" cy="67403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GB" sz="2400" b="1" u="sng" dirty="0"/>
              <a:t>Swimming:</a:t>
            </a:r>
            <a:endParaRPr lang="en-GB" sz="2400" u="sng" dirty="0"/>
          </a:p>
          <a:p>
            <a:pPr marL="800100" lvl="1" indent="-342900">
              <a:buFont typeface="Wingdings" pitchFamily="2" charset="2"/>
              <a:buChar char="q"/>
            </a:pPr>
            <a:r>
              <a:rPr lang="en-GB" sz="2400" dirty="0"/>
              <a:t>The swimming of frog in water is possible because of the powerful backwards thrusts of its hind limbs that act like propellers.</a:t>
            </a:r>
          </a:p>
          <a:p>
            <a:pPr marL="800100" lvl="1" indent="-342900">
              <a:buFont typeface="Wingdings" pitchFamily="2" charset="2"/>
              <a:buChar char="q"/>
            </a:pPr>
            <a:r>
              <a:rPr lang="en-GB" sz="2400" dirty="0"/>
              <a:t>In course of their backward strokes, the toes are spread apart and the broad webs push against water, leading the body forward.</a:t>
            </a:r>
          </a:p>
          <a:p>
            <a:pPr marL="800100" lvl="1" indent="-342900">
              <a:buFont typeface="Wingdings" pitchFamily="2" charset="2"/>
              <a:buChar char="q"/>
            </a:pPr>
            <a:r>
              <a:rPr lang="en-GB" sz="2400" dirty="0"/>
              <a:t>When the frog is paddling around leisurely, the right and left forelimbs move alternately.</a:t>
            </a:r>
          </a:p>
          <a:p>
            <a:pPr marL="800100" lvl="1" indent="-342900">
              <a:buFont typeface="Wingdings" pitchFamily="2" charset="2"/>
              <a:buChar char="q"/>
            </a:pPr>
            <a:r>
              <a:rPr lang="en-GB" sz="2400" dirty="0"/>
              <a:t>Forelimbs carry out two roles i.e. assist in propelling and in guiding the direction of movement.</a:t>
            </a:r>
          </a:p>
          <a:p>
            <a:pPr marL="800100" lvl="1" indent="-342900">
              <a:buFont typeface="Wingdings" pitchFamily="2" charset="2"/>
              <a:buChar char="q"/>
            </a:pPr>
            <a:r>
              <a:rPr lang="en-GB" sz="2400" dirty="0"/>
              <a:t>Only the tip of snout carrying nostrils is exposed, when frog comes to surface to breathe, or just float. In this time, the fore and hind limbs are extended in water.</a:t>
            </a:r>
          </a:p>
          <a:p>
            <a:pPr marL="800100" lvl="1" indent="-342900">
              <a:buFont typeface="Wingdings" pitchFamily="2" charset="2"/>
              <a:buChar char="q"/>
            </a:pPr>
            <a:r>
              <a:rPr lang="en-GB" sz="2400" dirty="0"/>
              <a:t>If disturbed in this position, it dives under water right </a:t>
            </a:r>
            <a:r>
              <a:rPr lang="en-GB" sz="2400" dirty="0" smtClean="0"/>
              <a:t>away.</a:t>
            </a:r>
            <a:endParaRPr lang="en-GB" sz="2400" dirty="0"/>
          </a:p>
        </p:txBody>
      </p:sp>
      <p:pic>
        <p:nvPicPr>
          <p:cNvPr id="2050" name="Picture 2" descr="Best Frog Swimming GIFs | Gfycat"/>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824780"/>
            <a:ext cx="5245100" cy="503322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105309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5</a:t>
            </a:fld>
            <a:endParaRPr lang="en-US"/>
          </a:p>
        </p:txBody>
      </p:sp>
      <p:sp>
        <p:nvSpPr>
          <p:cNvPr id="3" name="Rectangle 2"/>
          <p:cNvSpPr/>
          <p:nvPr/>
        </p:nvSpPr>
        <p:spPr>
          <a:xfrm>
            <a:off x="0" y="0"/>
            <a:ext cx="12192000" cy="61247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GB" sz="2800" b="1" u="sng" dirty="0"/>
              <a:t>Feeding habit of frog:</a:t>
            </a:r>
          </a:p>
          <a:p>
            <a:pPr marL="342900" indent="-342900">
              <a:buFont typeface="Courier New" pitchFamily="49" charset="0"/>
              <a:buChar char="o"/>
            </a:pPr>
            <a:r>
              <a:rPr lang="en-GB" sz="2400" dirty="0"/>
              <a:t>Being carnivorous in nature, it feeds on living insects, worms, molluscs and tadpoles.</a:t>
            </a:r>
          </a:p>
          <a:p>
            <a:pPr marL="342900" indent="-342900">
              <a:buFont typeface="Courier New" pitchFamily="49" charset="0"/>
              <a:buChar char="o"/>
            </a:pPr>
            <a:r>
              <a:rPr lang="en-GB" sz="2400" dirty="0"/>
              <a:t>It catches its prey by a sudden flip of its </a:t>
            </a:r>
            <a:r>
              <a:rPr lang="en-GB" sz="2400" b="1" dirty="0" err="1"/>
              <a:t>protrusible</a:t>
            </a:r>
            <a:r>
              <a:rPr lang="en-GB" sz="2400" dirty="0"/>
              <a:t> sticky tongue which is attached at the front end and is free behind.</a:t>
            </a:r>
          </a:p>
          <a:p>
            <a:pPr marL="342900" indent="-342900">
              <a:buFont typeface="Courier New" pitchFamily="49" charset="0"/>
              <a:buChar char="o"/>
            </a:pPr>
            <a:r>
              <a:rPr lang="en-GB" sz="2400" dirty="0"/>
              <a:t>It ignores motionless object or food.</a:t>
            </a:r>
          </a:p>
          <a:p>
            <a:pPr marL="342900" indent="-342900">
              <a:buFont typeface="Courier New" pitchFamily="49" charset="0"/>
              <a:buChar char="o"/>
            </a:pPr>
            <a:r>
              <a:rPr lang="en-GB" sz="2400" dirty="0"/>
              <a:t>It doesn’t chew, but swallows whole food.</a:t>
            </a:r>
          </a:p>
          <a:p>
            <a:r>
              <a:rPr lang="en-GB" sz="2800" b="1" u="sng" dirty="0"/>
              <a:t>Croaking sound of frog:</a:t>
            </a:r>
          </a:p>
          <a:p>
            <a:pPr marL="342900" indent="-342900">
              <a:buFont typeface="Courier New" pitchFamily="49" charset="0"/>
              <a:buChar char="o"/>
            </a:pPr>
            <a:r>
              <a:rPr lang="en-GB" sz="2400" dirty="0"/>
              <a:t>Croaking is a term given for characteristic noise or sound produced by frogs.</a:t>
            </a:r>
          </a:p>
          <a:p>
            <a:pPr marL="342900" indent="-342900">
              <a:buFont typeface="Courier New" pitchFamily="49" charset="0"/>
              <a:buChar char="o"/>
            </a:pPr>
            <a:r>
              <a:rPr lang="en-GB" sz="2400" dirty="0"/>
              <a:t>It is commonly heard during rains which is its breeding season.</a:t>
            </a:r>
          </a:p>
          <a:p>
            <a:pPr marL="342900" indent="-342900">
              <a:buFont typeface="Courier New" pitchFamily="49" charset="0"/>
              <a:buChar char="o"/>
            </a:pPr>
            <a:r>
              <a:rPr lang="en-GB" sz="2400" dirty="0"/>
              <a:t>It is considered as mating call.</a:t>
            </a:r>
          </a:p>
          <a:p>
            <a:pPr marL="342900" indent="-342900">
              <a:buFont typeface="Courier New" pitchFamily="49" charset="0"/>
              <a:buChar char="o"/>
            </a:pPr>
            <a:r>
              <a:rPr lang="en-GB" sz="2400" dirty="0"/>
              <a:t>The air is forced from lungs over vocal cords into mouth cavity and is returned back again. This is how croaking sound is produced.</a:t>
            </a:r>
          </a:p>
          <a:p>
            <a:pPr marL="342900" indent="-342900">
              <a:buFont typeface="Courier New" pitchFamily="49" charset="0"/>
              <a:buChar char="o"/>
            </a:pPr>
            <a:r>
              <a:rPr lang="en-GB" sz="2400" dirty="0"/>
              <a:t>Croaking can be done under water and on land as well.</a:t>
            </a:r>
          </a:p>
          <a:p>
            <a:pPr marL="342900" indent="-342900">
              <a:buFont typeface="Courier New" pitchFamily="49" charset="0"/>
              <a:buChar char="o"/>
            </a:pPr>
            <a:r>
              <a:rPr lang="en-GB" sz="2400" dirty="0"/>
              <a:t>Croaking is heard louder in males due to presence of a pair of distensible balloon-like loose skin folds on throat, called vocal sacs.</a:t>
            </a:r>
          </a:p>
          <a:p>
            <a:pPr marL="342900" indent="-342900">
              <a:buFont typeface="Courier New" pitchFamily="49" charset="0"/>
              <a:buChar char="o"/>
            </a:pPr>
            <a:r>
              <a:rPr lang="en-GB" sz="2400" dirty="0"/>
              <a:t>Vocal sacs act as resonators.</a:t>
            </a:r>
          </a:p>
        </p:txBody>
      </p:sp>
    </p:spTree>
    <p:extLst>
      <p:ext uri="{BB962C8B-B14F-4D97-AF65-F5344CB8AC3E}">
        <p14:creationId xmlns="" xmlns:p14="http://schemas.microsoft.com/office/powerpoint/2010/main" val="3946982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6</a:t>
            </a:fld>
            <a:endParaRPr lang="en-US"/>
          </a:p>
        </p:txBody>
      </p:sp>
      <p:sp>
        <p:nvSpPr>
          <p:cNvPr id="3" name="Rectangle 2"/>
          <p:cNvSpPr/>
          <p:nvPr/>
        </p:nvSpPr>
        <p:spPr>
          <a:xfrm>
            <a:off x="0" y="1832038"/>
            <a:ext cx="12192000" cy="495520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GB" sz="2800" b="1" u="sng" dirty="0"/>
              <a:t>Hibernation and aestivation in Frog:</a:t>
            </a:r>
          </a:p>
          <a:p>
            <a:pPr marL="342900" indent="-342900">
              <a:buFont typeface="Wingdings" pitchFamily="2" charset="2"/>
              <a:buChar char="Ø"/>
            </a:pPr>
            <a:r>
              <a:rPr lang="en-GB" sz="2400" dirty="0"/>
              <a:t>As frogs are cold-blooded animals, the body temperature alters with that of surrounding.</a:t>
            </a:r>
          </a:p>
          <a:p>
            <a:pPr marL="342900" indent="-342900">
              <a:buFont typeface="Wingdings" pitchFamily="2" charset="2"/>
              <a:buChar char="Ø"/>
            </a:pPr>
            <a:r>
              <a:rPr lang="en-GB" sz="2400" dirty="0"/>
              <a:t>In the time of adverse environmental conditions such as cold winter and hot summer days, frogs hide themselves in the soft damp bottom mud for protection.</a:t>
            </a:r>
          </a:p>
          <a:p>
            <a:pPr marL="342900" indent="-342900">
              <a:buFont typeface="Wingdings" pitchFamily="2" charset="2"/>
              <a:buChar char="Ø"/>
            </a:pPr>
            <a:r>
              <a:rPr lang="en-GB" sz="2400" dirty="0"/>
              <a:t>They now stop feeding and become metabolically inactive.</a:t>
            </a:r>
          </a:p>
          <a:p>
            <a:pPr marL="342900" indent="-342900">
              <a:buFont typeface="Wingdings" pitchFamily="2" charset="2"/>
              <a:buChar char="Ø"/>
            </a:pPr>
            <a:r>
              <a:rPr lang="en-GB" sz="2400" dirty="0"/>
              <a:t>They survive on glycogen and fat stored in their bodies.</a:t>
            </a:r>
          </a:p>
          <a:p>
            <a:pPr marL="342900" indent="-342900">
              <a:buFont typeface="Wingdings" pitchFamily="2" charset="2"/>
              <a:buChar char="Ø"/>
            </a:pPr>
            <a:r>
              <a:rPr lang="en-GB" sz="2400" dirty="0"/>
              <a:t>Pulmonary respiration is suspended.</a:t>
            </a:r>
          </a:p>
          <a:p>
            <a:pPr marL="342900" indent="-342900">
              <a:buFont typeface="Wingdings" pitchFamily="2" charset="2"/>
              <a:buChar char="Ø"/>
            </a:pPr>
            <a:r>
              <a:rPr lang="en-GB" sz="2400" dirty="0"/>
              <a:t>Cutaneous respiration through moist skin is sufficient.</a:t>
            </a:r>
          </a:p>
          <a:p>
            <a:pPr marL="342900" indent="-342900">
              <a:buFont typeface="Wingdings" pitchFamily="2" charset="2"/>
              <a:buChar char="Ø"/>
            </a:pPr>
            <a:r>
              <a:rPr lang="en-GB" sz="2400" dirty="0"/>
              <a:t>This condition of dormancy or suspension of liveliness is termed as hibernation or ‘winter sleep’ during winter and aestivation or ‘summer sleep’ in summer.</a:t>
            </a:r>
          </a:p>
          <a:p>
            <a:pPr marL="342900" indent="-342900">
              <a:buFont typeface="Wingdings" pitchFamily="2" charset="2"/>
              <a:buChar char="Ø"/>
            </a:pPr>
            <a:r>
              <a:rPr lang="en-GB" sz="2400" dirty="0"/>
              <a:t>As soon as the cold winter or hot summer ends, the frogs return back to their normal active life.</a:t>
            </a:r>
          </a:p>
        </p:txBody>
      </p:sp>
    </p:spTree>
    <p:extLst>
      <p:ext uri="{BB962C8B-B14F-4D97-AF65-F5344CB8AC3E}">
        <p14:creationId xmlns="" xmlns:p14="http://schemas.microsoft.com/office/powerpoint/2010/main" val="4288548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7</a:t>
            </a:fld>
            <a:endParaRPr lang="en-US"/>
          </a:p>
        </p:txBody>
      </p:sp>
      <p:sp>
        <p:nvSpPr>
          <p:cNvPr id="3" name="Rectangle 2"/>
          <p:cNvSpPr/>
          <p:nvPr/>
        </p:nvSpPr>
        <p:spPr>
          <a:xfrm>
            <a:off x="0" y="2136339"/>
            <a:ext cx="12192000"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GB" sz="2400" b="1" u="sng" dirty="0"/>
              <a:t>Camouflage adaptation in frog:</a:t>
            </a:r>
          </a:p>
          <a:p>
            <a:pPr marL="457200" indent="-457200">
              <a:buFont typeface="Arial" pitchFamily="34" charset="0"/>
              <a:buChar char="•"/>
            </a:pPr>
            <a:r>
              <a:rPr lang="en-GB" sz="2400" dirty="0"/>
              <a:t>Frogs have the </a:t>
            </a:r>
            <a:r>
              <a:rPr lang="en-GB" sz="2400" dirty="0" err="1"/>
              <a:t>color</a:t>
            </a:r>
            <a:r>
              <a:rPr lang="en-GB" sz="2400" dirty="0"/>
              <a:t> changing ability of skin to match with that of surroundings.</a:t>
            </a:r>
          </a:p>
          <a:p>
            <a:pPr marL="457200" indent="-457200">
              <a:buFont typeface="Arial" pitchFamily="34" charset="0"/>
              <a:buChar char="•"/>
            </a:pPr>
            <a:r>
              <a:rPr lang="en-GB" sz="2400" dirty="0"/>
              <a:t>It helps them to escape from enemies by remaining unnoticeable.</a:t>
            </a:r>
          </a:p>
          <a:p>
            <a:pPr marL="457200" indent="-457200">
              <a:buFont typeface="Arial" pitchFamily="34" charset="0"/>
              <a:buChar char="•"/>
            </a:pPr>
            <a:r>
              <a:rPr lang="en-GB" sz="2400" dirty="0"/>
              <a:t>This type of protective coloration is termed as camouflage.</a:t>
            </a:r>
          </a:p>
          <a:p>
            <a:pPr marL="457200" indent="-457200">
              <a:buFont typeface="Arial" pitchFamily="34" charset="0"/>
              <a:buChar char="•"/>
            </a:pPr>
            <a:r>
              <a:rPr lang="en-GB" sz="2400" dirty="0"/>
              <a:t>The change in </a:t>
            </a:r>
            <a:r>
              <a:rPr lang="en-GB" sz="2400" dirty="0" err="1"/>
              <a:t>color</a:t>
            </a:r>
            <a:r>
              <a:rPr lang="en-GB" sz="2400" dirty="0"/>
              <a:t> is possible due to dispersion or concentration of special amoeboid pigment cells in their skin.</a:t>
            </a:r>
          </a:p>
        </p:txBody>
      </p:sp>
    </p:spTree>
    <p:extLst>
      <p:ext uri="{BB962C8B-B14F-4D97-AF65-F5344CB8AC3E}">
        <p14:creationId xmlns="" xmlns:p14="http://schemas.microsoft.com/office/powerpoint/2010/main" val="1725684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8</a:t>
            </a:fld>
            <a:endParaRPr lang="en-US"/>
          </a:p>
        </p:txBody>
      </p:sp>
      <p:sp>
        <p:nvSpPr>
          <p:cNvPr id="3" name="Rectangle 2"/>
          <p:cNvSpPr/>
          <p:nvPr/>
        </p:nvSpPr>
        <p:spPr>
          <a:xfrm>
            <a:off x="0" y="0"/>
            <a:ext cx="12192000" cy="686341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GB" sz="2200" b="1" dirty="0"/>
              <a:t>Breeding in frog:</a:t>
            </a:r>
          </a:p>
          <a:p>
            <a:pPr marL="342900" indent="-342900">
              <a:buFont typeface="Arial" pitchFamily="34" charset="0"/>
              <a:buChar char="•"/>
            </a:pPr>
            <a:r>
              <a:rPr lang="en-GB" sz="2200" dirty="0"/>
              <a:t>As soon as the </a:t>
            </a:r>
            <a:r>
              <a:rPr lang="en-GB" sz="2200" b="1" dirty="0"/>
              <a:t>rainy season</a:t>
            </a:r>
            <a:r>
              <a:rPr lang="en-GB" sz="2200" dirty="0"/>
              <a:t> starts, frog comes out from aestivation.</a:t>
            </a:r>
          </a:p>
          <a:p>
            <a:pPr marL="342900" indent="-342900">
              <a:buFont typeface="Arial" pitchFamily="34" charset="0"/>
              <a:buChar char="•"/>
            </a:pPr>
            <a:r>
              <a:rPr lang="en-GB" sz="2200" dirty="0"/>
              <a:t>It starts breeding immediately which lasts from July to September.</a:t>
            </a:r>
          </a:p>
          <a:p>
            <a:pPr marL="342900" indent="-342900">
              <a:buFont typeface="Arial" pitchFamily="34" charset="0"/>
              <a:buChar char="•"/>
            </a:pPr>
            <a:r>
              <a:rPr lang="en-GB" sz="2200" dirty="0"/>
              <a:t>Males gather in </a:t>
            </a:r>
            <a:r>
              <a:rPr lang="en-GB" sz="2200" b="1" dirty="0"/>
              <a:t>shallow waters </a:t>
            </a:r>
            <a:r>
              <a:rPr lang="en-GB" sz="2200" dirty="0"/>
              <a:t>and attract females by croaking which is often a </a:t>
            </a:r>
            <a:r>
              <a:rPr lang="en-GB" sz="2200" b="1" dirty="0"/>
              <a:t>sex call</a:t>
            </a:r>
            <a:r>
              <a:rPr lang="en-GB" sz="2200" dirty="0"/>
              <a:t>.</a:t>
            </a:r>
          </a:p>
          <a:p>
            <a:pPr marL="342900" indent="-342900">
              <a:buFont typeface="Arial" pitchFamily="34" charset="0"/>
              <a:buChar char="•"/>
            </a:pPr>
            <a:r>
              <a:rPr lang="en-GB" sz="2200" dirty="0"/>
              <a:t>The male mounts upon the back of the female and grasps firmly around her thorax by his forelegs.</a:t>
            </a:r>
          </a:p>
          <a:p>
            <a:pPr marL="342900" indent="-342900">
              <a:buFont typeface="Arial" pitchFamily="34" charset="0"/>
              <a:buChar char="•"/>
            </a:pPr>
            <a:r>
              <a:rPr lang="en-GB" sz="2200" dirty="0"/>
              <a:t>The males have </a:t>
            </a:r>
            <a:r>
              <a:rPr lang="en-GB" sz="2200" b="1" dirty="0"/>
              <a:t>nuptial </a:t>
            </a:r>
            <a:r>
              <a:rPr lang="en-GB" sz="2200" b="1" dirty="0" smtClean="0"/>
              <a:t>pads (</a:t>
            </a:r>
            <a:r>
              <a:rPr lang="en-GB" sz="2200" dirty="0"/>
              <a:t>holding the slippery </a:t>
            </a:r>
            <a:r>
              <a:rPr lang="en-GB" sz="2200" dirty="0" smtClean="0"/>
              <a:t>female) on </a:t>
            </a:r>
            <a:r>
              <a:rPr lang="en-GB" sz="2200" dirty="0"/>
              <a:t>the bases of inner fingers which are fully developed during breeding season</a:t>
            </a:r>
            <a:r>
              <a:rPr lang="en-GB" sz="2200" dirty="0" smtClean="0"/>
              <a:t>.</a:t>
            </a:r>
            <a:endParaRPr lang="en-GB" sz="2200" dirty="0"/>
          </a:p>
          <a:p>
            <a:pPr marL="342900" indent="-342900">
              <a:buFont typeface="Arial" pitchFamily="34" charset="0"/>
              <a:buChar char="•"/>
            </a:pPr>
            <a:r>
              <a:rPr lang="en-GB" sz="2200" dirty="0"/>
              <a:t>It helps them in </a:t>
            </a:r>
            <a:r>
              <a:rPr lang="en-GB" sz="2200" b="1" dirty="0" err="1" smtClean="0"/>
              <a:t>Amplexus</a:t>
            </a:r>
            <a:r>
              <a:rPr lang="en-GB" sz="2200" dirty="0" smtClean="0"/>
              <a:t> </a:t>
            </a:r>
            <a:r>
              <a:rPr lang="en-GB" sz="2200" dirty="0"/>
              <a:t>is the term given for this sexual embrace.</a:t>
            </a:r>
          </a:p>
          <a:p>
            <a:pPr marL="342900" indent="-342900">
              <a:buFont typeface="Arial" pitchFamily="34" charset="0"/>
              <a:buChar char="•"/>
            </a:pPr>
            <a:r>
              <a:rPr lang="en-GB" sz="2200" dirty="0" err="1"/>
              <a:t>Amplexus</a:t>
            </a:r>
            <a:r>
              <a:rPr lang="en-GB" sz="2200" dirty="0"/>
              <a:t> continues for several days till the female deposits several hundred ova or eggs through her cloaca into water.</a:t>
            </a:r>
          </a:p>
          <a:p>
            <a:pPr marL="342900" indent="-342900">
              <a:buFont typeface="Arial" pitchFamily="34" charset="0"/>
              <a:buChar char="•"/>
            </a:pPr>
            <a:r>
              <a:rPr lang="en-GB" sz="2200" dirty="0"/>
              <a:t>Milt or </a:t>
            </a:r>
            <a:r>
              <a:rPr lang="en-GB" sz="2200" dirty="0" smtClean="0"/>
              <a:t>seminal fluid contains </a:t>
            </a:r>
            <a:r>
              <a:rPr lang="en-GB" sz="2200" dirty="0"/>
              <a:t>spermatozoa </a:t>
            </a:r>
            <a:r>
              <a:rPr lang="en-GB" sz="2200" dirty="0" smtClean="0"/>
              <a:t>is </a:t>
            </a:r>
            <a:r>
              <a:rPr lang="en-GB" sz="2200" dirty="0"/>
              <a:t>discharged by males over eggs.</a:t>
            </a:r>
          </a:p>
          <a:p>
            <a:pPr marL="342900" indent="-342900">
              <a:buFont typeface="Arial" pitchFamily="34" charset="0"/>
              <a:buChar char="•"/>
            </a:pPr>
            <a:r>
              <a:rPr lang="en-GB" sz="2200" dirty="0" smtClean="0"/>
              <a:t>Hence</a:t>
            </a:r>
            <a:r>
              <a:rPr lang="en-GB" sz="2200" dirty="0"/>
              <a:t>, fertilization is external.</a:t>
            </a:r>
          </a:p>
          <a:p>
            <a:pPr marL="342900" indent="-342900">
              <a:buFont typeface="Arial" pitchFamily="34" charset="0"/>
              <a:buChar char="•"/>
            </a:pPr>
            <a:r>
              <a:rPr lang="en-GB" sz="2200" dirty="0"/>
              <a:t>Now, the male releases grip, leaving the female</a:t>
            </a:r>
            <a:r>
              <a:rPr lang="en-GB" sz="2200" dirty="0" smtClean="0"/>
              <a:t>.</a:t>
            </a:r>
          </a:p>
          <a:p>
            <a:endParaRPr lang="en-GB" sz="2200" dirty="0" smtClean="0"/>
          </a:p>
          <a:p>
            <a:endParaRPr lang="en-GB" sz="2200" dirty="0"/>
          </a:p>
          <a:p>
            <a:pPr marL="342900" indent="-342900">
              <a:buFont typeface="Arial" pitchFamily="34" charset="0"/>
              <a:buChar char="•"/>
            </a:pPr>
            <a:r>
              <a:rPr lang="en-GB" sz="2200" dirty="0"/>
              <a:t>Frog’s spawn (mass of eggs) is embedded in a gelatinous material which on contact with water swells into a protective transparent jelly.</a:t>
            </a:r>
          </a:p>
          <a:p>
            <a:pPr marL="342900" indent="-342900">
              <a:buFont typeface="Arial" pitchFamily="34" charset="0"/>
              <a:buChar char="•"/>
            </a:pPr>
            <a:r>
              <a:rPr lang="en-GB" sz="2200" dirty="0"/>
              <a:t>The fertilized eggs or zygotes develop into tadpoles within two weeks of time.</a:t>
            </a:r>
          </a:p>
          <a:p>
            <a:pPr marL="342900" indent="-342900">
              <a:buFont typeface="Arial" pitchFamily="34" charset="0"/>
              <a:buChar char="•"/>
            </a:pPr>
            <a:r>
              <a:rPr lang="en-GB" sz="2200" dirty="0"/>
              <a:t>Tadpoles are free-swimming aquatic </a:t>
            </a:r>
            <a:r>
              <a:rPr lang="en-GB" sz="2200" dirty="0" smtClean="0"/>
              <a:t>larvae</a:t>
            </a:r>
            <a:r>
              <a:rPr lang="en-GB" sz="2200" dirty="0"/>
              <a:t> </a:t>
            </a:r>
            <a:r>
              <a:rPr lang="en-GB" sz="2200" dirty="0" smtClean="0"/>
              <a:t>that </a:t>
            </a:r>
            <a:r>
              <a:rPr lang="en-GB" sz="2200" dirty="0"/>
              <a:t>undergo </a:t>
            </a:r>
            <a:r>
              <a:rPr lang="en-GB" sz="2200" b="1" dirty="0"/>
              <a:t>metamorphosis</a:t>
            </a:r>
            <a:r>
              <a:rPr lang="en-GB" sz="2200" dirty="0"/>
              <a:t> to become adult terrestrial frogs.</a:t>
            </a:r>
          </a:p>
        </p:txBody>
      </p:sp>
      <p:pic>
        <p:nvPicPr>
          <p:cNvPr id="4098" name="Picture 2" descr="Indian Bullfrog Mating GIF by joliot | Gfycat"/>
          <p:cNvPicPr>
            <a:picLocks noChangeAspect="1" noChangeArrowheads="1" noCrop="1"/>
          </p:cNvPicPr>
          <p:nvPr/>
        </p:nvPicPr>
        <p:blipFill>
          <a:blip r:embed="rId3">
            <a:extLst>
              <a:ext uri="{28A0092B-C50C-407E-A947-70E740481C1C}">
                <a14:useLocalDpi xmlns="" xmlns:a14="http://schemas.microsoft.com/office/drawing/2010/main" val="0"/>
              </a:ext>
            </a:extLst>
          </a:blip>
          <a:srcRect/>
          <a:stretch>
            <a:fillRect/>
          </a:stretch>
        </p:blipFill>
        <p:spPr bwMode="auto">
          <a:xfrm>
            <a:off x="7865835" y="3048000"/>
            <a:ext cx="4229100" cy="1981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88007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580" name="TextBox 8"/>
          <p:cNvSpPr txBox="1">
            <a:spLocks noChangeArrowheads="1"/>
          </p:cNvSpPr>
          <p:nvPr/>
        </p:nvSpPr>
        <p:spPr bwMode="auto">
          <a:xfrm>
            <a:off x="2967041" y="1714503"/>
            <a:ext cx="185737"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sz="2800"/>
          </a:p>
          <a:p>
            <a:pPr eaLnBrk="1" hangingPunct="1"/>
            <a:endParaRPr lang="en-US" sz="3600" u="sng"/>
          </a:p>
        </p:txBody>
      </p:sp>
      <p:sp>
        <p:nvSpPr>
          <p:cNvPr id="24581" name="TextBox 12"/>
          <p:cNvSpPr txBox="1">
            <a:spLocks noChangeArrowheads="1"/>
          </p:cNvSpPr>
          <p:nvPr/>
        </p:nvSpPr>
        <p:spPr bwMode="auto">
          <a:xfrm>
            <a:off x="2865441" y="2792416"/>
            <a:ext cx="312737"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a:p>
            <a:pPr eaLnBrk="1" hangingPunct="1"/>
            <a:r>
              <a:rPr lang="en-US"/>
              <a:t>  </a:t>
            </a:r>
          </a:p>
          <a:p>
            <a:pPr eaLnBrk="1" hangingPunct="1"/>
            <a:endParaRPr lang="en-US"/>
          </a:p>
        </p:txBody>
      </p:sp>
      <p:sp>
        <p:nvSpPr>
          <p:cNvPr id="2" name="Date Placeholder 1"/>
          <p:cNvSpPr>
            <a:spLocks noGrp="1"/>
          </p:cNvSpPr>
          <p:nvPr>
            <p:ph type="dt" sz="half" idx="10"/>
          </p:nvPr>
        </p:nvSpPr>
        <p:spPr/>
        <p:txBody>
          <a:bodyPr/>
          <a:lstStyle/>
          <a:p>
            <a:pPr>
              <a:defRPr/>
            </a:pPr>
            <a:fld id="{9E52A59E-EB97-4CD9-A336-E8A38D5A825C}" type="datetime1">
              <a:rPr lang="en-US" smtClean="0"/>
              <a:pPr>
                <a:defRPr/>
              </a:pPr>
              <a:t>2/14/2023</a:t>
            </a:fld>
            <a:endParaRPr lang="en-US"/>
          </a:p>
        </p:txBody>
      </p:sp>
      <p:sp>
        <p:nvSpPr>
          <p:cNvPr id="4" name="Slide Number Placeholder 3"/>
          <p:cNvSpPr>
            <a:spLocks noGrp="1"/>
          </p:cNvSpPr>
          <p:nvPr>
            <p:ph type="sldNum" sz="quarter" idx="12"/>
          </p:nvPr>
        </p:nvSpPr>
        <p:spPr/>
        <p:txBody>
          <a:bodyPr/>
          <a:lstStyle/>
          <a:p>
            <a:fld id="{D23CCBA2-1B9E-4E9E-A03C-E14966500F05}" type="slidenum">
              <a:rPr lang="en-US" smtClean="0"/>
              <a:pPr/>
              <a:t>9</a:t>
            </a:fld>
            <a:endParaRPr lang="en-US"/>
          </a:p>
        </p:txBody>
      </p:sp>
      <p:sp>
        <p:nvSpPr>
          <p:cNvPr id="3" name="Rectangle 2"/>
          <p:cNvSpPr/>
          <p:nvPr/>
        </p:nvSpPr>
        <p:spPr>
          <a:xfrm>
            <a:off x="14514" y="1714503"/>
            <a:ext cx="12192000" cy="5262979"/>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GB" sz="2400" b="1" dirty="0"/>
              <a:t>Enemies of frog:</a:t>
            </a:r>
          </a:p>
          <a:p>
            <a:pPr marL="342900" indent="-342900">
              <a:buFont typeface="Courier New" pitchFamily="49" charset="0"/>
              <a:buChar char="o"/>
            </a:pPr>
            <a:r>
              <a:rPr lang="en-GB" sz="2400" dirty="0"/>
              <a:t>The number or frogs and tadpoles are reduced by several natural enemies.</a:t>
            </a:r>
          </a:p>
          <a:p>
            <a:pPr marL="342900" indent="-342900">
              <a:buFont typeface="Courier New" pitchFamily="49" charset="0"/>
              <a:buChar char="o"/>
            </a:pPr>
            <a:r>
              <a:rPr lang="en-GB" sz="2400" dirty="0"/>
              <a:t>The major enemies are snakes, mongooses, turtles, racoons, crows, vultures, aquatic birds, fishes, other amphibians and man.</a:t>
            </a:r>
          </a:p>
          <a:p>
            <a:pPr marL="342900" indent="-342900">
              <a:buFont typeface="Courier New" pitchFamily="49" charset="0"/>
              <a:buChar char="o"/>
            </a:pPr>
            <a:r>
              <a:rPr lang="en-GB" sz="2400" dirty="0"/>
              <a:t>Frogs also becomes host for different kinds of parasites such as protozoans (</a:t>
            </a:r>
            <a:r>
              <a:rPr lang="en-GB" sz="2400" i="1" dirty="0" err="1"/>
              <a:t>Opalina</a:t>
            </a:r>
            <a:r>
              <a:rPr lang="en-GB" sz="2400" i="1" dirty="0"/>
              <a:t>, </a:t>
            </a:r>
            <a:r>
              <a:rPr lang="en-GB" sz="2400" i="1" dirty="0" err="1"/>
              <a:t>Nyctotherus</a:t>
            </a:r>
            <a:r>
              <a:rPr lang="en-GB" sz="2400" i="1" dirty="0"/>
              <a:t>, </a:t>
            </a:r>
            <a:r>
              <a:rPr lang="en-GB" sz="2400" i="1" dirty="0" err="1"/>
              <a:t>Balantidium</a:t>
            </a:r>
            <a:r>
              <a:rPr lang="en-GB" sz="2400" i="1" dirty="0"/>
              <a:t>, </a:t>
            </a:r>
            <a:r>
              <a:rPr lang="en-GB" sz="2400" i="1" dirty="0" err="1"/>
              <a:t>Trichomonas</a:t>
            </a:r>
            <a:r>
              <a:rPr lang="en-GB" sz="2400" i="1" dirty="0"/>
              <a:t>, </a:t>
            </a:r>
            <a:r>
              <a:rPr lang="en-GB" sz="2400" i="1" dirty="0" err="1"/>
              <a:t>Entamoeba</a:t>
            </a:r>
            <a:r>
              <a:rPr lang="en-GB" sz="2400" i="1" dirty="0"/>
              <a:t>),</a:t>
            </a:r>
            <a:r>
              <a:rPr lang="en-GB" sz="2400" dirty="0"/>
              <a:t> lung flukes (</a:t>
            </a:r>
            <a:r>
              <a:rPr lang="en-GB" sz="2400" i="1" dirty="0" err="1"/>
              <a:t>Haemotoloechus</a:t>
            </a:r>
            <a:r>
              <a:rPr lang="en-GB" sz="2400" i="1" dirty="0"/>
              <a:t>, </a:t>
            </a:r>
            <a:r>
              <a:rPr lang="en-GB" sz="2400" i="1" dirty="0" err="1"/>
              <a:t>Pneumobites</a:t>
            </a:r>
            <a:r>
              <a:rPr lang="en-GB" sz="2400" i="1" dirty="0"/>
              <a:t>) </a:t>
            </a:r>
            <a:r>
              <a:rPr lang="en-GB" sz="2400" dirty="0"/>
              <a:t>and nematodes (</a:t>
            </a:r>
            <a:r>
              <a:rPr lang="en-GB" sz="2400" i="1" dirty="0" err="1"/>
              <a:t>Rhabdias</a:t>
            </a:r>
            <a:r>
              <a:rPr lang="en-GB" sz="2400" i="1" dirty="0"/>
              <a:t>).</a:t>
            </a:r>
            <a:endParaRPr lang="en-GB" sz="2400" dirty="0"/>
          </a:p>
          <a:p>
            <a:r>
              <a:rPr lang="en-GB" sz="2400" b="1" dirty="0"/>
              <a:t>Economic importance of frog:</a:t>
            </a:r>
          </a:p>
          <a:p>
            <a:pPr marL="342900" indent="-342900">
              <a:buFont typeface="Courier New" pitchFamily="49" charset="0"/>
              <a:buChar char="o"/>
            </a:pPr>
            <a:r>
              <a:rPr lang="en-GB" sz="2400" dirty="0"/>
              <a:t>As a vertebrate type, frog is studied widely in laboratory.</a:t>
            </a:r>
          </a:p>
          <a:p>
            <a:pPr marL="342900" indent="-342900">
              <a:buFont typeface="Courier New" pitchFamily="49" charset="0"/>
              <a:buChar char="o"/>
            </a:pPr>
            <a:r>
              <a:rPr lang="en-GB" sz="2400" dirty="0"/>
              <a:t>It is also used for researches in Physiology, Pharmacology and human pregnancy tests.</a:t>
            </a:r>
          </a:p>
          <a:p>
            <a:pPr marL="342900" indent="-342900">
              <a:buFont typeface="Courier New" pitchFamily="49" charset="0"/>
              <a:buChar char="o"/>
            </a:pPr>
            <a:r>
              <a:rPr lang="en-GB" sz="2400" dirty="0"/>
              <a:t>It is also used as a fish bait.</a:t>
            </a:r>
          </a:p>
          <a:p>
            <a:pPr marL="342900" indent="-342900">
              <a:buFont typeface="Courier New" pitchFamily="49" charset="0"/>
              <a:buChar char="o"/>
            </a:pPr>
            <a:r>
              <a:rPr lang="en-GB" sz="2400" dirty="0"/>
              <a:t>It is regarded as farmer’s friend as it feeds on insects harmful for crops.</a:t>
            </a:r>
          </a:p>
          <a:p>
            <a:pPr marL="342900" indent="-342900">
              <a:buFont typeface="Courier New" pitchFamily="49" charset="0"/>
              <a:buChar char="o"/>
            </a:pPr>
            <a:r>
              <a:rPr lang="en-GB" sz="2400" dirty="0"/>
              <a:t>The </a:t>
            </a:r>
            <a:r>
              <a:rPr lang="en-GB" sz="2400" dirty="0" err="1"/>
              <a:t>hindlegs</a:t>
            </a:r>
            <a:r>
              <a:rPr lang="en-GB" sz="2400" dirty="0"/>
              <a:t> of frogs are used as food source by men.</a:t>
            </a:r>
          </a:p>
          <a:p>
            <a:pPr marL="342900" indent="-342900">
              <a:buFont typeface="Courier New" pitchFamily="49" charset="0"/>
              <a:buChar char="o"/>
            </a:pPr>
            <a:r>
              <a:rPr lang="en-GB" sz="2400" dirty="0"/>
              <a:t>In some parts of world, they are reared at farms.</a:t>
            </a:r>
          </a:p>
        </p:txBody>
      </p:sp>
    </p:spTree>
    <p:extLst>
      <p:ext uri="{BB962C8B-B14F-4D97-AF65-F5344CB8AC3E}">
        <p14:creationId xmlns="" xmlns:p14="http://schemas.microsoft.com/office/powerpoint/2010/main" val="20339095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6889</TotalTime>
  <Words>1505</Words>
  <Application>Microsoft Office PowerPoint</Application>
  <PresentationFormat>Custom</PresentationFormat>
  <Paragraphs>227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vector>
  </TitlesOfParts>
  <Company>Xavier Int'l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Gopal Bhandari</dc:creator>
  <cp:lastModifiedBy>Pooja Shrestha</cp:lastModifiedBy>
  <cp:revision>521</cp:revision>
  <dcterms:created xsi:type="dcterms:W3CDTF">2009-05-27T04:54:50Z</dcterms:created>
  <dcterms:modified xsi:type="dcterms:W3CDTF">2023-02-14T09:27:33Z</dcterms:modified>
</cp:coreProperties>
</file>