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421" r:id="rId2"/>
    <p:sldId id="340" r:id="rId3"/>
    <p:sldId id="456" r:id="rId4"/>
    <p:sldId id="457" r:id="rId5"/>
    <p:sldId id="462" r:id="rId6"/>
    <p:sldId id="463" r:id="rId7"/>
    <p:sldId id="464" r:id="rId8"/>
    <p:sldId id="465" r:id="rId9"/>
    <p:sldId id="466" r:id="rId10"/>
    <p:sldId id="467" r:id="rId11"/>
    <p:sldId id="468" r:id="rId12"/>
    <p:sldId id="459" r:id="rId13"/>
    <p:sldId id="469" r:id="rId14"/>
    <p:sldId id="470" r:id="rId15"/>
    <p:sldId id="471" r:id="rId16"/>
    <p:sldId id="461" r:id="rId17"/>
    <p:sldId id="460" r:id="rId18"/>
    <p:sldId id="472" r:id="rId19"/>
    <p:sldId id="473" r:id="rId20"/>
    <p:sldId id="477" r:id="rId21"/>
    <p:sldId id="474" r:id="rId22"/>
    <p:sldId id="475" r:id="rId23"/>
    <p:sldId id="476" r:id="rId24"/>
    <p:sldId id="478" r:id="rId25"/>
    <p:sldId id="489" r:id="rId26"/>
    <p:sldId id="479" r:id="rId27"/>
    <p:sldId id="480" r:id="rId28"/>
    <p:sldId id="481" r:id="rId29"/>
    <p:sldId id="482" r:id="rId30"/>
    <p:sldId id="483" r:id="rId31"/>
    <p:sldId id="485" r:id="rId32"/>
    <p:sldId id="484" r:id="rId33"/>
    <p:sldId id="486" r:id="rId34"/>
    <p:sldId id="488" r:id="rId35"/>
    <p:sldId id="487" r:id="rId36"/>
    <p:sldId id="455" r:id="rId37"/>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B17"/>
    <a:srgbClr val="000066"/>
    <a:srgbClr val="080808"/>
    <a:srgbClr val="CCECFF"/>
    <a:srgbClr val="C5D4DD"/>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94" autoAdjust="0"/>
    <p:restoredTop sz="95465" autoAdjust="0"/>
  </p:normalViewPr>
  <p:slideViewPr>
    <p:cSldViewPr snapToObjects="1">
      <p:cViewPr varScale="1">
        <p:scale>
          <a:sx n="73" d="100"/>
          <a:sy n="73" d="100"/>
        </p:scale>
        <p:origin x="762" y="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B7CC47-4811-4E22-862E-D5B9E6052AB0}" type="doc">
      <dgm:prSet loTypeId="urn:microsoft.com/office/officeart/2005/8/layout/process1" loCatId="process" qsTypeId="urn:microsoft.com/office/officeart/2005/8/quickstyle/simple1" qsCatId="simple" csTypeId="urn:microsoft.com/office/officeart/2005/8/colors/accent0_1" csCatId="mainScheme" phldr="1"/>
      <dgm:spPr/>
    </dgm:pt>
    <dgm:pt modelId="{7F187E26-0B05-4B8D-945F-ED92EF2E6CA9}">
      <dgm:prSet phldrT="[Text]" custT="1"/>
      <dgm:spPr/>
      <dgm:t>
        <a:bodyPr/>
        <a:lstStyle/>
        <a:p>
          <a:r>
            <a:rPr lang="en-US" sz="2400" dirty="0" smtClean="0"/>
            <a:t>DNA</a:t>
          </a:r>
          <a:endParaRPr lang="en-US" sz="2400" dirty="0"/>
        </a:p>
      </dgm:t>
    </dgm:pt>
    <dgm:pt modelId="{E92CA3E2-E1F8-4F01-BBCE-5CB2EC39F4D0}" type="parTrans" cxnId="{57A9020A-03F1-4F58-A574-F31BC52D835C}">
      <dgm:prSet/>
      <dgm:spPr/>
      <dgm:t>
        <a:bodyPr/>
        <a:lstStyle/>
        <a:p>
          <a:endParaRPr lang="en-US"/>
        </a:p>
      </dgm:t>
    </dgm:pt>
    <dgm:pt modelId="{AAF40028-9885-4620-9CDE-C2DFFE5E1829}" type="sibTrans" cxnId="{57A9020A-03F1-4F58-A574-F31BC52D835C}">
      <dgm:prSet custT="1"/>
      <dgm:spPr/>
      <dgm:t>
        <a:bodyPr/>
        <a:lstStyle/>
        <a:p>
          <a:r>
            <a:rPr lang="en-US" sz="2400" dirty="0" smtClean="0"/>
            <a:t>Transcription</a:t>
          </a:r>
          <a:endParaRPr lang="en-US" sz="2400" dirty="0"/>
        </a:p>
      </dgm:t>
    </dgm:pt>
    <dgm:pt modelId="{3D121667-20FB-437A-A87C-CDA6E482F297}">
      <dgm:prSet phldrT="[Text]" custT="1"/>
      <dgm:spPr/>
      <dgm:t>
        <a:bodyPr/>
        <a:lstStyle/>
        <a:p>
          <a:r>
            <a:rPr lang="en-US" sz="2400" dirty="0" smtClean="0"/>
            <a:t>RNA</a:t>
          </a:r>
          <a:endParaRPr lang="en-US" sz="2400" dirty="0"/>
        </a:p>
      </dgm:t>
    </dgm:pt>
    <dgm:pt modelId="{34CA5476-FDBB-4614-828F-F4E78B6A2506}" type="parTrans" cxnId="{BA651B3B-8E92-4DAE-AD15-CCC80A0E851A}">
      <dgm:prSet/>
      <dgm:spPr/>
      <dgm:t>
        <a:bodyPr/>
        <a:lstStyle/>
        <a:p>
          <a:endParaRPr lang="en-US"/>
        </a:p>
      </dgm:t>
    </dgm:pt>
    <dgm:pt modelId="{9CB6AC20-AB45-4603-9C4F-DDF25F00EBDF}" type="sibTrans" cxnId="{BA651B3B-8E92-4DAE-AD15-CCC80A0E851A}">
      <dgm:prSet custT="1"/>
      <dgm:spPr/>
      <dgm:t>
        <a:bodyPr/>
        <a:lstStyle/>
        <a:p>
          <a:r>
            <a:rPr lang="en-US" sz="2400" dirty="0" smtClean="0"/>
            <a:t>Translation</a:t>
          </a:r>
          <a:endParaRPr lang="en-US" sz="2400" dirty="0"/>
        </a:p>
      </dgm:t>
    </dgm:pt>
    <dgm:pt modelId="{819651D0-505B-4145-AAD2-0BA83101D736}">
      <dgm:prSet phldrT="[Text]" custT="1"/>
      <dgm:spPr/>
      <dgm:t>
        <a:bodyPr/>
        <a:lstStyle/>
        <a:p>
          <a:r>
            <a:rPr lang="en-US" sz="2400" dirty="0" smtClean="0"/>
            <a:t>Protein </a:t>
          </a:r>
          <a:endParaRPr lang="en-US" sz="2400" dirty="0"/>
        </a:p>
      </dgm:t>
    </dgm:pt>
    <dgm:pt modelId="{D813A01B-C95E-4980-B662-52958A836DB7}" type="parTrans" cxnId="{193CC7E7-B865-46A7-A89D-C6D76DF95634}">
      <dgm:prSet/>
      <dgm:spPr/>
      <dgm:t>
        <a:bodyPr/>
        <a:lstStyle/>
        <a:p>
          <a:endParaRPr lang="en-US"/>
        </a:p>
      </dgm:t>
    </dgm:pt>
    <dgm:pt modelId="{A230BEEE-9995-4292-AD25-DA61AD6A092E}" type="sibTrans" cxnId="{193CC7E7-B865-46A7-A89D-C6D76DF95634}">
      <dgm:prSet/>
      <dgm:spPr/>
      <dgm:t>
        <a:bodyPr/>
        <a:lstStyle/>
        <a:p>
          <a:endParaRPr lang="en-US"/>
        </a:p>
      </dgm:t>
    </dgm:pt>
    <dgm:pt modelId="{13291E90-87D6-4334-846B-ECE75B523A08}" type="pres">
      <dgm:prSet presAssocID="{79B7CC47-4811-4E22-862E-D5B9E6052AB0}" presName="Name0" presStyleCnt="0">
        <dgm:presLayoutVars>
          <dgm:dir/>
          <dgm:resizeHandles val="exact"/>
        </dgm:presLayoutVars>
      </dgm:prSet>
      <dgm:spPr/>
    </dgm:pt>
    <dgm:pt modelId="{D48A8281-783C-41BB-AEFF-A6D0C2B4A05B}" type="pres">
      <dgm:prSet presAssocID="{7F187E26-0B05-4B8D-945F-ED92EF2E6CA9}" presName="node" presStyleLbl="node1" presStyleIdx="0" presStyleCnt="3" custScaleX="19411" custScaleY="13044">
        <dgm:presLayoutVars>
          <dgm:bulletEnabled val="1"/>
        </dgm:presLayoutVars>
      </dgm:prSet>
      <dgm:spPr/>
      <dgm:t>
        <a:bodyPr/>
        <a:lstStyle/>
        <a:p>
          <a:endParaRPr lang="en-US"/>
        </a:p>
      </dgm:t>
    </dgm:pt>
    <dgm:pt modelId="{B1F254C0-E645-476C-9C09-1674F674F4BD}" type="pres">
      <dgm:prSet presAssocID="{AAF40028-9885-4620-9CDE-C2DFFE5E1829}" presName="sibTrans" presStyleLbl="sibTrans2D1" presStyleIdx="0" presStyleCnt="2" custScaleX="175074" custScaleY="33631"/>
      <dgm:spPr/>
      <dgm:t>
        <a:bodyPr/>
        <a:lstStyle/>
        <a:p>
          <a:endParaRPr lang="en-US"/>
        </a:p>
      </dgm:t>
    </dgm:pt>
    <dgm:pt modelId="{BD4DF6F2-B5A0-400E-A324-28FC1E8B65EA}" type="pres">
      <dgm:prSet presAssocID="{AAF40028-9885-4620-9CDE-C2DFFE5E1829}" presName="connectorText" presStyleLbl="sibTrans2D1" presStyleIdx="0" presStyleCnt="2"/>
      <dgm:spPr/>
      <dgm:t>
        <a:bodyPr/>
        <a:lstStyle/>
        <a:p>
          <a:endParaRPr lang="en-US"/>
        </a:p>
      </dgm:t>
    </dgm:pt>
    <dgm:pt modelId="{865A71E9-4B9B-4693-8FA2-88197FC99CE8}" type="pres">
      <dgm:prSet presAssocID="{3D121667-20FB-437A-A87C-CDA6E482F297}" presName="node" presStyleLbl="node1" presStyleIdx="1" presStyleCnt="3" custScaleX="17823" custScaleY="16306">
        <dgm:presLayoutVars>
          <dgm:bulletEnabled val="1"/>
        </dgm:presLayoutVars>
      </dgm:prSet>
      <dgm:spPr/>
      <dgm:t>
        <a:bodyPr/>
        <a:lstStyle/>
        <a:p>
          <a:endParaRPr lang="en-US"/>
        </a:p>
      </dgm:t>
    </dgm:pt>
    <dgm:pt modelId="{8193E07D-68BF-48EC-BFD5-04CBECA70A66}" type="pres">
      <dgm:prSet presAssocID="{9CB6AC20-AB45-4603-9C4F-DDF25F00EBDF}" presName="sibTrans" presStyleLbl="sibTrans2D1" presStyleIdx="1" presStyleCnt="2" custScaleX="166802" custScaleY="38466"/>
      <dgm:spPr/>
      <dgm:t>
        <a:bodyPr/>
        <a:lstStyle/>
        <a:p>
          <a:endParaRPr lang="en-US"/>
        </a:p>
      </dgm:t>
    </dgm:pt>
    <dgm:pt modelId="{727FBDC4-CB42-44AA-8DEF-2404A7C89439}" type="pres">
      <dgm:prSet presAssocID="{9CB6AC20-AB45-4603-9C4F-DDF25F00EBDF}" presName="connectorText" presStyleLbl="sibTrans2D1" presStyleIdx="1" presStyleCnt="2"/>
      <dgm:spPr/>
      <dgm:t>
        <a:bodyPr/>
        <a:lstStyle/>
        <a:p>
          <a:endParaRPr lang="en-US"/>
        </a:p>
      </dgm:t>
    </dgm:pt>
    <dgm:pt modelId="{3CBD70DE-696A-4446-BBA9-309950C1FD8D}" type="pres">
      <dgm:prSet presAssocID="{819651D0-505B-4145-AAD2-0BA83101D736}" presName="node" presStyleLbl="node1" presStyleIdx="2" presStyleCnt="3" custScaleX="16657" custScaleY="13044">
        <dgm:presLayoutVars>
          <dgm:bulletEnabled val="1"/>
        </dgm:presLayoutVars>
      </dgm:prSet>
      <dgm:spPr/>
      <dgm:t>
        <a:bodyPr/>
        <a:lstStyle/>
        <a:p>
          <a:endParaRPr lang="en-US"/>
        </a:p>
      </dgm:t>
    </dgm:pt>
  </dgm:ptLst>
  <dgm:cxnLst>
    <dgm:cxn modelId="{7A214B87-25E0-4CED-BF60-ECA23E480804}" type="presOf" srcId="{819651D0-505B-4145-AAD2-0BA83101D736}" destId="{3CBD70DE-696A-4446-BBA9-309950C1FD8D}" srcOrd="0" destOrd="0" presId="urn:microsoft.com/office/officeart/2005/8/layout/process1"/>
    <dgm:cxn modelId="{3BB0E60F-8E1C-42E3-BB93-E7EE46345D23}" type="presOf" srcId="{3D121667-20FB-437A-A87C-CDA6E482F297}" destId="{865A71E9-4B9B-4693-8FA2-88197FC99CE8}" srcOrd="0" destOrd="0" presId="urn:microsoft.com/office/officeart/2005/8/layout/process1"/>
    <dgm:cxn modelId="{EA57120E-AB79-43FE-A756-E3E08D047698}" type="presOf" srcId="{79B7CC47-4811-4E22-862E-D5B9E6052AB0}" destId="{13291E90-87D6-4334-846B-ECE75B523A08}" srcOrd="0" destOrd="0" presId="urn:microsoft.com/office/officeart/2005/8/layout/process1"/>
    <dgm:cxn modelId="{193CC7E7-B865-46A7-A89D-C6D76DF95634}" srcId="{79B7CC47-4811-4E22-862E-D5B9E6052AB0}" destId="{819651D0-505B-4145-AAD2-0BA83101D736}" srcOrd="2" destOrd="0" parTransId="{D813A01B-C95E-4980-B662-52958A836DB7}" sibTransId="{A230BEEE-9995-4292-AD25-DA61AD6A092E}"/>
    <dgm:cxn modelId="{5016F518-E9C9-4E3C-BF89-495E628E2C13}" type="presOf" srcId="{AAF40028-9885-4620-9CDE-C2DFFE5E1829}" destId="{B1F254C0-E645-476C-9C09-1674F674F4BD}" srcOrd="0" destOrd="0" presId="urn:microsoft.com/office/officeart/2005/8/layout/process1"/>
    <dgm:cxn modelId="{60D711E5-7717-43D9-A00B-49AB426BBA3F}" type="presOf" srcId="{9CB6AC20-AB45-4603-9C4F-DDF25F00EBDF}" destId="{727FBDC4-CB42-44AA-8DEF-2404A7C89439}" srcOrd="1" destOrd="0" presId="urn:microsoft.com/office/officeart/2005/8/layout/process1"/>
    <dgm:cxn modelId="{57A9020A-03F1-4F58-A574-F31BC52D835C}" srcId="{79B7CC47-4811-4E22-862E-D5B9E6052AB0}" destId="{7F187E26-0B05-4B8D-945F-ED92EF2E6CA9}" srcOrd="0" destOrd="0" parTransId="{E92CA3E2-E1F8-4F01-BBCE-5CB2EC39F4D0}" sibTransId="{AAF40028-9885-4620-9CDE-C2DFFE5E1829}"/>
    <dgm:cxn modelId="{A156E692-BEC6-46DC-B084-D4047DD11ABB}" type="presOf" srcId="{9CB6AC20-AB45-4603-9C4F-DDF25F00EBDF}" destId="{8193E07D-68BF-48EC-BFD5-04CBECA70A66}" srcOrd="0" destOrd="0" presId="urn:microsoft.com/office/officeart/2005/8/layout/process1"/>
    <dgm:cxn modelId="{CC568A06-31EC-4913-A3B1-91BB7539B0E7}" type="presOf" srcId="{7F187E26-0B05-4B8D-945F-ED92EF2E6CA9}" destId="{D48A8281-783C-41BB-AEFF-A6D0C2B4A05B}" srcOrd="0" destOrd="0" presId="urn:microsoft.com/office/officeart/2005/8/layout/process1"/>
    <dgm:cxn modelId="{BA651B3B-8E92-4DAE-AD15-CCC80A0E851A}" srcId="{79B7CC47-4811-4E22-862E-D5B9E6052AB0}" destId="{3D121667-20FB-437A-A87C-CDA6E482F297}" srcOrd="1" destOrd="0" parTransId="{34CA5476-FDBB-4614-828F-F4E78B6A2506}" sibTransId="{9CB6AC20-AB45-4603-9C4F-DDF25F00EBDF}"/>
    <dgm:cxn modelId="{656B4886-E182-4CFE-A295-0420D3374F8B}" type="presOf" srcId="{AAF40028-9885-4620-9CDE-C2DFFE5E1829}" destId="{BD4DF6F2-B5A0-400E-A324-28FC1E8B65EA}" srcOrd="1" destOrd="0" presId="urn:microsoft.com/office/officeart/2005/8/layout/process1"/>
    <dgm:cxn modelId="{40C19A8C-DD45-4E9E-AC7D-6C2E6CC45FC6}" type="presParOf" srcId="{13291E90-87D6-4334-846B-ECE75B523A08}" destId="{D48A8281-783C-41BB-AEFF-A6D0C2B4A05B}" srcOrd="0" destOrd="0" presId="urn:microsoft.com/office/officeart/2005/8/layout/process1"/>
    <dgm:cxn modelId="{8CD16BF2-5168-427C-8A4A-70F1F308859A}" type="presParOf" srcId="{13291E90-87D6-4334-846B-ECE75B523A08}" destId="{B1F254C0-E645-476C-9C09-1674F674F4BD}" srcOrd="1" destOrd="0" presId="urn:microsoft.com/office/officeart/2005/8/layout/process1"/>
    <dgm:cxn modelId="{1DE1355D-BB80-4DF3-9EED-E4BF1A5766D3}" type="presParOf" srcId="{B1F254C0-E645-476C-9C09-1674F674F4BD}" destId="{BD4DF6F2-B5A0-400E-A324-28FC1E8B65EA}" srcOrd="0" destOrd="0" presId="urn:microsoft.com/office/officeart/2005/8/layout/process1"/>
    <dgm:cxn modelId="{CFD9B1EA-4501-49F1-B241-310EBD9A5DE9}" type="presParOf" srcId="{13291E90-87D6-4334-846B-ECE75B523A08}" destId="{865A71E9-4B9B-4693-8FA2-88197FC99CE8}" srcOrd="2" destOrd="0" presId="urn:microsoft.com/office/officeart/2005/8/layout/process1"/>
    <dgm:cxn modelId="{6175F5B6-D81F-4EC5-8BE3-44C5EFB5A061}" type="presParOf" srcId="{13291E90-87D6-4334-846B-ECE75B523A08}" destId="{8193E07D-68BF-48EC-BFD5-04CBECA70A66}" srcOrd="3" destOrd="0" presId="urn:microsoft.com/office/officeart/2005/8/layout/process1"/>
    <dgm:cxn modelId="{B1B6A52C-BC44-4FB8-B16F-825ED260BF31}" type="presParOf" srcId="{8193E07D-68BF-48EC-BFD5-04CBECA70A66}" destId="{727FBDC4-CB42-44AA-8DEF-2404A7C89439}" srcOrd="0" destOrd="0" presId="urn:microsoft.com/office/officeart/2005/8/layout/process1"/>
    <dgm:cxn modelId="{0114384C-79CF-4FDC-960A-55C6E4A73AC0}" type="presParOf" srcId="{13291E90-87D6-4334-846B-ECE75B523A08}" destId="{3CBD70DE-696A-4446-BBA9-309950C1FD8D}"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8A8281-783C-41BB-AEFF-A6D0C2B4A05B}">
      <dsp:nvSpPr>
        <dsp:cNvPr id="0" name=""/>
        <dsp:cNvSpPr/>
      </dsp:nvSpPr>
      <dsp:spPr>
        <a:xfrm>
          <a:off x="9495" y="313576"/>
          <a:ext cx="1358165" cy="57327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DNA</a:t>
          </a:r>
          <a:endParaRPr lang="en-US" sz="2400" kern="1200" dirty="0"/>
        </a:p>
      </dsp:txBody>
      <dsp:txXfrm>
        <a:off x="26286" y="330367"/>
        <a:ext cx="1324583" cy="539691"/>
      </dsp:txXfrm>
    </dsp:sp>
    <dsp:sp modelId="{B1F254C0-E645-476C-9C09-1674F674F4BD}">
      <dsp:nvSpPr>
        <dsp:cNvPr id="0" name=""/>
        <dsp:cNvSpPr/>
      </dsp:nvSpPr>
      <dsp:spPr>
        <a:xfrm>
          <a:off x="1510548" y="398355"/>
          <a:ext cx="2596941" cy="403715"/>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t>Transcription</a:t>
          </a:r>
          <a:endParaRPr lang="en-US" sz="2400" kern="1200" dirty="0"/>
        </a:p>
      </dsp:txBody>
      <dsp:txXfrm>
        <a:off x="1510548" y="479098"/>
        <a:ext cx="2475827" cy="242229"/>
      </dsp:txXfrm>
    </dsp:sp>
    <dsp:sp modelId="{865A71E9-4B9B-4693-8FA2-88197FC99CE8}">
      <dsp:nvSpPr>
        <dsp:cNvPr id="0" name=""/>
        <dsp:cNvSpPr/>
      </dsp:nvSpPr>
      <dsp:spPr>
        <a:xfrm>
          <a:off x="4166415" y="241895"/>
          <a:ext cx="1247054" cy="71663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RNA</a:t>
          </a:r>
          <a:endParaRPr lang="en-US" sz="2400" kern="1200" dirty="0"/>
        </a:p>
      </dsp:txBody>
      <dsp:txXfrm>
        <a:off x="4187405" y="262885"/>
        <a:ext cx="1205074" cy="674655"/>
      </dsp:txXfrm>
    </dsp:sp>
    <dsp:sp modelId="{8193E07D-68BF-48EC-BFD5-04CBECA70A66}">
      <dsp:nvSpPr>
        <dsp:cNvPr id="0" name=""/>
        <dsp:cNvSpPr/>
      </dsp:nvSpPr>
      <dsp:spPr>
        <a:xfrm>
          <a:off x="5617708" y="369335"/>
          <a:ext cx="2474240" cy="461755"/>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t>Translation</a:t>
          </a:r>
          <a:endParaRPr lang="en-US" sz="2400" kern="1200" dirty="0"/>
        </a:p>
      </dsp:txBody>
      <dsp:txXfrm>
        <a:off x="5617708" y="461686"/>
        <a:ext cx="2335714" cy="277053"/>
      </dsp:txXfrm>
    </dsp:sp>
    <dsp:sp modelId="{3CBD70DE-696A-4446-BBA9-309950C1FD8D}">
      <dsp:nvSpPr>
        <dsp:cNvPr id="0" name=""/>
        <dsp:cNvSpPr/>
      </dsp:nvSpPr>
      <dsp:spPr>
        <a:xfrm>
          <a:off x="8212223" y="313576"/>
          <a:ext cx="1165471" cy="57327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Protein </a:t>
          </a:r>
          <a:endParaRPr lang="en-US" sz="2400" kern="1200" dirty="0"/>
        </a:p>
      </dsp:txBody>
      <dsp:txXfrm>
        <a:off x="8229014" y="330367"/>
        <a:ext cx="1131889" cy="53969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EC54CC41-A3B7-4AA9-BB72-02B793942A43}" type="datetimeFigureOut">
              <a:rPr lang="en-US"/>
              <a:pPr>
                <a:defRPr/>
              </a:pPr>
              <a:t>8/25/2022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A3D4FC47-E6BC-472E-9262-C4EFEF40BDE7}" type="slidenum">
              <a:rPr lang="en-US"/>
              <a:pPr/>
              <a:t>‹#›</a:t>
            </a:fld>
            <a:endParaRPr lang="en-US"/>
          </a:p>
        </p:txBody>
      </p:sp>
    </p:spTree>
    <p:extLst>
      <p:ext uri="{BB962C8B-B14F-4D97-AF65-F5344CB8AC3E}">
        <p14:creationId xmlns:p14="http://schemas.microsoft.com/office/powerpoint/2010/main" val="390291924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CD9209D-845C-4F86-9261-1BA2BF833110}" type="datetimeFigureOut">
              <a:rPr lang="en-US"/>
              <a:pPr>
                <a:defRPr/>
              </a:pPr>
              <a:t>8/25/2022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304B973-AFAA-40CE-8E5C-8CFF16B13153}" type="slidenum">
              <a:rPr lang="en-US"/>
              <a:pPr/>
              <a:t>‹#›</a:t>
            </a:fld>
            <a:endParaRPr lang="en-US"/>
          </a:p>
        </p:txBody>
      </p:sp>
    </p:spTree>
    <p:extLst>
      <p:ext uri="{BB962C8B-B14F-4D97-AF65-F5344CB8AC3E}">
        <p14:creationId xmlns:p14="http://schemas.microsoft.com/office/powerpoint/2010/main" val="183939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BA11F81-D16F-4AEC-A8C3-9E63F0D45A2D}" type="datetimeFigureOut">
              <a:rPr lang="en-US"/>
              <a:pPr>
                <a:defRPr/>
              </a:pPr>
              <a:t>8/25/2022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2CF18D3-44D5-43BD-A1D7-05A237A07026}" type="slidenum">
              <a:rPr lang="en-US"/>
              <a:pPr/>
              <a:t>‹#›</a:t>
            </a:fld>
            <a:endParaRPr lang="en-US"/>
          </a:p>
        </p:txBody>
      </p:sp>
    </p:spTree>
    <p:extLst>
      <p:ext uri="{BB962C8B-B14F-4D97-AF65-F5344CB8AC3E}">
        <p14:creationId xmlns:p14="http://schemas.microsoft.com/office/powerpoint/2010/main" val="192176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D5D76B0-3638-4CE7-A56B-82249E60E224}" type="datetimeFigureOut">
              <a:rPr lang="en-US"/>
              <a:pPr>
                <a:defRPr/>
              </a:pPr>
              <a:t>8/25/2022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F2B4D04-CFF4-4E66-8C02-6E68ED257E19}" type="slidenum">
              <a:rPr lang="en-US"/>
              <a:pPr/>
              <a:t>‹#›</a:t>
            </a:fld>
            <a:endParaRPr lang="en-US"/>
          </a:p>
        </p:txBody>
      </p:sp>
    </p:spTree>
    <p:extLst>
      <p:ext uri="{BB962C8B-B14F-4D97-AF65-F5344CB8AC3E}">
        <p14:creationId xmlns:p14="http://schemas.microsoft.com/office/powerpoint/2010/main" val="1406629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4762DFE-3A01-41FE-B42A-3EF889D855F9}" type="datetimeFigureOut">
              <a:rPr lang="en-US"/>
              <a:pPr>
                <a:defRPr/>
              </a:pPr>
              <a:t>8/25/2022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B257253-375B-4C14-ACA3-22B1BAF46E95}" type="slidenum">
              <a:rPr lang="en-US"/>
              <a:pPr/>
              <a:t>‹#›</a:t>
            </a:fld>
            <a:endParaRPr lang="en-US"/>
          </a:p>
        </p:txBody>
      </p:sp>
    </p:spTree>
    <p:extLst>
      <p:ext uri="{BB962C8B-B14F-4D97-AF65-F5344CB8AC3E}">
        <p14:creationId xmlns:p14="http://schemas.microsoft.com/office/powerpoint/2010/main" val="1503571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BCA6BC5-0E48-45D8-9511-99EF25485165}" type="datetimeFigureOut">
              <a:rPr lang="en-US"/>
              <a:pPr>
                <a:defRPr/>
              </a:pPr>
              <a:t>8/25/2022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1B72821-C62C-443F-926F-2EFD61D9DDF7}" type="slidenum">
              <a:rPr lang="en-US"/>
              <a:pPr/>
              <a:t>‹#›</a:t>
            </a:fld>
            <a:endParaRPr lang="en-US"/>
          </a:p>
        </p:txBody>
      </p:sp>
    </p:spTree>
    <p:extLst>
      <p:ext uri="{BB962C8B-B14F-4D97-AF65-F5344CB8AC3E}">
        <p14:creationId xmlns:p14="http://schemas.microsoft.com/office/powerpoint/2010/main" val="2153420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966FEAC-42A1-49F6-975B-1D7117442069}" type="datetimeFigureOut">
              <a:rPr lang="en-US"/>
              <a:pPr>
                <a:defRPr/>
              </a:pPr>
              <a:t>8/25/2022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F8E73CC-9316-4EA9-A501-9EE37A2A7374}" type="slidenum">
              <a:rPr lang="en-US"/>
              <a:pPr/>
              <a:t>‹#›</a:t>
            </a:fld>
            <a:endParaRPr lang="en-US"/>
          </a:p>
        </p:txBody>
      </p:sp>
    </p:spTree>
    <p:extLst>
      <p:ext uri="{BB962C8B-B14F-4D97-AF65-F5344CB8AC3E}">
        <p14:creationId xmlns:p14="http://schemas.microsoft.com/office/powerpoint/2010/main" val="1083953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D6A4825-916E-4296-82DB-B00E9DF331DE}" type="datetimeFigureOut">
              <a:rPr lang="en-US"/>
              <a:pPr>
                <a:defRPr/>
              </a:pPr>
              <a:t>8/25/2022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D2356B07-BFA7-49F0-8CA4-5A4A01B9106B}" type="slidenum">
              <a:rPr lang="en-US"/>
              <a:pPr/>
              <a:t>‹#›</a:t>
            </a:fld>
            <a:endParaRPr lang="en-US"/>
          </a:p>
        </p:txBody>
      </p:sp>
    </p:spTree>
    <p:extLst>
      <p:ext uri="{BB962C8B-B14F-4D97-AF65-F5344CB8AC3E}">
        <p14:creationId xmlns:p14="http://schemas.microsoft.com/office/powerpoint/2010/main" val="137151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492A059-478C-4FCD-BE90-2635589981D7}" type="datetimeFigureOut">
              <a:rPr lang="en-US"/>
              <a:pPr>
                <a:defRPr/>
              </a:pPr>
              <a:t>8/25/2022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CA3992CD-F135-4312-A078-CAB231CF9FE3}" type="slidenum">
              <a:rPr lang="en-US"/>
              <a:pPr/>
              <a:t>‹#›</a:t>
            </a:fld>
            <a:endParaRPr lang="en-US"/>
          </a:p>
        </p:txBody>
      </p:sp>
    </p:spTree>
    <p:extLst>
      <p:ext uri="{BB962C8B-B14F-4D97-AF65-F5344CB8AC3E}">
        <p14:creationId xmlns:p14="http://schemas.microsoft.com/office/powerpoint/2010/main" val="1596615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18A6F3E-281D-4B75-A5B3-9EAA0ABC4E05}" type="datetimeFigureOut">
              <a:rPr lang="en-US"/>
              <a:pPr>
                <a:defRPr/>
              </a:pPr>
              <a:t>8/25/2022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D23CCBA2-1B9E-4E9E-A03C-E14966500F05}" type="slidenum">
              <a:rPr lang="en-US"/>
              <a:pPr/>
              <a:t>‹#›</a:t>
            </a:fld>
            <a:endParaRPr lang="en-US"/>
          </a:p>
        </p:txBody>
      </p:sp>
    </p:spTree>
    <p:extLst>
      <p:ext uri="{BB962C8B-B14F-4D97-AF65-F5344CB8AC3E}">
        <p14:creationId xmlns:p14="http://schemas.microsoft.com/office/powerpoint/2010/main" val="902456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6BAAF56-15BA-48A6-AE04-60D28D7910EB}" type="datetimeFigureOut">
              <a:rPr lang="en-US"/>
              <a:pPr>
                <a:defRPr/>
              </a:pPr>
              <a:t>8/25/2022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B3E2DA5-DADE-423C-96B6-DD2545DEAF3B}" type="slidenum">
              <a:rPr lang="en-US"/>
              <a:pPr/>
              <a:t>‹#›</a:t>
            </a:fld>
            <a:endParaRPr lang="en-US"/>
          </a:p>
        </p:txBody>
      </p:sp>
    </p:spTree>
    <p:extLst>
      <p:ext uri="{BB962C8B-B14F-4D97-AF65-F5344CB8AC3E}">
        <p14:creationId xmlns:p14="http://schemas.microsoft.com/office/powerpoint/2010/main" val="84844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8DBE92B-00F1-47AD-A661-55B44AD97D07}" type="datetimeFigureOut">
              <a:rPr lang="en-US"/>
              <a:pPr>
                <a:defRPr/>
              </a:pPr>
              <a:t>8/25/2022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9FAE49B-EB9E-4308-B229-AE4013765CA8}" type="slidenum">
              <a:rPr lang="en-US"/>
              <a:pPr/>
              <a:t>‹#›</a:t>
            </a:fld>
            <a:endParaRPr lang="en-US"/>
          </a:p>
        </p:txBody>
      </p:sp>
    </p:spTree>
    <p:extLst>
      <p:ext uri="{BB962C8B-B14F-4D97-AF65-F5344CB8AC3E}">
        <p14:creationId xmlns:p14="http://schemas.microsoft.com/office/powerpoint/2010/main" val="4031187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7CA500D-E97F-434D-9CC0-6D2CEEC9AE45}" type="datetimeFigureOut">
              <a:rPr lang="en-US"/>
              <a:pPr>
                <a:defRPr/>
              </a:pPr>
              <a:t>8/25/2022</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516A14E0-E9E8-481F-8EB3-21C4853D307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31250-FF44-4950-AD3A-A89989F975AA}"/>
              </a:ext>
            </a:extLst>
          </p:cNvPr>
          <p:cNvSpPr>
            <a:spLocks noGrp="1"/>
          </p:cNvSpPr>
          <p:nvPr>
            <p:ph type="ctrTitle"/>
          </p:nvPr>
        </p:nvSpPr>
        <p:spPr>
          <a:xfrm>
            <a:off x="2438400" y="0"/>
            <a:ext cx="6781800" cy="1828800"/>
          </a:xfrm>
        </p:spPr>
        <p:txBody>
          <a:bodyPr/>
          <a:lstStyle/>
          <a:p>
            <a:r>
              <a:rPr lang="en-US" sz="3200" b="1" dirty="0">
                <a:solidFill>
                  <a:srgbClr val="C00000"/>
                </a:solidFill>
                <a:latin typeface="Arial" panose="020B0604020202020204" pitchFamily="34" charset="0"/>
                <a:cs typeface="Arial" panose="020B0604020202020204" pitchFamily="34" charset="0"/>
              </a:rPr>
              <a:t>Subject: Biology</a:t>
            </a:r>
            <a:br>
              <a:rPr lang="en-US" sz="3200" b="1" dirty="0">
                <a:solidFill>
                  <a:srgbClr val="C00000"/>
                </a:solidFill>
                <a:latin typeface="Arial" panose="020B0604020202020204" pitchFamily="34" charset="0"/>
                <a:cs typeface="Arial" panose="020B0604020202020204" pitchFamily="34" charset="0"/>
              </a:rPr>
            </a:br>
            <a:endParaRPr lang="en-US" sz="3200" b="1" dirty="0">
              <a:solidFill>
                <a:schemeClr val="accent3">
                  <a:lumMod val="50000"/>
                </a:schemeClr>
              </a:solidFill>
              <a:latin typeface="Arial" panose="020B0604020202020204" pitchFamily="34" charset="0"/>
              <a:cs typeface="Arial" panose="020B0604020202020204" pitchFamily="34" charset="0"/>
            </a:endParaRPr>
          </a:p>
        </p:txBody>
      </p:sp>
      <p:sp>
        <p:nvSpPr>
          <p:cNvPr id="5" name="Oval 4"/>
          <p:cNvSpPr/>
          <p:nvPr/>
        </p:nvSpPr>
        <p:spPr>
          <a:xfrm>
            <a:off x="2962275" y="1828800"/>
            <a:ext cx="5943600" cy="2514600"/>
          </a:xfrm>
          <a:prstGeom prst="ellipse">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rgbClr val="C00000"/>
                </a:solidFill>
                <a:latin typeface="Arial" panose="020B0604020202020204" pitchFamily="34" charset="0"/>
                <a:cs typeface="Arial" panose="020B0604020202020204" pitchFamily="34" charset="0"/>
              </a:rPr>
              <a:t>Section ‘A’-Botany</a:t>
            </a:r>
            <a:endParaRPr lang="en-US" sz="3200" dirty="0">
              <a:solidFill>
                <a:srgbClr val="C00000"/>
              </a:solidFill>
              <a:latin typeface="Arial" panose="020B0604020202020204" pitchFamily="34" charset="0"/>
              <a:cs typeface="Arial" panose="020B0604020202020204" pitchFamily="34" charset="0"/>
            </a:endParaRPr>
          </a:p>
        </p:txBody>
      </p:sp>
      <p:sp>
        <p:nvSpPr>
          <p:cNvPr id="4" name="TextBox 3"/>
          <p:cNvSpPr txBox="1"/>
          <p:nvPr/>
        </p:nvSpPr>
        <p:spPr>
          <a:xfrm>
            <a:off x="6858000" y="5334000"/>
            <a:ext cx="2819400" cy="1219200"/>
          </a:xfrm>
          <a:prstGeom prst="rect">
            <a:avLst/>
          </a:prstGeom>
          <a:noFill/>
        </p:spPr>
        <p:txBody>
          <a:bodyPr wrap="square" rtlCol="0">
            <a:spAutoFit/>
          </a:bodyPr>
          <a:lstStyle/>
          <a:p>
            <a:endParaRPr lang="en-US" dirty="0"/>
          </a:p>
        </p:txBody>
      </p:sp>
      <p:sp>
        <p:nvSpPr>
          <p:cNvPr id="6" name="TextBox 5"/>
          <p:cNvSpPr txBox="1"/>
          <p:nvPr/>
        </p:nvSpPr>
        <p:spPr>
          <a:xfrm>
            <a:off x="7162800" y="6015335"/>
            <a:ext cx="4953000" cy="461665"/>
          </a:xfrm>
          <a:prstGeom prst="rect">
            <a:avLst/>
          </a:prstGeom>
          <a:noFill/>
        </p:spPr>
        <p:txBody>
          <a:bodyPr wrap="square" rtlCol="0">
            <a:spAutoFit/>
          </a:bodyPr>
          <a:lstStyle/>
          <a:p>
            <a:pPr lvl="0" eaLnBrk="0" hangingPunct="0">
              <a:spcBef>
                <a:spcPct val="20000"/>
              </a:spcBef>
            </a:pPr>
            <a:r>
              <a:rPr lang="en-US" sz="2400" dirty="0">
                <a:solidFill>
                  <a:prstClr val="black"/>
                </a:solidFill>
                <a:cs typeface="Arial" panose="020B0604020202020204" pitchFamily="34" charset="0"/>
              </a:rPr>
              <a:t>Presented by: </a:t>
            </a:r>
            <a:r>
              <a:rPr lang="en-US" sz="2400" dirty="0" err="1" smtClean="0">
                <a:solidFill>
                  <a:prstClr val="black"/>
                </a:solidFill>
                <a:cs typeface="Arial" panose="020B0604020202020204" pitchFamily="34" charset="0"/>
              </a:rPr>
              <a:t>Mukesh</a:t>
            </a:r>
            <a:r>
              <a:rPr lang="en-US" sz="2400" dirty="0" smtClean="0">
                <a:solidFill>
                  <a:prstClr val="black"/>
                </a:solidFill>
                <a:cs typeface="Arial" panose="020B0604020202020204" pitchFamily="34" charset="0"/>
              </a:rPr>
              <a:t> Yadav</a:t>
            </a:r>
            <a:endParaRPr lang="en-US" sz="2400" dirty="0">
              <a:solidFill>
                <a:prstClr val="black"/>
              </a:solidFill>
              <a:cs typeface="Arial" panose="020B0604020202020204" pitchFamily="34" charset="0"/>
            </a:endParaRPr>
          </a:p>
        </p:txBody>
      </p:sp>
    </p:spTree>
    <p:extLst>
      <p:ext uri="{BB962C8B-B14F-4D97-AF65-F5344CB8AC3E}">
        <p14:creationId xmlns:p14="http://schemas.microsoft.com/office/powerpoint/2010/main" val="1223505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5" name="TextBox 4"/>
          <p:cNvSpPr txBox="1"/>
          <p:nvPr/>
        </p:nvSpPr>
        <p:spPr>
          <a:xfrm>
            <a:off x="1981200" y="0"/>
            <a:ext cx="8305800" cy="1569660"/>
          </a:xfrm>
          <a:prstGeom prst="rect">
            <a:avLst/>
          </a:prstGeom>
          <a:noFill/>
        </p:spPr>
        <p:txBody>
          <a:bodyPr wrap="square" rtlCol="0">
            <a:spAutoFit/>
          </a:bodyPr>
          <a:lstStyle/>
          <a:p>
            <a:pPr algn="ctr"/>
            <a:r>
              <a:rPr lang="en-US" sz="3200" b="1" dirty="0">
                <a:cs typeface="Arial" panose="020B0604020202020204" pitchFamily="34" charset="0"/>
              </a:rPr>
              <a:t>Chapter 1. Biomolecules and cell </a:t>
            </a:r>
            <a:r>
              <a:rPr lang="en-US" sz="3200" b="1" dirty="0" smtClean="0">
                <a:cs typeface="Arial" panose="020B0604020202020204" pitchFamily="34" charset="0"/>
              </a:rPr>
              <a:t>biology</a:t>
            </a:r>
          </a:p>
          <a:p>
            <a:pPr algn="ctr"/>
            <a:r>
              <a:rPr lang="en-US" sz="3200" b="1" dirty="0" smtClean="0">
                <a:cs typeface="Arial" panose="020B0604020202020204" pitchFamily="34" charset="0"/>
              </a:rPr>
              <a:t>1.2 Cell</a:t>
            </a:r>
          </a:p>
          <a:p>
            <a:pPr algn="ctr"/>
            <a:endParaRPr lang="en-US" sz="3200" b="1" dirty="0" smtClean="0">
              <a:cs typeface="Arial" panose="020B0604020202020204" pitchFamily="34" charset="0"/>
            </a:endParaRPr>
          </a:p>
        </p:txBody>
      </p:sp>
      <p:sp>
        <p:nvSpPr>
          <p:cNvPr id="2" name="TextBox 1"/>
          <p:cNvSpPr txBox="1"/>
          <p:nvPr/>
        </p:nvSpPr>
        <p:spPr>
          <a:xfrm>
            <a:off x="609600" y="2667000"/>
            <a:ext cx="10972800"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sp>
        <p:nvSpPr>
          <p:cNvPr id="4" name="TextBox 3"/>
          <p:cNvSpPr txBox="1"/>
          <p:nvPr/>
        </p:nvSpPr>
        <p:spPr>
          <a:xfrm>
            <a:off x="685800" y="1073945"/>
            <a:ext cx="11277600" cy="6740307"/>
          </a:xfrm>
          <a:prstGeom prst="rect">
            <a:avLst/>
          </a:prstGeom>
          <a:noFill/>
        </p:spPr>
        <p:txBody>
          <a:bodyPr wrap="square" rtlCol="0">
            <a:spAutoFit/>
          </a:bodyPr>
          <a:lstStyle/>
          <a:p>
            <a:pPr algn="ctr">
              <a:lnSpc>
                <a:spcPct val="150000"/>
              </a:lnSpc>
            </a:pPr>
            <a:r>
              <a:rPr lang="en-US" sz="2400" b="1" dirty="0" smtClean="0">
                <a:solidFill>
                  <a:srgbClr val="00B050"/>
                </a:solidFill>
              </a:rPr>
              <a:t>Cell as a self-contained unit</a:t>
            </a:r>
          </a:p>
          <a:p>
            <a:pPr>
              <a:lnSpc>
                <a:spcPct val="150000"/>
              </a:lnSpc>
            </a:pPr>
            <a:r>
              <a:rPr lang="en-US" sz="2400" dirty="0" smtClean="0"/>
              <a:t>The activities of cells are integrated for the survival of the organisms, yet the cells are independent in carrying on the fundamental life processes they act as a </a:t>
            </a:r>
            <a:r>
              <a:rPr lang="en-US" sz="2400" dirty="0" smtClean="0">
                <a:solidFill>
                  <a:srgbClr val="FF0000"/>
                </a:solidFill>
              </a:rPr>
              <a:t>autonomous unit</a:t>
            </a:r>
            <a:r>
              <a:rPr lang="en-US" sz="2400" dirty="0" smtClean="0"/>
              <a:t>.</a:t>
            </a:r>
          </a:p>
          <a:p>
            <a:pPr>
              <a:lnSpc>
                <a:spcPct val="150000"/>
              </a:lnSpc>
            </a:pPr>
            <a:r>
              <a:rPr lang="en-US" sz="2400" dirty="0" smtClean="0"/>
              <a:t>The following characters shows the independence of the cells.</a:t>
            </a:r>
          </a:p>
          <a:p>
            <a:pPr marL="514350" indent="-514350">
              <a:lnSpc>
                <a:spcPct val="150000"/>
              </a:lnSpc>
              <a:buFont typeface="+mj-lt"/>
              <a:buAutoNum type="romanLcPeriod"/>
            </a:pPr>
            <a:r>
              <a:rPr lang="en-US" sz="2400" dirty="0" smtClean="0"/>
              <a:t>Each cell can carry out the anabolic processes and can build new structures.</a:t>
            </a:r>
          </a:p>
          <a:p>
            <a:pPr marL="514350" indent="-514350">
              <a:lnSpc>
                <a:spcPct val="150000"/>
              </a:lnSpc>
              <a:buFont typeface="+mj-lt"/>
              <a:buAutoNum type="romanLcPeriod"/>
            </a:pPr>
            <a:r>
              <a:rPr lang="en-US" sz="2400" dirty="0" smtClean="0"/>
              <a:t>Each cell can </a:t>
            </a:r>
            <a:r>
              <a:rPr lang="en-US" sz="2400" dirty="0" err="1" smtClean="0"/>
              <a:t>oxidise</a:t>
            </a:r>
            <a:r>
              <a:rPr lang="en-US" sz="2400" dirty="0" smtClean="0"/>
              <a:t> the food molecules to produce energy and store this energy in the form of ATPs.</a:t>
            </a:r>
          </a:p>
          <a:p>
            <a:pPr marL="514350" indent="-514350">
              <a:lnSpc>
                <a:spcPct val="150000"/>
              </a:lnSpc>
              <a:buFont typeface="+mj-lt"/>
              <a:buAutoNum type="romanLcPeriod"/>
            </a:pPr>
            <a:r>
              <a:rPr lang="en-US" sz="2400" dirty="0" smtClean="0"/>
              <a:t>The cell can respire and exchange gases with their surroundings.</a:t>
            </a:r>
          </a:p>
          <a:p>
            <a:pPr marL="514350" indent="-514350">
              <a:lnSpc>
                <a:spcPct val="150000"/>
              </a:lnSpc>
              <a:buFont typeface="+mj-lt"/>
              <a:buAutoNum type="romanLcPeriod"/>
            </a:pPr>
            <a:r>
              <a:rPr lang="en-US" sz="2400" dirty="0" smtClean="0"/>
              <a:t>Each cell can reproduce daughter cells with similar hereditary characters.</a:t>
            </a:r>
          </a:p>
          <a:p>
            <a:pPr marL="514350" indent="-514350">
              <a:lnSpc>
                <a:spcPct val="150000"/>
              </a:lnSpc>
              <a:buFont typeface="+mj-lt"/>
              <a:buAutoNum type="romanLcPeriod"/>
            </a:pPr>
            <a:endParaRPr lang="en-US" sz="2400" dirty="0" smtClean="0"/>
          </a:p>
          <a:p>
            <a:pPr marL="342900" indent="-342900">
              <a:lnSpc>
                <a:spcPct val="150000"/>
              </a:lnSpc>
              <a:buFont typeface="Arial" panose="020B0604020202020204" pitchFamily="34" charset="0"/>
              <a:buChar char="•"/>
            </a:pPr>
            <a:endParaRPr lang="en-US" sz="2400" dirty="0"/>
          </a:p>
        </p:txBody>
      </p:sp>
    </p:spTree>
    <p:extLst>
      <p:ext uri="{BB962C8B-B14F-4D97-AF65-F5344CB8AC3E}">
        <p14:creationId xmlns:p14="http://schemas.microsoft.com/office/powerpoint/2010/main" val="810220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5" name="TextBox 4"/>
          <p:cNvSpPr txBox="1"/>
          <p:nvPr/>
        </p:nvSpPr>
        <p:spPr>
          <a:xfrm>
            <a:off x="1981200" y="0"/>
            <a:ext cx="8305800" cy="1569660"/>
          </a:xfrm>
          <a:prstGeom prst="rect">
            <a:avLst/>
          </a:prstGeom>
          <a:noFill/>
        </p:spPr>
        <p:txBody>
          <a:bodyPr wrap="square" rtlCol="0">
            <a:spAutoFit/>
          </a:bodyPr>
          <a:lstStyle/>
          <a:p>
            <a:pPr algn="ctr"/>
            <a:r>
              <a:rPr lang="en-US" sz="3200" b="1" dirty="0">
                <a:cs typeface="Arial" panose="020B0604020202020204" pitchFamily="34" charset="0"/>
              </a:rPr>
              <a:t>Chapter 1. Biomolecules and cell </a:t>
            </a:r>
            <a:r>
              <a:rPr lang="en-US" sz="3200" b="1" dirty="0" smtClean="0">
                <a:cs typeface="Arial" panose="020B0604020202020204" pitchFamily="34" charset="0"/>
              </a:rPr>
              <a:t>biology</a:t>
            </a:r>
          </a:p>
          <a:p>
            <a:pPr algn="ctr"/>
            <a:r>
              <a:rPr lang="en-US" sz="3200" b="1" dirty="0" smtClean="0">
                <a:cs typeface="Arial" panose="020B0604020202020204" pitchFamily="34" charset="0"/>
              </a:rPr>
              <a:t>1.2 Cell</a:t>
            </a:r>
          </a:p>
          <a:p>
            <a:pPr algn="ctr"/>
            <a:endParaRPr lang="en-US" sz="3200" b="1" dirty="0" smtClean="0">
              <a:cs typeface="Arial" panose="020B0604020202020204" pitchFamily="34" charset="0"/>
            </a:endParaRPr>
          </a:p>
        </p:txBody>
      </p:sp>
      <p:sp>
        <p:nvSpPr>
          <p:cNvPr id="2" name="TextBox 1"/>
          <p:cNvSpPr txBox="1"/>
          <p:nvPr/>
        </p:nvSpPr>
        <p:spPr>
          <a:xfrm>
            <a:off x="609600" y="2667000"/>
            <a:ext cx="10972800"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sp>
        <p:nvSpPr>
          <p:cNvPr id="4" name="TextBox 3"/>
          <p:cNvSpPr txBox="1"/>
          <p:nvPr/>
        </p:nvSpPr>
        <p:spPr>
          <a:xfrm>
            <a:off x="0" y="1073945"/>
            <a:ext cx="11963400" cy="5078313"/>
          </a:xfrm>
          <a:prstGeom prst="rect">
            <a:avLst/>
          </a:prstGeom>
          <a:noFill/>
        </p:spPr>
        <p:txBody>
          <a:bodyPr wrap="square" rtlCol="0">
            <a:spAutoFit/>
          </a:bodyPr>
          <a:lstStyle/>
          <a:p>
            <a:pPr algn="ctr">
              <a:lnSpc>
                <a:spcPct val="150000"/>
              </a:lnSpc>
            </a:pPr>
            <a:r>
              <a:rPr lang="en-US" sz="2400" b="1" dirty="0" smtClean="0">
                <a:solidFill>
                  <a:srgbClr val="00B050"/>
                </a:solidFill>
              </a:rPr>
              <a:t>Cell as a self-contained unit</a:t>
            </a:r>
          </a:p>
          <a:p>
            <a:pPr>
              <a:lnSpc>
                <a:spcPct val="150000"/>
              </a:lnSpc>
            </a:pPr>
            <a:endParaRPr lang="en-US" sz="2400" dirty="0" smtClean="0"/>
          </a:p>
          <a:p>
            <a:pPr>
              <a:lnSpc>
                <a:spcPct val="150000"/>
              </a:lnSpc>
            </a:pPr>
            <a:r>
              <a:rPr lang="en-US" sz="2400" dirty="0" smtClean="0"/>
              <a:t>The following characters shows the independence of the cells.</a:t>
            </a:r>
          </a:p>
          <a:p>
            <a:pPr marL="514350" indent="-514350">
              <a:lnSpc>
                <a:spcPct val="150000"/>
              </a:lnSpc>
              <a:buAutoNum type="romanLcPeriod" startAt="4"/>
            </a:pPr>
            <a:r>
              <a:rPr lang="en-US" sz="2400" dirty="0" smtClean="0"/>
              <a:t>Each cell can reproduce daughter cells with similar hereditary characters.</a:t>
            </a:r>
          </a:p>
          <a:p>
            <a:pPr marL="514350" indent="-514350">
              <a:lnSpc>
                <a:spcPct val="150000"/>
              </a:lnSpc>
              <a:buAutoNum type="romanLcPeriod" startAt="4"/>
            </a:pPr>
            <a:r>
              <a:rPr lang="en-US" sz="2400" dirty="0" smtClean="0"/>
              <a:t>Each cell builds up new cell components from its own macromolecules, for the growth and to replace worn out cells.</a:t>
            </a:r>
          </a:p>
          <a:p>
            <a:pPr marL="514350" indent="-514350">
              <a:lnSpc>
                <a:spcPct val="150000"/>
              </a:lnSpc>
              <a:buAutoNum type="romanLcPeriod" startAt="4"/>
            </a:pPr>
            <a:r>
              <a:rPr lang="en-US" sz="2400" dirty="0" smtClean="0"/>
              <a:t>By regulating its own activities, each cell maintains the necessary internal </a:t>
            </a:r>
            <a:r>
              <a:rPr lang="en-US" sz="2400" dirty="0" err="1" smtClean="0"/>
              <a:t>physico</a:t>
            </a:r>
            <a:r>
              <a:rPr lang="en-US" sz="2400" dirty="0" smtClean="0"/>
              <a:t>-chemical conditions.</a:t>
            </a:r>
          </a:p>
          <a:p>
            <a:pPr marL="514350" indent="-514350">
              <a:lnSpc>
                <a:spcPct val="150000"/>
              </a:lnSpc>
              <a:buAutoNum type="romanLcPeriod" startAt="4"/>
            </a:pPr>
            <a:r>
              <a:rPr lang="en-US" sz="2400" dirty="0" smtClean="0"/>
              <a:t>Each cell has its own lifespan</a:t>
            </a:r>
            <a:r>
              <a:rPr lang="en-US" sz="2400" dirty="0"/>
              <a:t>.</a:t>
            </a:r>
            <a:endParaRPr lang="en-US" sz="2400" dirty="0" smtClean="0"/>
          </a:p>
        </p:txBody>
      </p:sp>
    </p:spTree>
    <p:extLst>
      <p:ext uri="{BB962C8B-B14F-4D97-AF65-F5344CB8AC3E}">
        <p14:creationId xmlns:p14="http://schemas.microsoft.com/office/powerpoint/2010/main" val="2576364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304800" y="1295400"/>
            <a:ext cx="11506199"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400" b="1" dirty="0" smtClean="0"/>
              <a:t>Cellular totipotency</a:t>
            </a:r>
          </a:p>
          <a:p>
            <a:pPr marL="342900" indent="-342900" eaLnBrk="1" hangingPunct="1">
              <a:lnSpc>
                <a:spcPct val="150000"/>
              </a:lnSpc>
              <a:buFont typeface="Arial" panose="020B0604020202020204" pitchFamily="34" charset="0"/>
              <a:buChar char="•"/>
            </a:pPr>
            <a:r>
              <a:rPr lang="en-US" sz="2400" dirty="0"/>
              <a:t>The ability or capacity of the mature living cells when free from the plant body develop into a new organism in controlled condition is known as </a:t>
            </a:r>
            <a:r>
              <a:rPr lang="en-US" sz="2400" dirty="0" smtClean="0"/>
              <a:t>totipotency.</a:t>
            </a:r>
          </a:p>
          <a:p>
            <a:pPr marL="342900" indent="-342900">
              <a:lnSpc>
                <a:spcPct val="150000"/>
              </a:lnSpc>
              <a:buFont typeface="Arial" panose="020B0604020202020204" pitchFamily="34" charset="0"/>
              <a:buChar char="•"/>
            </a:pPr>
            <a:r>
              <a:rPr lang="en-US" sz="2400" dirty="0" err="1"/>
              <a:t>Haberlandt</a:t>
            </a:r>
            <a:r>
              <a:rPr lang="en-US" sz="2400" dirty="0"/>
              <a:t> in 1902(German botanist) has first given the concept of cellular totipotency in plant body.</a:t>
            </a:r>
          </a:p>
          <a:p>
            <a:pPr marL="342900" indent="-342900">
              <a:lnSpc>
                <a:spcPct val="150000"/>
              </a:lnSpc>
              <a:buFont typeface="Arial" panose="020B0604020202020204" pitchFamily="34" charset="0"/>
              <a:buChar char="•"/>
            </a:pPr>
            <a:r>
              <a:rPr lang="en-US" sz="2400" dirty="0"/>
              <a:t>He stated that ever living cell of the plant body able to regenerate the whole plant body because it is derived from the fertilized egg and contain hereditary information. </a:t>
            </a:r>
            <a:endParaRPr lang="en-US" sz="2400" dirty="0" smtClean="0"/>
          </a:p>
          <a:p>
            <a:pPr marL="342900" indent="-342900">
              <a:lnSpc>
                <a:spcPct val="150000"/>
              </a:lnSpc>
              <a:buFont typeface="Arial" panose="020B0604020202020204" pitchFamily="34" charset="0"/>
              <a:buChar char="•"/>
            </a:pPr>
            <a:r>
              <a:rPr lang="en-US" sz="2400" dirty="0" smtClean="0"/>
              <a:t>He </a:t>
            </a:r>
            <a:r>
              <a:rPr lang="en-US" sz="2400" dirty="0"/>
              <a:t>tried to grow isolated green cells of leaves but failed to achieve the success. </a:t>
            </a:r>
          </a:p>
        </p:txBody>
      </p:sp>
      <p:sp>
        <p:nvSpPr>
          <p:cNvPr id="5" name="TextBox 4"/>
          <p:cNvSpPr txBox="1"/>
          <p:nvPr/>
        </p:nvSpPr>
        <p:spPr>
          <a:xfrm>
            <a:off x="2514600" y="0"/>
            <a:ext cx="6934199" cy="1569660"/>
          </a:xfrm>
          <a:prstGeom prst="rect">
            <a:avLst/>
          </a:prstGeom>
          <a:noFill/>
        </p:spPr>
        <p:txBody>
          <a:bodyPr wrap="square" rtlCol="0">
            <a:spAutoFit/>
          </a:bodyPr>
          <a:lstStyle/>
          <a:p>
            <a:pPr algn="ctr"/>
            <a:r>
              <a:rPr lang="en-US" sz="3200" b="1" dirty="0">
                <a:cs typeface="Arial" panose="020B0604020202020204" pitchFamily="34" charset="0"/>
              </a:rPr>
              <a:t>Chapter 1. Biomolecules and cell </a:t>
            </a:r>
            <a:r>
              <a:rPr lang="en-US" sz="3200" b="1" dirty="0" smtClean="0">
                <a:cs typeface="Arial" panose="020B0604020202020204" pitchFamily="34" charset="0"/>
              </a:rPr>
              <a:t>biology</a:t>
            </a:r>
          </a:p>
          <a:p>
            <a:pPr algn="ctr"/>
            <a:endParaRPr lang="en-US" sz="3200" b="1" dirty="0" smtClean="0">
              <a:cs typeface="Arial" panose="020B0604020202020204" pitchFamily="34" charset="0"/>
            </a:endParaRPr>
          </a:p>
        </p:txBody>
      </p:sp>
      <p:sp>
        <p:nvSpPr>
          <p:cNvPr id="2" name="TextBox 1"/>
          <p:cNvSpPr txBox="1"/>
          <p:nvPr/>
        </p:nvSpPr>
        <p:spPr>
          <a:xfrm>
            <a:off x="3152778" y="2792416"/>
            <a:ext cx="10972800"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684432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77238" y="1905000"/>
            <a:ext cx="11506199"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400" b="1" dirty="0" smtClean="0"/>
              <a:t>Cellular totipotency</a:t>
            </a:r>
          </a:p>
          <a:p>
            <a:pPr marL="342900" indent="-342900" eaLnBrk="1" hangingPunct="1">
              <a:lnSpc>
                <a:spcPct val="150000"/>
              </a:lnSpc>
              <a:buFont typeface="Arial" panose="020B0604020202020204" pitchFamily="34" charset="0"/>
              <a:buChar char="•"/>
            </a:pPr>
            <a:r>
              <a:rPr lang="en-US" sz="2400" dirty="0" smtClean="0"/>
              <a:t>Later </a:t>
            </a:r>
            <a:r>
              <a:rPr lang="en-US" sz="2400" dirty="0"/>
              <a:t>in 1950 </a:t>
            </a:r>
            <a:r>
              <a:rPr lang="en-US" sz="2400" dirty="0" smtClean="0"/>
              <a:t>F.C. Steward and his co-worker </a:t>
            </a:r>
            <a:r>
              <a:rPr lang="en-US" sz="2400" dirty="0"/>
              <a:t>got success in proving the cellular totipotency</a:t>
            </a:r>
            <a:r>
              <a:rPr lang="en-US" sz="2400" dirty="0" smtClean="0"/>
              <a:t>. </a:t>
            </a:r>
          </a:p>
          <a:p>
            <a:pPr marL="342900" indent="-342900" eaLnBrk="1" hangingPunct="1">
              <a:lnSpc>
                <a:spcPct val="150000"/>
              </a:lnSpc>
              <a:buFont typeface="Arial" panose="020B0604020202020204" pitchFamily="34" charset="0"/>
              <a:buChar char="•"/>
            </a:pPr>
            <a:r>
              <a:rPr lang="en-US" sz="2400" dirty="0" smtClean="0"/>
              <a:t>Cellular </a:t>
            </a:r>
            <a:r>
              <a:rPr lang="en-US" sz="2400" dirty="0"/>
              <a:t>totipotency is a property of plant cell because a differentiated plant cell retain its capacity to give rise to a whole plant but in animal cell its losses the capacity of regeneration after differentiation</a:t>
            </a:r>
            <a:r>
              <a:rPr lang="en-US" sz="2400" dirty="0" smtClean="0"/>
              <a:t>.</a:t>
            </a:r>
          </a:p>
          <a:p>
            <a:pPr marL="342900" indent="-342900" eaLnBrk="1" hangingPunct="1">
              <a:lnSpc>
                <a:spcPct val="150000"/>
              </a:lnSpc>
              <a:buFont typeface="Arial" panose="020B0604020202020204" pitchFamily="34" charset="0"/>
              <a:buChar char="•"/>
            </a:pPr>
            <a:endParaRPr lang="en-US" sz="2400" dirty="0"/>
          </a:p>
        </p:txBody>
      </p:sp>
      <p:sp>
        <p:nvSpPr>
          <p:cNvPr id="5" name="TextBox 4"/>
          <p:cNvSpPr txBox="1"/>
          <p:nvPr/>
        </p:nvSpPr>
        <p:spPr>
          <a:xfrm>
            <a:off x="2514600" y="0"/>
            <a:ext cx="6934199" cy="1569660"/>
          </a:xfrm>
          <a:prstGeom prst="rect">
            <a:avLst/>
          </a:prstGeom>
          <a:noFill/>
        </p:spPr>
        <p:txBody>
          <a:bodyPr wrap="square" rtlCol="0">
            <a:spAutoFit/>
          </a:bodyPr>
          <a:lstStyle/>
          <a:p>
            <a:pPr algn="ctr"/>
            <a:r>
              <a:rPr lang="en-US" sz="3200" b="1" dirty="0">
                <a:cs typeface="Arial" panose="020B0604020202020204" pitchFamily="34" charset="0"/>
              </a:rPr>
              <a:t>Chapter 1. Biomolecules and cell </a:t>
            </a:r>
            <a:r>
              <a:rPr lang="en-US" sz="3200" b="1" dirty="0" smtClean="0">
                <a:cs typeface="Arial" panose="020B0604020202020204" pitchFamily="34" charset="0"/>
              </a:rPr>
              <a:t>biology</a:t>
            </a:r>
          </a:p>
          <a:p>
            <a:pPr algn="ctr"/>
            <a:endParaRPr lang="en-US" sz="3200" b="1" dirty="0" smtClean="0">
              <a:cs typeface="Arial" panose="020B0604020202020204" pitchFamily="34" charset="0"/>
            </a:endParaRPr>
          </a:p>
        </p:txBody>
      </p:sp>
      <p:sp>
        <p:nvSpPr>
          <p:cNvPr id="2" name="TextBox 1"/>
          <p:cNvSpPr txBox="1"/>
          <p:nvPr/>
        </p:nvSpPr>
        <p:spPr>
          <a:xfrm>
            <a:off x="3152778" y="2792416"/>
            <a:ext cx="10972800"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207156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304800" y="1295400"/>
            <a:ext cx="11506199"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400" b="1" dirty="0" smtClean="0"/>
              <a:t>Cellular totipotency</a:t>
            </a:r>
            <a:endParaRPr lang="en-US" sz="2400" dirty="0" smtClean="0"/>
          </a:p>
          <a:p>
            <a:pPr eaLnBrk="1" hangingPunct="1">
              <a:lnSpc>
                <a:spcPct val="150000"/>
              </a:lnSpc>
            </a:pPr>
            <a:r>
              <a:rPr lang="en-US" sz="2400" b="1" dirty="0" smtClean="0"/>
              <a:t>Steward’s experiment to understand the concept of cellular totipotency</a:t>
            </a:r>
          </a:p>
          <a:p>
            <a:pPr marL="342900" indent="-342900">
              <a:lnSpc>
                <a:spcPct val="150000"/>
              </a:lnSpc>
              <a:buFont typeface="Arial" panose="020B0604020202020204" pitchFamily="34" charset="0"/>
              <a:buChar char="•"/>
            </a:pPr>
            <a:r>
              <a:rPr lang="en-US" sz="2400" dirty="0" smtClean="0"/>
              <a:t>Steward took the 2mg. slices of phloem tissue of carrot (</a:t>
            </a:r>
            <a:r>
              <a:rPr lang="en-US" sz="2400" dirty="0" err="1" smtClean="0"/>
              <a:t>Daucus</a:t>
            </a:r>
            <a:r>
              <a:rPr lang="en-US" sz="2400" dirty="0" smtClean="0"/>
              <a:t> </a:t>
            </a:r>
            <a:r>
              <a:rPr lang="en-US" sz="2400" dirty="0" err="1" smtClean="0"/>
              <a:t>carrotd</a:t>
            </a:r>
            <a:r>
              <a:rPr lang="en-US" sz="2400" dirty="0" smtClean="0"/>
              <a:t>) and grown in a liquid nutrient medium containing coconut water. </a:t>
            </a:r>
          </a:p>
          <a:p>
            <a:pPr marL="342900" indent="-342900">
              <a:lnSpc>
                <a:spcPct val="150000"/>
              </a:lnSpc>
              <a:buFont typeface="Arial" panose="020B0604020202020204" pitchFamily="34" charset="0"/>
              <a:buChar char="•"/>
            </a:pPr>
            <a:r>
              <a:rPr lang="en-US" sz="2400" dirty="0" smtClean="0"/>
              <a:t>The part of the plant is taken for tissue culture is known as explants (ex. Phloem tissue of Carrot root). </a:t>
            </a:r>
          </a:p>
          <a:p>
            <a:pPr marL="342900" indent="-342900">
              <a:lnSpc>
                <a:spcPct val="150000"/>
              </a:lnSpc>
              <a:buFont typeface="Arial" panose="020B0604020202020204" pitchFamily="34" charset="0"/>
              <a:buChar char="•"/>
            </a:pPr>
            <a:r>
              <a:rPr lang="en-US" sz="2400" dirty="0" smtClean="0"/>
              <a:t>The liquid nutrient medium containing explants was allowed some hours for shaking.</a:t>
            </a:r>
          </a:p>
          <a:p>
            <a:pPr marL="342900" indent="-342900">
              <a:lnSpc>
                <a:spcPct val="150000"/>
              </a:lnSpc>
              <a:buFont typeface="Arial" panose="020B0604020202020204" pitchFamily="34" charset="0"/>
              <a:buChar char="•"/>
            </a:pPr>
            <a:r>
              <a:rPr lang="en-US" sz="2400" dirty="0" smtClean="0"/>
              <a:t>Then the culture cell divide continuously to form mass of undifferentiated tissue known as callus. </a:t>
            </a:r>
            <a:endParaRPr lang="en-US" sz="2400" dirty="0"/>
          </a:p>
        </p:txBody>
      </p:sp>
      <p:sp>
        <p:nvSpPr>
          <p:cNvPr id="5" name="TextBox 4"/>
          <p:cNvSpPr txBox="1"/>
          <p:nvPr/>
        </p:nvSpPr>
        <p:spPr>
          <a:xfrm>
            <a:off x="2514600" y="0"/>
            <a:ext cx="6934199" cy="1569660"/>
          </a:xfrm>
          <a:prstGeom prst="rect">
            <a:avLst/>
          </a:prstGeom>
          <a:noFill/>
        </p:spPr>
        <p:txBody>
          <a:bodyPr wrap="square" rtlCol="0">
            <a:spAutoFit/>
          </a:bodyPr>
          <a:lstStyle/>
          <a:p>
            <a:pPr algn="ctr"/>
            <a:r>
              <a:rPr lang="en-US" sz="3200" b="1" dirty="0">
                <a:cs typeface="Arial" panose="020B0604020202020204" pitchFamily="34" charset="0"/>
              </a:rPr>
              <a:t>Chapter 1. Biomolecules and cell </a:t>
            </a:r>
            <a:r>
              <a:rPr lang="en-US" sz="3200" b="1" dirty="0" smtClean="0">
                <a:cs typeface="Arial" panose="020B0604020202020204" pitchFamily="34" charset="0"/>
              </a:rPr>
              <a:t>biology</a:t>
            </a:r>
          </a:p>
          <a:p>
            <a:pPr algn="ctr"/>
            <a:endParaRPr lang="en-US" sz="3200" b="1" dirty="0" smtClean="0">
              <a:cs typeface="Arial" panose="020B0604020202020204" pitchFamily="34" charset="0"/>
            </a:endParaRPr>
          </a:p>
        </p:txBody>
      </p:sp>
    </p:spTree>
    <p:extLst>
      <p:ext uri="{BB962C8B-B14F-4D97-AF65-F5344CB8AC3E}">
        <p14:creationId xmlns:p14="http://schemas.microsoft.com/office/powerpoint/2010/main" val="875132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76200" y="1295400"/>
            <a:ext cx="12268200"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400" b="1" dirty="0" smtClean="0"/>
              <a:t>Cellular totipotency</a:t>
            </a:r>
            <a:endParaRPr lang="en-US" sz="2400" dirty="0" smtClean="0"/>
          </a:p>
          <a:p>
            <a:pPr eaLnBrk="1" hangingPunct="1">
              <a:lnSpc>
                <a:spcPct val="150000"/>
              </a:lnSpc>
            </a:pPr>
            <a:r>
              <a:rPr lang="en-US" sz="2400" b="1" dirty="0" smtClean="0"/>
              <a:t>Steward’s experiment to understand the concept of cellular totipotency</a:t>
            </a:r>
          </a:p>
          <a:p>
            <a:pPr marL="342900" indent="-342900">
              <a:lnSpc>
                <a:spcPct val="150000"/>
              </a:lnSpc>
              <a:buFont typeface="Arial" panose="020B0604020202020204" pitchFamily="34" charset="0"/>
              <a:buChar char="•"/>
            </a:pPr>
            <a:r>
              <a:rPr lang="en-US" sz="2400" dirty="0" smtClean="0"/>
              <a:t>Some </a:t>
            </a:r>
            <a:r>
              <a:rPr lang="en-US" sz="2400" dirty="0"/>
              <a:t>of these cell cluster started differentiating the initial of root. </a:t>
            </a:r>
            <a:endParaRPr lang="en-US" sz="2400" dirty="0" smtClean="0"/>
          </a:p>
          <a:p>
            <a:pPr marL="342900" indent="-342900">
              <a:lnSpc>
                <a:spcPct val="150000"/>
              </a:lnSpc>
              <a:buFont typeface="Arial" panose="020B0604020202020204" pitchFamily="34" charset="0"/>
              <a:buChar char="•"/>
            </a:pPr>
            <a:r>
              <a:rPr lang="en-US" sz="2400" dirty="0" smtClean="0"/>
              <a:t>When </a:t>
            </a:r>
            <a:r>
              <a:rPr lang="en-US" sz="2400" dirty="0"/>
              <a:t>it transfer to semi solid medium then it develop shoot system and give rise new plant. </a:t>
            </a:r>
            <a:endParaRPr lang="en-US" sz="2400" dirty="0" smtClean="0"/>
          </a:p>
          <a:p>
            <a:pPr marL="342900" indent="-342900">
              <a:lnSpc>
                <a:spcPct val="150000"/>
              </a:lnSpc>
              <a:buFont typeface="Arial" panose="020B0604020202020204" pitchFamily="34" charset="0"/>
              <a:buChar char="•"/>
            </a:pPr>
            <a:r>
              <a:rPr lang="en-US" sz="2400" dirty="0" smtClean="0"/>
              <a:t>These </a:t>
            </a:r>
            <a:r>
              <a:rPr lang="en-US" sz="2400" dirty="0"/>
              <a:t>plant then transfer to pot/soil where they develop in to flowing plant.</a:t>
            </a:r>
          </a:p>
          <a:p>
            <a:pPr marL="342900" indent="-342900">
              <a:lnSpc>
                <a:spcPct val="150000"/>
              </a:lnSpc>
              <a:buFont typeface="Arial" panose="020B0604020202020204" pitchFamily="34" charset="0"/>
              <a:buChar char="•"/>
            </a:pPr>
            <a:r>
              <a:rPr lang="en-US" sz="2400" dirty="0"/>
              <a:t>Steward experiment shows that in plant even mature (fully differentiated cells) can dedifferentiate, divide, come together re-differentiate and produced a new plant. Plant tissue derived form root, stem, leaf, vegetative bud, floral bud, anther &amp; embryo can exhibit cellular totipotency</a:t>
            </a:r>
            <a:r>
              <a:rPr lang="en-US" sz="2400" dirty="0" smtClean="0"/>
              <a:t>.</a:t>
            </a:r>
            <a:endParaRPr lang="en-US" sz="2400" dirty="0"/>
          </a:p>
        </p:txBody>
      </p:sp>
      <p:sp>
        <p:nvSpPr>
          <p:cNvPr id="5" name="TextBox 4"/>
          <p:cNvSpPr txBox="1"/>
          <p:nvPr/>
        </p:nvSpPr>
        <p:spPr>
          <a:xfrm>
            <a:off x="2514600" y="0"/>
            <a:ext cx="6934199" cy="1569660"/>
          </a:xfrm>
          <a:prstGeom prst="rect">
            <a:avLst/>
          </a:prstGeom>
          <a:noFill/>
        </p:spPr>
        <p:txBody>
          <a:bodyPr wrap="square" rtlCol="0">
            <a:spAutoFit/>
          </a:bodyPr>
          <a:lstStyle/>
          <a:p>
            <a:pPr algn="ctr"/>
            <a:r>
              <a:rPr lang="en-US" sz="3200" b="1" dirty="0">
                <a:cs typeface="Arial" panose="020B0604020202020204" pitchFamily="34" charset="0"/>
              </a:rPr>
              <a:t>Chapter 1. Biomolecules and cell </a:t>
            </a:r>
            <a:r>
              <a:rPr lang="en-US" sz="3200" b="1" dirty="0" smtClean="0">
                <a:cs typeface="Arial" panose="020B0604020202020204" pitchFamily="34" charset="0"/>
              </a:rPr>
              <a:t>biology</a:t>
            </a:r>
          </a:p>
          <a:p>
            <a:pPr algn="ctr"/>
            <a:endParaRPr lang="en-US" sz="3200" b="1" dirty="0" smtClean="0">
              <a:cs typeface="Arial" panose="020B0604020202020204" pitchFamily="34" charset="0"/>
            </a:endParaRPr>
          </a:p>
        </p:txBody>
      </p:sp>
      <p:sp>
        <p:nvSpPr>
          <p:cNvPr id="2" name="TextBox 1"/>
          <p:cNvSpPr txBox="1"/>
          <p:nvPr/>
        </p:nvSpPr>
        <p:spPr>
          <a:xfrm>
            <a:off x="3152778" y="2792416"/>
            <a:ext cx="10972800"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97441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5" name="TextBox 4"/>
          <p:cNvSpPr txBox="1"/>
          <p:nvPr/>
        </p:nvSpPr>
        <p:spPr>
          <a:xfrm>
            <a:off x="1447800" y="0"/>
            <a:ext cx="9144000" cy="1569660"/>
          </a:xfrm>
          <a:prstGeom prst="rect">
            <a:avLst/>
          </a:prstGeom>
          <a:noFill/>
        </p:spPr>
        <p:txBody>
          <a:bodyPr wrap="square" rtlCol="0">
            <a:spAutoFit/>
          </a:bodyPr>
          <a:lstStyle/>
          <a:p>
            <a:pPr algn="ctr"/>
            <a:r>
              <a:rPr lang="en-US" sz="3200" b="1" dirty="0">
                <a:cs typeface="Arial" panose="020B0604020202020204" pitchFamily="34" charset="0"/>
              </a:rPr>
              <a:t>Chapter 1. Biomolecules and cell </a:t>
            </a:r>
            <a:r>
              <a:rPr lang="en-US" sz="3200" b="1" dirty="0" smtClean="0">
                <a:cs typeface="Arial" panose="020B0604020202020204" pitchFamily="34" charset="0"/>
              </a:rPr>
              <a:t>biology</a:t>
            </a:r>
          </a:p>
          <a:p>
            <a:pPr algn="ctr"/>
            <a:r>
              <a:rPr lang="en-US" sz="3200" b="1" dirty="0" smtClean="0">
                <a:cs typeface="Arial" panose="020B0604020202020204" pitchFamily="34" charset="0"/>
              </a:rPr>
              <a:t>1.2 Cell</a:t>
            </a:r>
          </a:p>
          <a:p>
            <a:pPr algn="ctr"/>
            <a:endParaRPr lang="en-US" sz="3200" b="1" dirty="0" smtClean="0">
              <a:cs typeface="Arial" panose="020B0604020202020204" pitchFamily="34" charset="0"/>
            </a:endParaRPr>
          </a:p>
        </p:txBody>
      </p:sp>
      <p:sp>
        <p:nvSpPr>
          <p:cNvPr id="2" name="TextBox 1"/>
          <p:cNvSpPr txBox="1"/>
          <p:nvPr/>
        </p:nvSpPr>
        <p:spPr>
          <a:xfrm>
            <a:off x="609600" y="2667000"/>
            <a:ext cx="10972800"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28800"/>
            <a:ext cx="12192000" cy="5029199"/>
          </a:xfrm>
          <a:prstGeom prst="rect">
            <a:avLst/>
          </a:prstGeom>
        </p:spPr>
      </p:pic>
    </p:spTree>
    <p:extLst>
      <p:ext uri="{BB962C8B-B14F-4D97-AF65-F5344CB8AC3E}">
        <p14:creationId xmlns:p14="http://schemas.microsoft.com/office/powerpoint/2010/main" val="3316413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5" name="TextBox 4"/>
          <p:cNvSpPr txBox="1"/>
          <p:nvPr/>
        </p:nvSpPr>
        <p:spPr>
          <a:xfrm>
            <a:off x="2514600" y="0"/>
            <a:ext cx="6934199" cy="1569660"/>
          </a:xfrm>
          <a:prstGeom prst="rect">
            <a:avLst/>
          </a:prstGeom>
          <a:noFill/>
        </p:spPr>
        <p:txBody>
          <a:bodyPr wrap="square" rtlCol="0">
            <a:spAutoFit/>
          </a:bodyPr>
          <a:lstStyle/>
          <a:p>
            <a:pPr algn="ctr"/>
            <a:r>
              <a:rPr lang="en-US" sz="3200" b="1" dirty="0">
                <a:cs typeface="Arial" panose="020B0604020202020204" pitchFamily="34" charset="0"/>
              </a:rPr>
              <a:t>Chapter 1. Biomolecules and cell </a:t>
            </a:r>
            <a:r>
              <a:rPr lang="en-US" sz="3200" b="1" dirty="0" smtClean="0">
                <a:cs typeface="Arial" panose="020B0604020202020204" pitchFamily="34" charset="0"/>
              </a:rPr>
              <a:t>biology</a:t>
            </a:r>
          </a:p>
          <a:p>
            <a:pPr algn="ctr"/>
            <a:endParaRPr lang="en-US" sz="3200" b="1" dirty="0" smtClean="0">
              <a:cs typeface="Arial" panose="020B0604020202020204" pitchFamily="34" charset="0"/>
            </a:endParaRPr>
          </a:p>
        </p:txBody>
      </p:sp>
      <p:sp>
        <p:nvSpPr>
          <p:cNvPr id="2" name="TextBox 1"/>
          <p:cNvSpPr txBox="1"/>
          <p:nvPr/>
        </p:nvSpPr>
        <p:spPr>
          <a:xfrm>
            <a:off x="609600" y="2667000"/>
            <a:ext cx="10972800"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sp>
        <p:nvSpPr>
          <p:cNvPr id="3" name="Rectangle 2"/>
          <p:cNvSpPr/>
          <p:nvPr/>
        </p:nvSpPr>
        <p:spPr>
          <a:xfrm>
            <a:off x="214009" y="1143000"/>
            <a:ext cx="11963400" cy="4524315"/>
          </a:xfrm>
          <a:prstGeom prst="rect">
            <a:avLst/>
          </a:prstGeom>
        </p:spPr>
        <p:txBody>
          <a:bodyPr wrap="square">
            <a:spAutoFit/>
          </a:bodyPr>
          <a:lstStyle/>
          <a:p>
            <a:pPr algn="ctr">
              <a:lnSpc>
                <a:spcPct val="150000"/>
              </a:lnSpc>
            </a:pPr>
            <a:r>
              <a:rPr lang="en-US" sz="2400" b="1" dirty="0">
                <a:latin typeface="Georgia" panose="02040502050405020303" pitchFamily="18" charset="0"/>
              </a:rPr>
              <a:t>Application:</a:t>
            </a:r>
            <a:endParaRPr lang="en-US" sz="2400" dirty="0">
              <a:latin typeface="Georgia" panose="02040502050405020303" pitchFamily="18" charset="0"/>
            </a:endParaRPr>
          </a:p>
          <a:p>
            <a:pPr>
              <a:lnSpc>
                <a:spcPct val="150000"/>
              </a:lnSpc>
            </a:pPr>
            <a:r>
              <a:rPr lang="en-US" sz="2400" b="1" dirty="0">
                <a:cs typeface="Arial" panose="020B0604020202020204" pitchFamily="34" charset="0"/>
              </a:rPr>
              <a:t>Totipotency character of plant cell has been used in tissue culture as follows:</a:t>
            </a:r>
            <a:endParaRPr lang="en-US" sz="2400" dirty="0">
              <a:cs typeface="Arial" panose="020B0604020202020204" pitchFamily="34" charset="0"/>
            </a:endParaRPr>
          </a:p>
          <a:p>
            <a:pPr>
              <a:lnSpc>
                <a:spcPct val="150000"/>
              </a:lnSpc>
            </a:pPr>
            <a:r>
              <a:rPr lang="en-US" sz="2400" dirty="0">
                <a:cs typeface="Arial" panose="020B0604020202020204" pitchFamily="34" charset="0"/>
              </a:rPr>
              <a:t>1. It helps in rapid multiplication of plant with desirable character.</a:t>
            </a:r>
          </a:p>
          <a:p>
            <a:pPr>
              <a:lnSpc>
                <a:spcPct val="150000"/>
              </a:lnSpc>
            </a:pPr>
            <a:r>
              <a:rPr lang="en-US" sz="2400" dirty="0">
                <a:cs typeface="Arial" panose="020B0604020202020204" pitchFamily="34" charset="0"/>
              </a:rPr>
              <a:t>2. Multiplication of rare plants.</a:t>
            </a:r>
          </a:p>
          <a:p>
            <a:pPr>
              <a:lnSpc>
                <a:spcPct val="150000"/>
              </a:lnSpc>
            </a:pPr>
            <a:r>
              <a:rPr lang="en-US" sz="2400" dirty="0">
                <a:cs typeface="Arial" panose="020B0604020202020204" pitchFamily="34" charset="0"/>
              </a:rPr>
              <a:t>3. To pass the seed dormancy.</a:t>
            </a:r>
          </a:p>
          <a:p>
            <a:pPr>
              <a:lnSpc>
                <a:spcPct val="150000"/>
              </a:lnSpc>
            </a:pPr>
            <a:r>
              <a:rPr lang="en-US" sz="2400" dirty="0">
                <a:cs typeface="Arial" panose="020B0604020202020204" pitchFamily="34" charset="0"/>
              </a:rPr>
              <a:t>4. Quick propagation of useful plants.</a:t>
            </a:r>
          </a:p>
          <a:p>
            <a:pPr>
              <a:lnSpc>
                <a:spcPct val="150000"/>
              </a:lnSpc>
            </a:pPr>
            <a:r>
              <a:rPr lang="en-US" sz="2400" dirty="0">
                <a:cs typeface="Arial" panose="020B0604020202020204" pitchFamily="34" charset="0"/>
              </a:rPr>
              <a:t>5. Develop haploid plant.</a:t>
            </a:r>
          </a:p>
          <a:p>
            <a:pPr>
              <a:lnSpc>
                <a:spcPct val="150000"/>
              </a:lnSpc>
            </a:pPr>
            <a:endParaRPr lang="en-US" sz="2400" b="0" dirty="0">
              <a:effectLst/>
              <a:latin typeface="Georgia" panose="02040502050405020303" pitchFamily="18" charset="0"/>
            </a:endParaRPr>
          </a:p>
        </p:txBody>
      </p:sp>
    </p:spTree>
    <p:extLst>
      <p:ext uri="{BB962C8B-B14F-4D97-AF65-F5344CB8AC3E}">
        <p14:creationId xmlns:p14="http://schemas.microsoft.com/office/powerpoint/2010/main" val="2990137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5" name="TextBox 4"/>
          <p:cNvSpPr txBox="1"/>
          <p:nvPr/>
        </p:nvSpPr>
        <p:spPr>
          <a:xfrm>
            <a:off x="2514600" y="0"/>
            <a:ext cx="6934199" cy="1569660"/>
          </a:xfrm>
          <a:prstGeom prst="rect">
            <a:avLst/>
          </a:prstGeom>
          <a:noFill/>
        </p:spPr>
        <p:txBody>
          <a:bodyPr wrap="square" rtlCol="0">
            <a:spAutoFit/>
          </a:bodyPr>
          <a:lstStyle/>
          <a:p>
            <a:pPr algn="ctr"/>
            <a:r>
              <a:rPr lang="en-US" sz="3200" b="1" dirty="0">
                <a:cs typeface="Arial" panose="020B0604020202020204" pitchFamily="34" charset="0"/>
              </a:rPr>
              <a:t>Chapter 1. Biomolecules and cell </a:t>
            </a:r>
            <a:r>
              <a:rPr lang="en-US" sz="3200" b="1" dirty="0" smtClean="0">
                <a:cs typeface="Arial" panose="020B0604020202020204" pitchFamily="34" charset="0"/>
              </a:rPr>
              <a:t>biology</a:t>
            </a:r>
          </a:p>
          <a:p>
            <a:pPr algn="ctr"/>
            <a:endParaRPr lang="en-US" sz="3200" b="1" dirty="0" smtClean="0">
              <a:cs typeface="Arial" panose="020B0604020202020204" pitchFamily="34" charset="0"/>
            </a:endParaRPr>
          </a:p>
        </p:txBody>
      </p:sp>
      <p:sp>
        <p:nvSpPr>
          <p:cNvPr id="2" name="TextBox 1"/>
          <p:cNvSpPr txBox="1"/>
          <p:nvPr/>
        </p:nvSpPr>
        <p:spPr>
          <a:xfrm>
            <a:off x="609600" y="2667000"/>
            <a:ext cx="10972800"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sp>
        <p:nvSpPr>
          <p:cNvPr id="3" name="Rectangle 2"/>
          <p:cNvSpPr/>
          <p:nvPr/>
        </p:nvSpPr>
        <p:spPr>
          <a:xfrm>
            <a:off x="214009" y="1143000"/>
            <a:ext cx="11963400" cy="3347840"/>
          </a:xfrm>
          <a:prstGeom prst="rect">
            <a:avLst/>
          </a:prstGeom>
        </p:spPr>
        <p:txBody>
          <a:bodyPr wrap="square">
            <a:spAutoFit/>
          </a:bodyPr>
          <a:lstStyle/>
          <a:p>
            <a:pPr algn="ctr">
              <a:lnSpc>
                <a:spcPct val="150000"/>
              </a:lnSpc>
            </a:pPr>
            <a:r>
              <a:rPr lang="en-US" sz="2400" b="1" dirty="0">
                <a:cs typeface="Arial" panose="020B0604020202020204" pitchFamily="34" charset="0"/>
              </a:rPr>
              <a:t>Application:</a:t>
            </a:r>
            <a:endParaRPr lang="en-US" sz="2400" dirty="0">
              <a:cs typeface="Arial" panose="020B0604020202020204" pitchFamily="34" charset="0"/>
            </a:endParaRPr>
          </a:p>
          <a:p>
            <a:pPr>
              <a:lnSpc>
                <a:spcPct val="150000"/>
              </a:lnSpc>
            </a:pPr>
            <a:r>
              <a:rPr lang="en-US" sz="2400" b="1" dirty="0">
                <a:cs typeface="Arial" panose="020B0604020202020204" pitchFamily="34" charset="0"/>
              </a:rPr>
              <a:t>Totipotency character of plant cell has been used in tissue culture as follows:</a:t>
            </a:r>
            <a:endParaRPr lang="en-US" sz="2400" dirty="0">
              <a:cs typeface="Arial" panose="020B0604020202020204" pitchFamily="34" charset="0"/>
            </a:endParaRPr>
          </a:p>
          <a:p>
            <a:pPr>
              <a:lnSpc>
                <a:spcPct val="150000"/>
              </a:lnSpc>
            </a:pPr>
            <a:r>
              <a:rPr lang="en-US" sz="2400" dirty="0" smtClean="0">
                <a:cs typeface="Arial" panose="020B0604020202020204" pitchFamily="34" charset="0"/>
              </a:rPr>
              <a:t>6</a:t>
            </a:r>
            <a:r>
              <a:rPr lang="en-US" sz="2400" dirty="0">
                <a:cs typeface="Arial" panose="020B0604020202020204" pitchFamily="34" charset="0"/>
              </a:rPr>
              <a:t>. Produce virus free &amp; disease resistant plant.</a:t>
            </a:r>
          </a:p>
          <a:p>
            <a:pPr>
              <a:lnSpc>
                <a:spcPct val="150000"/>
              </a:lnSpc>
            </a:pPr>
            <a:r>
              <a:rPr lang="en-US" sz="2400" dirty="0">
                <a:cs typeface="Arial" panose="020B0604020202020204" pitchFamily="34" charset="0"/>
              </a:rPr>
              <a:t>7. Help in protoplast fusion &amp; somatic hybridization.</a:t>
            </a:r>
          </a:p>
          <a:p>
            <a:pPr>
              <a:lnSpc>
                <a:spcPct val="150000"/>
              </a:lnSpc>
            </a:pPr>
            <a:r>
              <a:rPr lang="en-US" sz="2400" dirty="0" smtClean="0">
                <a:cs typeface="Arial" panose="020B0604020202020204" pitchFamily="34" charset="0"/>
              </a:rPr>
              <a:t>8</a:t>
            </a:r>
            <a:r>
              <a:rPr lang="en-US" sz="2400" dirty="0">
                <a:cs typeface="Arial" panose="020B0604020202020204" pitchFamily="34" charset="0"/>
              </a:rPr>
              <a:t>. Produce high yielding varieties crop plants.</a:t>
            </a:r>
          </a:p>
          <a:p>
            <a:pPr>
              <a:lnSpc>
                <a:spcPct val="150000"/>
              </a:lnSpc>
            </a:pPr>
            <a:r>
              <a:rPr lang="en-US" sz="2400" dirty="0">
                <a:cs typeface="Arial" panose="020B0604020202020204" pitchFamily="34" charset="0"/>
              </a:rPr>
              <a:t>9. Help in embryo rescue.</a:t>
            </a:r>
            <a:endParaRPr lang="en-US" sz="2400" b="0" dirty="0">
              <a:effectLst/>
              <a:cs typeface="Arial" panose="020B0604020202020204" pitchFamily="34" charset="0"/>
            </a:endParaRPr>
          </a:p>
        </p:txBody>
      </p:sp>
    </p:spTree>
    <p:extLst>
      <p:ext uri="{BB962C8B-B14F-4D97-AF65-F5344CB8AC3E}">
        <p14:creationId xmlns:p14="http://schemas.microsoft.com/office/powerpoint/2010/main" val="443844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5" name="TextBox 4"/>
          <p:cNvSpPr txBox="1"/>
          <p:nvPr/>
        </p:nvSpPr>
        <p:spPr>
          <a:xfrm>
            <a:off x="2514600" y="0"/>
            <a:ext cx="6934199" cy="1569660"/>
          </a:xfrm>
          <a:prstGeom prst="rect">
            <a:avLst/>
          </a:prstGeom>
          <a:noFill/>
        </p:spPr>
        <p:txBody>
          <a:bodyPr wrap="square" rtlCol="0">
            <a:spAutoFit/>
          </a:bodyPr>
          <a:lstStyle/>
          <a:p>
            <a:pPr algn="ctr"/>
            <a:r>
              <a:rPr lang="en-US" sz="3200" b="1" dirty="0">
                <a:cs typeface="Arial" panose="020B0604020202020204" pitchFamily="34" charset="0"/>
              </a:rPr>
              <a:t>Chapter 1. Biomolecules and cell </a:t>
            </a:r>
            <a:r>
              <a:rPr lang="en-US" sz="3200" b="1" dirty="0" smtClean="0">
                <a:cs typeface="Arial" panose="020B0604020202020204" pitchFamily="34" charset="0"/>
              </a:rPr>
              <a:t>biology</a:t>
            </a:r>
          </a:p>
          <a:p>
            <a:pPr algn="ctr"/>
            <a:endParaRPr lang="en-US" sz="3200" b="1" dirty="0" smtClean="0">
              <a:cs typeface="Arial" panose="020B0604020202020204" pitchFamily="34" charset="0"/>
            </a:endParaRPr>
          </a:p>
        </p:txBody>
      </p:sp>
      <p:sp>
        <p:nvSpPr>
          <p:cNvPr id="2" name="TextBox 1"/>
          <p:cNvSpPr txBox="1"/>
          <p:nvPr/>
        </p:nvSpPr>
        <p:spPr>
          <a:xfrm>
            <a:off x="609600" y="2667000"/>
            <a:ext cx="10972800"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sp>
        <p:nvSpPr>
          <p:cNvPr id="3" name="Rectangle 2"/>
          <p:cNvSpPr/>
          <p:nvPr/>
        </p:nvSpPr>
        <p:spPr>
          <a:xfrm>
            <a:off x="214009" y="1143000"/>
            <a:ext cx="11963400" cy="4524315"/>
          </a:xfrm>
          <a:prstGeom prst="rect">
            <a:avLst/>
          </a:prstGeom>
        </p:spPr>
        <p:txBody>
          <a:bodyPr wrap="square">
            <a:spAutoFit/>
          </a:bodyPr>
          <a:lstStyle/>
          <a:p>
            <a:pPr algn="ctr">
              <a:lnSpc>
                <a:spcPct val="150000"/>
              </a:lnSpc>
            </a:pPr>
            <a:r>
              <a:rPr lang="en-US" sz="2400" b="0" dirty="0" smtClean="0">
                <a:effectLst/>
                <a:cs typeface="Arial" panose="020B0604020202020204" pitchFamily="34" charset="0"/>
              </a:rPr>
              <a:t>Flow of energy through the cell</a:t>
            </a:r>
          </a:p>
          <a:p>
            <a:pPr marL="342900" indent="-342900">
              <a:lnSpc>
                <a:spcPct val="150000"/>
              </a:lnSpc>
              <a:buFont typeface="Arial" panose="020B0604020202020204" pitchFamily="34" charset="0"/>
              <a:buChar char="•"/>
            </a:pPr>
            <a:r>
              <a:rPr lang="en-US" sz="2400" dirty="0" smtClean="0">
                <a:cs typeface="Arial" panose="020B0604020202020204" pitchFamily="34" charset="0"/>
              </a:rPr>
              <a:t>All system (both living and non-living) need a constant supply of energy for their existence and maintenance .</a:t>
            </a:r>
          </a:p>
          <a:p>
            <a:pPr marL="342900" indent="-342900">
              <a:lnSpc>
                <a:spcPct val="150000"/>
              </a:lnSpc>
              <a:buFont typeface="Arial" panose="020B0604020202020204" pitchFamily="34" charset="0"/>
              <a:buChar char="•"/>
            </a:pPr>
            <a:r>
              <a:rPr lang="en-US" sz="2400" dirty="0" smtClean="0">
                <a:cs typeface="Arial" panose="020B0604020202020204" pitchFamily="34" charset="0"/>
              </a:rPr>
              <a:t>If no energy is provided, they disorganize and disintegrate leading to death. </a:t>
            </a:r>
          </a:p>
          <a:p>
            <a:pPr marL="342900" indent="-342900">
              <a:lnSpc>
                <a:spcPct val="150000"/>
              </a:lnSpc>
              <a:buFont typeface="Arial" panose="020B0604020202020204" pitchFamily="34" charset="0"/>
              <a:buChar char="•"/>
            </a:pPr>
            <a:r>
              <a:rPr lang="en-US" sz="2400" dirty="0" smtClean="0">
                <a:cs typeface="Arial" panose="020B0604020202020204" pitchFamily="34" charset="0"/>
              </a:rPr>
              <a:t>A cell like other systems has a tendency to go from orderliness to disorderliness if free energy is provided .</a:t>
            </a:r>
          </a:p>
          <a:p>
            <a:pPr marL="342900" indent="-342900">
              <a:lnSpc>
                <a:spcPct val="150000"/>
              </a:lnSpc>
              <a:buFont typeface="Arial" panose="020B0604020202020204" pitchFamily="34" charset="0"/>
              <a:buChar char="•"/>
            </a:pPr>
            <a:r>
              <a:rPr lang="en-US" sz="2400" b="0" dirty="0" smtClean="0">
                <a:effectLst/>
                <a:cs typeface="Arial" panose="020B0604020202020204" pitchFamily="34" charset="0"/>
              </a:rPr>
              <a:t>Therefore, to maintain cellular ,tissue, organs, organ system, a constant supply of free energy from outside is required.</a:t>
            </a:r>
            <a:endParaRPr lang="en-US" sz="2400" b="0" dirty="0">
              <a:effectLst/>
              <a:cs typeface="Arial" panose="020B0604020202020204" pitchFamily="34" charset="0"/>
            </a:endParaRPr>
          </a:p>
        </p:txBody>
      </p:sp>
    </p:spTree>
    <p:extLst>
      <p:ext uri="{BB962C8B-B14F-4D97-AF65-F5344CB8AC3E}">
        <p14:creationId xmlns:p14="http://schemas.microsoft.com/office/powerpoint/2010/main" val="456638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5" name="TextBox 4"/>
          <p:cNvSpPr txBox="1"/>
          <p:nvPr/>
        </p:nvSpPr>
        <p:spPr>
          <a:xfrm>
            <a:off x="2514600" y="0"/>
            <a:ext cx="6934199" cy="2062103"/>
          </a:xfrm>
          <a:prstGeom prst="rect">
            <a:avLst/>
          </a:prstGeom>
          <a:noFill/>
        </p:spPr>
        <p:txBody>
          <a:bodyPr wrap="square" rtlCol="0">
            <a:spAutoFit/>
          </a:bodyPr>
          <a:lstStyle/>
          <a:p>
            <a:pPr algn="ctr"/>
            <a:r>
              <a:rPr lang="en-US" sz="3200" b="1" dirty="0">
                <a:cs typeface="Arial" panose="020B0604020202020204" pitchFamily="34" charset="0"/>
              </a:rPr>
              <a:t>Chapter 1. Biomolecules and cell </a:t>
            </a:r>
            <a:r>
              <a:rPr lang="en-US" sz="3200" b="1" dirty="0" smtClean="0">
                <a:cs typeface="Arial" panose="020B0604020202020204" pitchFamily="34" charset="0"/>
              </a:rPr>
              <a:t>biology</a:t>
            </a:r>
          </a:p>
          <a:p>
            <a:pPr algn="ctr"/>
            <a:r>
              <a:rPr lang="en-US" sz="3200" b="1" dirty="0" smtClean="0">
                <a:cs typeface="Arial" panose="020B0604020202020204" pitchFamily="34" charset="0"/>
              </a:rPr>
              <a:t>1.2 Cell</a:t>
            </a:r>
          </a:p>
          <a:p>
            <a:pPr algn="ctr"/>
            <a:endParaRPr lang="en-US" sz="3200" b="1" dirty="0" smtClean="0">
              <a:cs typeface="Arial" panose="020B0604020202020204" pitchFamily="34" charset="0"/>
            </a:endParaRPr>
          </a:p>
        </p:txBody>
      </p:sp>
      <p:sp>
        <p:nvSpPr>
          <p:cNvPr id="2" name="TextBox 1"/>
          <p:cNvSpPr txBox="1"/>
          <p:nvPr/>
        </p:nvSpPr>
        <p:spPr>
          <a:xfrm>
            <a:off x="609600" y="2667000"/>
            <a:ext cx="10972800"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sp>
        <p:nvSpPr>
          <p:cNvPr id="4" name="TextBox 3"/>
          <p:cNvSpPr txBox="1"/>
          <p:nvPr/>
        </p:nvSpPr>
        <p:spPr>
          <a:xfrm>
            <a:off x="304800" y="2057400"/>
            <a:ext cx="11506200" cy="4524315"/>
          </a:xfrm>
          <a:prstGeom prst="rect">
            <a:avLst/>
          </a:prstGeom>
          <a:noFill/>
        </p:spPr>
        <p:txBody>
          <a:bodyPr wrap="square" rtlCol="0">
            <a:spAutoFit/>
          </a:bodyPr>
          <a:lstStyle/>
          <a:p>
            <a:pPr marL="342900" lvl="0" indent="-342900" algn="just">
              <a:lnSpc>
                <a:spcPct val="150000"/>
              </a:lnSpc>
              <a:buFont typeface="Wingdings" panose="05000000000000000000" pitchFamily="2" charset="2"/>
              <a:buChar char="q"/>
            </a:pPr>
            <a:r>
              <a:rPr lang="en-US" sz="2400" dirty="0">
                <a:solidFill>
                  <a:prstClr val="black"/>
                </a:solidFill>
              </a:rPr>
              <a:t>Cell is the basic structural and function unit of life.</a:t>
            </a:r>
          </a:p>
          <a:p>
            <a:pPr marL="342900" lvl="0" indent="-342900" algn="just">
              <a:lnSpc>
                <a:spcPct val="150000"/>
              </a:lnSpc>
              <a:buFont typeface="Wingdings" panose="05000000000000000000" pitchFamily="2" charset="2"/>
              <a:buChar char="q"/>
            </a:pPr>
            <a:r>
              <a:rPr lang="en-US" sz="2400" dirty="0">
                <a:solidFill>
                  <a:prstClr val="black"/>
                </a:solidFill>
              </a:rPr>
              <a:t>The cell may be defined as “a unit of biological activity delimited by a selectively permeable membrane and capable of self-reproduction in a medium free of other living systems.”</a:t>
            </a:r>
          </a:p>
          <a:p>
            <a:pPr marL="342900" lvl="0" indent="-342900" algn="just">
              <a:lnSpc>
                <a:spcPct val="150000"/>
              </a:lnSpc>
              <a:buFont typeface="Wingdings" panose="05000000000000000000" pitchFamily="2" charset="2"/>
              <a:buChar char="q"/>
            </a:pPr>
            <a:r>
              <a:rPr lang="en-US" sz="2400" dirty="0">
                <a:solidFill>
                  <a:prstClr val="black"/>
                </a:solidFill>
              </a:rPr>
              <a:t>Each cell is capable of performing basic life functions such as respiration, reproduction, excretion, growth and so on</a:t>
            </a:r>
            <a:r>
              <a:rPr lang="en-US" sz="2400" dirty="0" smtClean="0">
                <a:solidFill>
                  <a:prstClr val="black"/>
                </a:solidFill>
              </a:rPr>
              <a:t>.</a:t>
            </a:r>
          </a:p>
          <a:p>
            <a:pPr marL="342900" lvl="0" indent="-342900" algn="just">
              <a:lnSpc>
                <a:spcPct val="150000"/>
              </a:lnSpc>
              <a:buFont typeface="Wingdings" panose="05000000000000000000" pitchFamily="2" charset="2"/>
              <a:buChar char="q"/>
            </a:pPr>
            <a:r>
              <a:rPr lang="en-US" sz="2400" dirty="0" smtClean="0">
                <a:solidFill>
                  <a:prstClr val="black"/>
                </a:solidFill>
              </a:rPr>
              <a:t>Cytology is the branch of biological science which studies structure and function of cell and its components</a:t>
            </a:r>
            <a:r>
              <a:rPr lang="en-US" sz="2400" dirty="0" smtClean="0">
                <a:solidFill>
                  <a:prstClr val="black"/>
                </a:solidFill>
              </a:rPr>
              <a:t>.</a:t>
            </a:r>
            <a:endParaRPr lang="en-US" sz="2400" dirty="0" smtClean="0">
              <a:solidFill>
                <a:prstClr val="black"/>
              </a:solidFill>
            </a:endParaRPr>
          </a:p>
        </p:txBody>
      </p:sp>
    </p:spTree>
    <p:extLst>
      <p:ext uri="{BB962C8B-B14F-4D97-AF65-F5344CB8AC3E}">
        <p14:creationId xmlns:p14="http://schemas.microsoft.com/office/powerpoint/2010/main" val="59706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5" name="TextBox 4"/>
          <p:cNvSpPr txBox="1"/>
          <p:nvPr/>
        </p:nvSpPr>
        <p:spPr>
          <a:xfrm>
            <a:off x="2514600" y="0"/>
            <a:ext cx="6934199" cy="1569660"/>
          </a:xfrm>
          <a:prstGeom prst="rect">
            <a:avLst/>
          </a:prstGeom>
          <a:noFill/>
        </p:spPr>
        <p:txBody>
          <a:bodyPr wrap="square" rtlCol="0">
            <a:spAutoFit/>
          </a:bodyPr>
          <a:lstStyle/>
          <a:p>
            <a:pPr algn="ctr"/>
            <a:r>
              <a:rPr lang="en-US" sz="3200" b="1" dirty="0">
                <a:cs typeface="Arial" panose="020B0604020202020204" pitchFamily="34" charset="0"/>
              </a:rPr>
              <a:t>Chapter 1. Biomolecules and cell </a:t>
            </a:r>
            <a:r>
              <a:rPr lang="en-US" sz="3200" b="1" dirty="0" smtClean="0">
                <a:cs typeface="Arial" panose="020B0604020202020204" pitchFamily="34" charset="0"/>
              </a:rPr>
              <a:t>biology</a:t>
            </a:r>
          </a:p>
          <a:p>
            <a:pPr algn="ctr"/>
            <a:endParaRPr lang="en-US" sz="3200" b="1" dirty="0" smtClean="0">
              <a:cs typeface="Arial" panose="020B0604020202020204" pitchFamily="34" charset="0"/>
            </a:endParaRPr>
          </a:p>
        </p:txBody>
      </p:sp>
      <p:sp>
        <p:nvSpPr>
          <p:cNvPr id="2" name="TextBox 1"/>
          <p:cNvSpPr txBox="1"/>
          <p:nvPr/>
        </p:nvSpPr>
        <p:spPr>
          <a:xfrm>
            <a:off x="609600" y="2667000"/>
            <a:ext cx="10972800"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sp>
        <p:nvSpPr>
          <p:cNvPr id="3" name="Rectangle 2"/>
          <p:cNvSpPr/>
          <p:nvPr/>
        </p:nvSpPr>
        <p:spPr>
          <a:xfrm>
            <a:off x="214009" y="1143000"/>
            <a:ext cx="11963400" cy="1131848"/>
          </a:xfrm>
          <a:prstGeom prst="rect">
            <a:avLst/>
          </a:prstGeom>
        </p:spPr>
        <p:txBody>
          <a:bodyPr wrap="square">
            <a:spAutoFit/>
          </a:bodyPr>
          <a:lstStyle/>
          <a:p>
            <a:pPr algn="ctr">
              <a:lnSpc>
                <a:spcPct val="150000"/>
              </a:lnSpc>
            </a:pPr>
            <a:r>
              <a:rPr lang="en-US" sz="2400" b="0" dirty="0" smtClean="0">
                <a:effectLst/>
                <a:cs typeface="Arial" panose="020B0604020202020204" pitchFamily="34" charset="0"/>
              </a:rPr>
              <a:t>Flow of energy through the cell</a:t>
            </a:r>
          </a:p>
          <a:p>
            <a:pPr algn="ctr">
              <a:lnSpc>
                <a:spcPct val="150000"/>
              </a:lnSpc>
            </a:pPr>
            <a:endParaRPr lang="en-US" sz="2400" b="0" dirty="0" smtClean="0">
              <a:effectLst/>
              <a:cs typeface="Arial" panose="020B0604020202020204" pitchFamily="34" charset="0"/>
            </a:endParaRPr>
          </a:p>
        </p:txBody>
      </p:sp>
      <p:pic>
        <p:nvPicPr>
          <p:cNvPr id="4" name="Picture 3"/>
          <p:cNvPicPr>
            <a:picLocks noChangeAspect="1"/>
          </p:cNvPicPr>
          <p:nvPr/>
        </p:nvPicPr>
        <p:blipFill>
          <a:blip r:embed="rId3"/>
          <a:stretch>
            <a:fillRect/>
          </a:stretch>
        </p:blipFill>
        <p:spPr>
          <a:xfrm>
            <a:off x="762000" y="1714500"/>
            <a:ext cx="10515600" cy="4762500"/>
          </a:xfrm>
          <a:prstGeom prst="rect">
            <a:avLst/>
          </a:prstGeom>
        </p:spPr>
      </p:pic>
    </p:spTree>
    <p:extLst>
      <p:ext uri="{BB962C8B-B14F-4D97-AF65-F5344CB8AC3E}">
        <p14:creationId xmlns:p14="http://schemas.microsoft.com/office/powerpoint/2010/main" val="2546760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5" name="TextBox 4"/>
          <p:cNvSpPr txBox="1"/>
          <p:nvPr/>
        </p:nvSpPr>
        <p:spPr>
          <a:xfrm>
            <a:off x="2514600" y="0"/>
            <a:ext cx="6934199" cy="1569660"/>
          </a:xfrm>
          <a:prstGeom prst="rect">
            <a:avLst/>
          </a:prstGeom>
          <a:noFill/>
        </p:spPr>
        <p:txBody>
          <a:bodyPr wrap="square" rtlCol="0">
            <a:spAutoFit/>
          </a:bodyPr>
          <a:lstStyle/>
          <a:p>
            <a:pPr algn="ctr"/>
            <a:r>
              <a:rPr lang="en-US" sz="3200" b="1" dirty="0">
                <a:cs typeface="Arial" panose="020B0604020202020204" pitchFamily="34" charset="0"/>
              </a:rPr>
              <a:t>Chapter 1. Biomolecules and cell </a:t>
            </a:r>
            <a:r>
              <a:rPr lang="en-US" sz="3200" b="1" dirty="0" smtClean="0">
                <a:cs typeface="Arial" panose="020B0604020202020204" pitchFamily="34" charset="0"/>
              </a:rPr>
              <a:t>biology</a:t>
            </a:r>
          </a:p>
          <a:p>
            <a:pPr algn="ctr"/>
            <a:endParaRPr lang="en-US" sz="3200" b="1" dirty="0" smtClean="0">
              <a:cs typeface="Arial" panose="020B0604020202020204" pitchFamily="34" charset="0"/>
            </a:endParaRPr>
          </a:p>
        </p:txBody>
      </p:sp>
      <p:sp>
        <p:nvSpPr>
          <p:cNvPr id="2" name="TextBox 1"/>
          <p:cNvSpPr txBox="1"/>
          <p:nvPr/>
        </p:nvSpPr>
        <p:spPr>
          <a:xfrm>
            <a:off x="609600" y="2667000"/>
            <a:ext cx="10972800"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sp>
        <p:nvSpPr>
          <p:cNvPr id="3" name="Rectangle 2"/>
          <p:cNvSpPr/>
          <p:nvPr/>
        </p:nvSpPr>
        <p:spPr>
          <a:xfrm>
            <a:off x="214009" y="1143000"/>
            <a:ext cx="11963400" cy="4339650"/>
          </a:xfrm>
          <a:prstGeom prst="rect">
            <a:avLst/>
          </a:prstGeom>
        </p:spPr>
        <p:txBody>
          <a:bodyPr wrap="square">
            <a:spAutoFit/>
          </a:bodyPr>
          <a:lstStyle/>
          <a:p>
            <a:pPr algn="ctr">
              <a:lnSpc>
                <a:spcPct val="150000"/>
              </a:lnSpc>
            </a:pPr>
            <a:r>
              <a:rPr lang="en-US" sz="2400" b="1" dirty="0" smtClean="0">
                <a:effectLst/>
                <a:cs typeface="Arial" panose="020B0604020202020204" pitchFamily="34" charset="0"/>
              </a:rPr>
              <a:t>Flow of energy through the cell</a:t>
            </a:r>
          </a:p>
          <a:p>
            <a:pPr marL="342900" indent="-342900">
              <a:lnSpc>
                <a:spcPct val="200000"/>
              </a:lnSpc>
              <a:buFont typeface="Arial" panose="020B0604020202020204" pitchFamily="34" charset="0"/>
              <a:buChar char="•"/>
            </a:pPr>
            <a:r>
              <a:rPr lang="en-US" sz="2400" dirty="0"/>
              <a:t>Cell utilizes energy either in the form of light or in the form of chemical (food). </a:t>
            </a:r>
            <a:endParaRPr lang="en-US" sz="2400" dirty="0" smtClean="0"/>
          </a:p>
          <a:p>
            <a:pPr marL="342900" indent="-342900">
              <a:lnSpc>
                <a:spcPct val="200000"/>
              </a:lnSpc>
              <a:buFont typeface="Arial" panose="020B0604020202020204" pitchFamily="34" charset="0"/>
              <a:buChar char="•"/>
            </a:pPr>
            <a:r>
              <a:rPr lang="en-US" sz="2400" dirty="0" smtClean="0"/>
              <a:t>The </a:t>
            </a:r>
            <a:r>
              <a:rPr lang="en-US" sz="2400" dirty="0"/>
              <a:t>cells of green plants absorb light energy and synthesize food but cells of animals absorb chemicals from the surrounding. </a:t>
            </a:r>
            <a:endParaRPr lang="en-US" sz="2400" dirty="0" smtClean="0"/>
          </a:p>
          <a:p>
            <a:pPr marL="342900" indent="-342900">
              <a:lnSpc>
                <a:spcPct val="200000"/>
              </a:lnSpc>
              <a:buFont typeface="Arial" panose="020B0604020202020204" pitchFamily="34" charset="0"/>
              <a:buChar char="•"/>
            </a:pPr>
            <a:r>
              <a:rPr lang="en-US" sz="2400" dirty="0" smtClean="0"/>
              <a:t>The </a:t>
            </a:r>
            <a:r>
              <a:rPr lang="en-US" sz="2400" dirty="0"/>
              <a:t>food absorbed by cells gets oxidized to release energy and energy is released and stored in eh form of ATP.</a:t>
            </a:r>
            <a:endParaRPr lang="en-US" sz="2400" b="0" dirty="0" smtClean="0">
              <a:effectLst/>
              <a:cs typeface="Arial" panose="020B0604020202020204" pitchFamily="34" charset="0"/>
            </a:endParaRPr>
          </a:p>
        </p:txBody>
      </p:sp>
    </p:spTree>
    <p:extLst>
      <p:ext uri="{BB962C8B-B14F-4D97-AF65-F5344CB8AC3E}">
        <p14:creationId xmlns:p14="http://schemas.microsoft.com/office/powerpoint/2010/main" val="2809894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5" name="TextBox 4"/>
          <p:cNvSpPr txBox="1"/>
          <p:nvPr/>
        </p:nvSpPr>
        <p:spPr>
          <a:xfrm>
            <a:off x="2514600" y="0"/>
            <a:ext cx="6934199" cy="1569660"/>
          </a:xfrm>
          <a:prstGeom prst="rect">
            <a:avLst/>
          </a:prstGeom>
          <a:noFill/>
        </p:spPr>
        <p:txBody>
          <a:bodyPr wrap="square" rtlCol="0">
            <a:spAutoFit/>
          </a:bodyPr>
          <a:lstStyle/>
          <a:p>
            <a:pPr algn="ctr"/>
            <a:r>
              <a:rPr lang="en-US" sz="3200" b="1" dirty="0">
                <a:cs typeface="Arial" panose="020B0604020202020204" pitchFamily="34" charset="0"/>
              </a:rPr>
              <a:t>Chapter 1. Biomolecules and cell </a:t>
            </a:r>
            <a:r>
              <a:rPr lang="en-US" sz="3200" b="1" dirty="0" smtClean="0">
                <a:cs typeface="Arial" panose="020B0604020202020204" pitchFamily="34" charset="0"/>
              </a:rPr>
              <a:t>biology</a:t>
            </a:r>
          </a:p>
          <a:p>
            <a:pPr algn="ctr"/>
            <a:endParaRPr lang="en-US" sz="3200" b="1" dirty="0" smtClean="0">
              <a:cs typeface="Arial" panose="020B0604020202020204" pitchFamily="34" charset="0"/>
            </a:endParaRPr>
          </a:p>
        </p:txBody>
      </p:sp>
      <p:sp>
        <p:nvSpPr>
          <p:cNvPr id="2" name="TextBox 1"/>
          <p:cNvSpPr txBox="1"/>
          <p:nvPr/>
        </p:nvSpPr>
        <p:spPr>
          <a:xfrm>
            <a:off x="609600" y="2667000"/>
            <a:ext cx="10972800"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sp>
        <p:nvSpPr>
          <p:cNvPr id="3" name="Rectangle 2"/>
          <p:cNvSpPr/>
          <p:nvPr/>
        </p:nvSpPr>
        <p:spPr>
          <a:xfrm>
            <a:off x="214009" y="1143000"/>
            <a:ext cx="11963400" cy="3970318"/>
          </a:xfrm>
          <a:prstGeom prst="rect">
            <a:avLst/>
          </a:prstGeom>
        </p:spPr>
        <p:txBody>
          <a:bodyPr wrap="square">
            <a:spAutoFit/>
          </a:bodyPr>
          <a:lstStyle/>
          <a:p>
            <a:pPr algn="ctr">
              <a:lnSpc>
                <a:spcPct val="150000"/>
              </a:lnSpc>
            </a:pPr>
            <a:r>
              <a:rPr lang="en-US" sz="2400" b="1" dirty="0" smtClean="0">
                <a:effectLst/>
                <a:cs typeface="Arial" panose="020B0604020202020204" pitchFamily="34" charset="0"/>
              </a:rPr>
              <a:t>Flow of information through the cell</a:t>
            </a:r>
          </a:p>
          <a:p>
            <a:pPr>
              <a:lnSpc>
                <a:spcPct val="150000"/>
              </a:lnSpc>
            </a:pPr>
            <a:r>
              <a:rPr lang="en-US" sz="2400" b="1" dirty="0" smtClean="0">
                <a:cs typeface="Arial" panose="020B0604020202020204" pitchFamily="34" charset="0"/>
              </a:rPr>
              <a:t>Flow of intrinsic information: </a:t>
            </a:r>
            <a:endParaRPr lang="en-US" sz="2400" dirty="0" smtClean="0">
              <a:cs typeface="Arial" panose="020B0604020202020204" pitchFamily="34" charset="0"/>
            </a:endParaRPr>
          </a:p>
          <a:p>
            <a:pPr marL="342900" indent="-342900">
              <a:lnSpc>
                <a:spcPct val="150000"/>
              </a:lnSpc>
              <a:buFont typeface="Arial" panose="020B0604020202020204" pitchFamily="34" charset="0"/>
              <a:buChar char="•"/>
            </a:pPr>
            <a:r>
              <a:rPr lang="en-US" sz="2400" dirty="0" smtClean="0">
                <a:effectLst/>
                <a:cs typeface="Arial" panose="020B0604020202020204" pitchFamily="34" charset="0"/>
              </a:rPr>
              <a:t>DNA molecule contain genetic information and control intrinsic activities like metabolism and expression of characters by synthesizing protein molecules.</a:t>
            </a:r>
          </a:p>
          <a:p>
            <a:pPr marL="342900" indent="-342900">
              <a:lnSpc>
                <a:spcPct val="150000"/>
              </a:lnSpc>
              <a:buFont typeface="Arial" panose="020B0604020202020204" pitchFamily="34" charset="0"/>
              <a:buChar char="•"/>
            </a:pPr>
            <a:r>
              <a:rPr lang="en-US" sz="2400" dirty="0" smtClean="0">
                <a:effectLst/>
                <a:cs typeface="Arial" panose="020B0604020202020204" pitchFamily="34" charset="0"/>
              </a:rPr>
              <a:t> DNA transcribes the stored information into RNA molecules which translate the genetic information into specific proteins. </a:t>
            </a:r>
          </a:p>
          <a:p>
            <a:pPr marL="342900" indent="-342900">
              <a:lnSpc>
                <a:spcPct val="150000"/>
              </a:lnSpc>
              <a:buFont typeface="Arial" panose="020B0604020202020204" pitchFamily="34" charset="0"/>
              <a:buChar char="•"/>
            </a:pPr>
            <a:r>
              <a:rPr lang="en-US" sz="2400" dirty="0" smtClean="0">
                <a:effectLst/>
                <a:cs typeface="Arial" panose="020B0604020202020204" pitchFamily="34" charset="0"/>
              </a:rPr>
              <a:t>Proteins then perform and regulate all the activities of the cell.</a:t>
            </a:r>
          </a:p>
        </p:txBody>
      </p:sp>
      <p:sp>
        <p:nvSpPr>
          <p:cNvPr id="8" name="TextBox 7"/>
          <p:cNvSpPr txBox="1"/>
          <p:nvPr/>
        </p:nvSpPr>
        <p:spPr>
          <a:xfrm>
            <a:off x="457200" y="5418147"/>
            <a:ext cx="914400" cy="461665"/>
          </a:xfrm>
          <a:prstGeom prst="rect">
            <a:avLst/>
          </a:prstGeom>
          <a:noFill/>
        </p:spPr>
        <p:txBody>
          <a:bodyPr wrap="square" rtlCol="0">
            <a:spAutoFit/>
          </a:bodyPr>
          <a:lstStyle/>
          <a:p>
            <a:r>
              <a:rPr lang="en-US" sz="2400" dirty="0" smtClean="0"/>
              <a:t>DNA</a:t>
            </a:r>
            <a:endParaRPr lang="en-US" sz="2400" dirty="0"/>
          </a:p>
        </p:txBody>
      </p:sp>
      <p:cxnSp>
        <p:nvCxnSpPr>
          <p:cNvPr id="10" name="Straight Arrow Connector 9"/>
          <p:cNvCxnSpPr/>
          <p:nvPr/>
        </p:nvCxnSpPr>
        <p:spPr>
          <a:xfrm>
            <a:off x="1676400" y="5627132"/>
            <a:ext cx="19050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676400" y="5257800"/>
            <a:ext cx="1752600" cy="369332"/>
          </a:xfrm>
          <a:prstGeom prst="rect">
            <a:avLst/>
          </a:prstGeom>
          <a:noFill/>
        </p:spPr>
        <p:txBody>
          <a:bodyPr wrap="square" rtlCol="0">
            <a:spAutoFit/>
          </a:bodyPr>
          <a:lstStyle/>
          <a:p>
            <a:r>
              <a:rPr lang="en-US" dirty="0" smtClean="0"/>
              <a:t>Transcription</a:t>
            </a:r>
            <a:endParaRPr lang="en-US" dirty="0"/>
          </a:p>
        </p:txBody>
      </p:sp>
      <p:sp>
        <p:nvSpPr>
          <p:cNvPr id="12" name="TextBox 11"/>
          <p:cNvSpPr txBox="1"/>
          <p:nvPr/>
        </p:nvSpPr>
        <p:spPr>
          <a:xfrm>
            <a:off x="4076700" y="5452194"/>
            <a:ext cx="1371600" cy="461665"/>
          </a:xfrm>
          <a:prstGeom prst="rect">
            <a:avLst/>
          </a:prstGeom>
          <a:noFill/>
        </p:spPr>
        <p:txBody>
          <a:bodyPr wrap="square" rtlCol="0">
            <a:spAutoFit/>
          </a:bodyPr>
          <a:lstStyle/>
          <a:p>
            <a:r>
              <a:rPr lang="en-US" sz="2400" dirty="0" smtClean="0"/>
              <a:t>RNA</a:t>
            </a:r>
            <a:endParaRPr lang="en-US" sz="2400" dirty="0"/>
          </a:p>
        </p:txBody>
      </p:sp>
      <p:cxnSp>
        <p:nvCxnSpPr>
          <p:cNvPr id="14" name="Straight Arrow Connector 13"/>
          <p:cNvCxnSpPr/>
          <p:nvPr/>
        </p:nvCxnSpPr>
        <p:spPr>
          <a:xfrm>
            <a:off x="5791200" y="5627132"/>
            <a:ext cx="20574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867400" y="5257800"/>
            <a:ext cx="1752600" cy="369332"/>
          </a:xfrm>
          <a:prstGeom prst="rect">
            <a:avLst/>
          </a:prstGeom>
          <a:noFill/>
        </p:spPr>
        <p:txBody>
          <a:bodyPr wrap="square" rtlCol="0">
            <a:spAutoFit/>
          </a:bodyPr>
          <a:lstStyle/>
          <a:p>
            <a:r>
              <a:rPr lang="en-US" dirty="0" smtClean="0"/>
              <a:t>Translation</a:t>
            </a:r>
            <a:endParaRPr lang="en-US" dirty="0"/>
          </a:p>
        </p:txBody>
      </p:sp>
      <p:sp>
        <p:nvSpPr>
          <p:cNvPr id="17" name="TextBox 16"/>
          <p:cNvSpPr txBox="1"/>
          <p:nvPr/>
        </p:nvSpPr>
        <p:spPr>
          <a:xfrm>
            <a:off x="8001000" y="5334000"/>
            <a:ext cx="1676400" cy="461665"/>
          </a:xfrm>
          <a:prstGeom prst="rect">
            <a:avLst/>
          </a:prstGeom>
          <a:noFill/>
        </p:spPr>
        <p:txBody>
          <a:bodyPr wrap="square" rtlCol="0">
            <a:spAutoFit/>
          </a:bodyPr>
          <a:lstStyle/>
          <a:p>
            <a:r>
              <a:rPr lang="en-US" sz="2400" dirty="0" smtClean="0"/>
              <a:t>Proteins</a:t>
            </a:r>
            <a:endParaRPr lang="en-US" sz="2400" dirty="0"/>
          </a:p>
        </p:txBody>
      </p:sp>
    </p:spTree>
    <p:extLst>
      <p:ext uri="{BB962C8B-B14F-4D97-AF65-F5344CB8AC3E}">
        <p14:creationId xmlns:p14="http://schemas.microsoft.com/office/powerpoint/2010/main" val="11182743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5" name="TextBox 4"/>
          <p:cNvSpPr txBox="1"/>
          <p:nvPr/>
        </p:nvSpPr>
        <p:spPr>
          <a:xfrm>
            <a:off x="2514600" y="0"/>
            <a:ext cx="6934199" cy="1569660"/>
          </a:xfrm>
          <a:prstGeom prst="rect">
            <a:avLst/>
          </a:prstGeom>
          <a:noFill/>
        </p:spPr>
        <p:txBody>
          <a:bodyPr wrap="square" rtlCol="0">
            <a:spAutoFit/>
          </a:bodyPr>
          <a:lstStyle/>
          <a:p>
            <a:pPr algn="ctr"/>
            <a:r>
              <a:rPr lang="en-US" sz="3200" b="1" dirty="0">
                <a:cs typeface="Arial" panose="020B0604020202020204" pitchFamily="34" charset="0"/>
              </a:rPr>
              <a:t>Chapter 1. Biomolecules and cell </a:t>
            </a:r>
            <a:r>
              <a:rPr lang="en-US" sz="3200" b="1" dirty="0" smtClean="0">
                <a:cs typeface="Arial" panose="020B0604020202020204" pitchFamily="34" charset="0"/>
              </a:rPr>
              <a:t>biology</a:t>
            </a:r>
          </a:p>
          <a:p>
            <a:pPr algn="ctr"/>
            <a:endParaRPr lang="en-US" sz="3200" b="1" dirty="0" smtClean="0">
              <a:cs typeface="Arial" panose="020B0604020202020204" pitchFamily="34" charset="0"/>
            </a:endParaRPr>
          </a:p>
        </p:txBody>
      </p:sp>
      <p:sp>
        <p:nvSpPr>
          <p:cNvPr id="2" name="TextBox 1"/>
          <p:cNvSpPr txBox="1"/>
          <p:nvPr/>
        </p:nvSpPr>
        <p:spPr>
          <a:xfrm>
            <a:off x="609600" y="2667000"/>
            <a:ext cx="10972800"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sp>
        <p:nvSpPr>
          <p:cNvPr id="3" name="Rectangle 2"/>
          <p:cNvSpPr/>
          <p:nvPr/>
        </p:nvSpPr>
        <p:spPr>
          <a:xfrm>
            <a:off x="228600" y="854075"/>
            <a:ext cx="11963400" cy="577850"/>
          </a:xfrm>
          <a:prstGeom prst="rect">
            <a:avLst/>
          </a:prstGeom>
        </p:spPr>
        <p:txBody>
          <a:bodyPr wrap="square">
            <a:spAutoFit/>
          </a:bodyPr>
          <a:lstStyle/>
          <a:p>
            <a:pPr algn="ctr">
              <a:lnSpc>
                <a:spcPct val="150000"/>
              </a:lnSpc>
            </a:pPr>
            <a:r>
              <a:rPr lang="en-US" sz="2400" b="1" dirty="0" smtClean="0">
                <a:effectLst/>
                <a:cs typeface="Arial" panose="020B0604020202020204" pitchFamily="34" charset="0"/>
              </a:rPr>
              <a:t>Flow of information through the cell</a:t>
            </a:r>
          </a:p>
        </p:txBody>
      </p:sp>
      <p:graphicFrame>
        <p:nvGraphicFramePr>
          <p:cNvPr id="7" name="Diagram 6"/>
          <p:cNvGraphicFramePr/>
          <p:nvPr>
            <p:extLst>
              <p:ext uri="{D42A27DB-BD31-4B8C-83A1-F6EECF244321}">
                <p14:modId xmlns:p14="http://schemas.microsoft.com/office/powerpoint/2010/main" val="500540224"/>
              </p:ext>
            </p:extLst>
          </p:nvPr>
        </p:nvGraphicFramePr>
        <p:xfrm>
          <a:off x="198769" y="1590223"/>
          <a:ext cx="9387191" cy="1200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1" name="Straight Arrow Connector 10"/>
          <p:cNvCxnSpPr/>
          <p:nvPr/>
        </p:nvCxnSpPr>
        <p:spPr>
          <a:xfrm flipH="1">
            <a:off x="7414585" y="2457977"/>
            <a:ext cx="1360164" cy="4909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8991600" y="2423735"/>
            <a:ext cx="914400" cy="61259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781800" y="2964187"/>
            <a:ext cx="1676400" cy="369332"/>
          </a:xfrm>
          <a:prstGeom prst="rect">
            <a:avLst/>
          </a:prstGeom>
          <a:noFill/>
        </p:spPr>
        <p:txBody>
          <a:bodyPr wrap="square" rtlCol="0">
            <a:spAutoFit/>
          </a:bodyPr>
          <a:lstStyle/>
          <a:p>
            <a:r>
              <a:rPr lang="en-US" dirty="0" smtClean="0"/>
              <a:t>Enzymes</a:t>
            </a:r>
            <a:endParaRPr lang="en-US" dirty="0"/>
          </a:p>
        </p:txBody>
      </p:sp>
      <p:sp>
        <p:nvSpPr>
          <p:cNvPr id="15" name="TextBox 14"/>
          <p:cNvSpPr txBox="1"/>
          <p:nvPr/>
        </p:nvSpPr>
        <p:spPr>
          <a:xfrm>
            <a:off x="9360850" y="3033914"/>
            <a:ext cx="2145349" cy="369332"/>
          </a:xfrm>
          <a:prstGeom prst="rect">
            <a:avLst/>
          </a:prstGeom>
          <a:noFill/>
        </p:spPr>
        <p:txBody>
          <a:bodyPr wrap="square" rtlCol="0">
            <a:spAutoFit/>
          </a:bodyPr>
          <a:lstStyle/>
          <a:p>
            <a:r>
              <a:rPr lang="en-US" dirty="0" smtClean="0"/>
              <a:t>Structural proteins</a:t>
            </a:r>
            <a:endParaRPr lang="en-US" dirty="0"/>
          </a:p>
        </p:txBody>
      </p:sp>
      <p:cxnSp>
        <p:nvCxnSpPr>
          <p:cNvPr id="17" name="Straight Arrow Connector 16"/>
          <p:cNvCxnSpPr/>
          <p:nvPr/>
        </p:nvCxnSpPr>
        <p:spPr>
          <a:xfrm>
            <a:off x="7315200" y="3333519"/>
            <a:ext cx="0" cy="38123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5193349" y="3743777"/>
            <a:ext cx="3581400" cy="369332"/>
          </a:xfrm>
          <a:prstGeom prst="rect">
            <a:avLst/>
          </a:prstGeom>
          <a:noFill/>
        </p:spPr>
        <p:txBody>
          <a:bodyPr wrap="square" rtlCol="0">
            <a:spAutoFit/>
          </a:bodyPr>
          <a:lstStyle/>
          <a:p>
            <a:r>
              <a:rPr lang="en-US" dirty="0" smtClean="0"/>
              <a:t>Catalysis of metabolic processes</a:t>
            </a:r>
            <a:endParaRPr lang="en-US" dirty="0"/>
          </a:p>
        </p:txBody>
      </p:sp>
      <p:cxnSp>
        <p:nvCxnSpPr>
          <p:cNvPr id="21" name="Straight Arrow Connector 20"/>
          <p:cNvCxnSpPr/>
          <p:nvPr/>
        </p:nvCxnSpPr>
        <p:spPr>
          <a:xfrm>
            <a:off x="7315200" y="4113109"/>
            <a:ext cx="0" cy="33575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5486400" y="4572000"/>
            <a:ext cx="2971800" cy="381000"/>
          </a:xfrm>
          <a:prstGeom prst="rect">
            <a:avLst/>
          </a:prstGeom>
          <a:noFill/>
        </p:spPr>
        <p:txBody>
          <a:bodyPr wrap="square" rtlCol="0">
            <a:spAutoFit/>
          </a:bodyPr>
          <a:lstStyle/>
          <a:p>
            <a:r>
              <a:rPr lang="en-US" dirty="0" smtClean="0"/>
              <a:t>Cell structure and function</a:t>
            </a:r>
            <a:endParaRPr lang="en-US" dirty="0"/>
          </a:p>
        </p:txBody>
      </p:sp>
      <p:cxnSp>
        <p:nvCxnSpPr>
          <p:cNvPr id="29" name="Straight Arrow Connector 28"/>
          <p:cNvCxnSpPr/>
          <p:nvPr/>
        </p:nvCxnSpPr>
        <p:spPr>
          <a:xfrm>
            <a:off x="7315200" y="4953000"/>
            <a:ext cx="0" cy="3810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6553200" y="5486400"/>
            <a:ext cx="1905000" cy="369332"/>
          </a:xfrm>
          <a:prstGeom prst="rect">
            <a:avLst/>
          </a:prstGeom>
          <a:noFill/>
        </p:spPr>
        <p:txBody>
          <a:bodyPr wrap="square" rtlCol="0">
            <a:spAutoFit/>
          </a:bodyPr>
          <a:lstStyle/>
          <a:p>
            <a:r>
              <a:rPr lang="en-US" dirty="0" smtClean="0"/>
              <a:t>Cell processes</a:t>
            </a:r>
            <a:endParaRPr lang="en-US" dirty="0"/>
          </a:p>
        </p:txBody>
      </p:sp>
      <p:cxnSp>
        <p:nvCxnSpPr>
          <p:cNvPr id="33" name="Elbow Connector 32"/>
          <p:cNvCxnSpPr>
            <a:stCxn id="15" idx="2"/>
          </p:cNvCxnSpPr>
          <p:nvPr/>
        </p:nvCxnSpPr>
        <p:spPr>
          <a:xfrm rot="5400000">
            <a:off x="8676860" y="3043935"/>
            <a:ext cx="1397354" cy="2115977"/>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03274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5" name="TextBox 4"/>
          <p:cNvSpPr txBox="1"/>
          <p:nvPr/>
        </p:nvSpPr>
        <p:spPr>
          <a:xfrm>
            <a:off x="2514600" y="0"/>
            <a:ext cx="6934199" cy="1569660"/>
          </a:xfrm>
          <a:prstGeom prst="rect">
            <a:avLst/>
          </a:prstGeom>
          <a:noFill/>
        </p:spPr>
        <p:txBody>
          <a:bodyPr wrap="square" rtlCol="0">
            <a:spAutoFit/>
          </a:bodyPr>
          <a:lstStyle/>
          <a:p>
            <a:pPr algn="ctr"/>
            <a:r>
              <a:rPr lang="en-US" sz="3200" b="1" dirty="0">
                <a:cs typeface="Arial" panose="020B0604020202020204" pitchFamily="34" charset="0"/>
              </a:rPr>
              <a:t>Chapter 1. Biomolecules and cell </a:t>
            </a:r>
            <a:r>
              <a:rPr lang="en-US" sz="3200" b="1" dirty="0" smtClean="0">
                <a:cs typeface="Arial" panose="020B0604020202020204" pitchFamily="34" charset="0"/>
              </a:rPr>
              <a:t>biology</a:t>
            </a:r>
          </a:p>
          <a:p>
            <a:pPr algn="ctr"/>
            <a:endParaRPr lang="en-US" sz="3200" b="1" dirty="0" smtClean="0">
              <a:cs typeface="Arial" panose="020B0604020202020204" pitchFamily="34" charset="0"/>
            </a:endParaRPr>
          </a:p>
        </p:txBody>
      </p:sp>
      <p:sp>
        <p:nvSpPr>
          <p:cNvPr id="2" name="TextBox 1"/>
          <p:cNvSpPr txBox="1"/>
          <p:nvPr/>
        </p:nvSpPr>
        <p:spPr>
          <a:xfrm>
            <a:off x="609600" y="2667000"/>
            <a:ext cx="10972800"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sp>
        <p:nvSpPr>
          <p:cNvPr id="3" name="Rectangle 2"/>
          <p:cNvSpPr/>
          <p:nvPr/>
        </p:nvSpPr>
        <p:spPr>
          <a:xfrm>
            <a:off x="114300" y="1066800"/>
            <a:ext cx="11963400" cy="5078313"/>
          </a:xfrm>
          <a:prstGeom prst="rect">
            <a:avLst/>
          </a:prstGeom>
        </p:spPr>
        <p:txBody>
          <a:bodyPr wrap="square">
            <a:spAutoFit/>
          </a:bodyPr>
          <a:lstStyle/>
          <a:p>
            <a:pPr algn="ctr">
              <a:lnSpc>
                <a:spcPct val="150000"/>
              </a:lnSpc>
            </a:pPr>
            <a:r>
              <a:rPr lang="en-US" sz="2400" b="1" dirty="0" smtClean="0">
                <a:cs typeface="Arial" panose="020B0604020202020204" pitchFamily="34" charset="0"/>
              </a:rPr>
              <a:t>Flow of extrinsic information: </a:t>
            </a:r>
          </a:p>
          <a:p>
            <a:pPr marL="342900" indent="-342900">
              <a:lnSpc>
                <a:spcPct val="150000"/>
              </a:lnSpc>
              <a:buFont typeface="Arial" panose="020B0604020202020204" pitchFamily="34" charset="0"/>
              <a:buChar char="•"/>
            </a:pPr>
            <a:r>
              <a:rPr lang="en-US" sz="2400" dirty="0" smtClean="0">
                <a:cs typeface="Arial" panose="020B0604020202020204" pitchFamily="34" charset="0"/>
              </a:rPr>
              <a:t>Some cells or specific glands secrete substances like hormones which on being transported to other cells or organs regulate their activities. </a:t>
            </a:r>
          </a:p>
          <a:p>
            <a:pPr marL="342900" indent="-342900">
              <a:lnSpc>
                <a:spcPct val="150000"/>
              </a:lnSpc>
              <a:buFont typeface="Arial" panose="020B0604020202020204" pitchFamily="34" charset="0"/>
              <a:buChar char="•"/>
            </a:pPr>
            <a:r>
              <a:rPr lang="en-US" sz="2400" dirty="0" smtClean="0">
                <a:cs typeface="Arial" panose="020B0604020202020204" pitchFamily="34" charset="0"/>
              </a:rPr>
              <a:t>Some of these regulatory substances enter the cell and combine with cellular receptors present in the cell.</a:t>
            </a:r>
          </a:p>
          <a:p>
            <a:pPr marL="342900" indent="-342900">
              <a:lnSpc>
                <a:spcPct val="150000"/>
              </a:lnSpc>
              <a:buFont typeface="Arial" panose="020B0604020202020204" pitchFamily="34" charset="0"/>
              <a:buChar char="•"/>
            </a:pPr>
            <a:r>
              <a:rPr lang="en-US" sz="2400" dirty="0" smtClean="0">
                <a:cs typeface="Arial" panose="020B0604020202020204" pitchFamily="34" charset="0"/>
              </a:rPr>
              <a:t>These substances and cellular molecules which control the metabolic activity of the cell. </a:t>
            </a:r>
          </a:p>
          <a:p>
            <a:pPr marL="342900" indent="-342900">
              <a:lnSpc>
                <a:spcPct val="150000"/>
              </a:lnSpc>
              <a:buFont typeface="Arial" panose="020B0604020202020204" pitchFamily="34" charset="0"/>
              <a:buChar char="•"/>
            </a:pPr>
            <a:r>
              <a:rPr lang="en-US" sz="2400" dirty="0" smtClean="0">
                <a:cs typeface="Arial" panose="020B0604020202020204" pitchFamily="34" charset="0"/>
              </a:rPr>
              <a:t>Some of the informational molecules also bind with certain molecules present on the cell membrane. These all molecules then produce the cellular effect.</a:t>
            </a:r>
          </a:p>
        </p:txBody>
      </p:sp>
    </p:spTree>
    <p:extLst>
      <p:ext uri="{BB962C8B-B14F-4D97-AF65-F5344CB8AC3E}">
        <p14:creationId xmlns:p14="http://schemas.microsoft.com/office/powerpoint/2010/main" val="38380021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5" name="TextBox 4"/>
          <p:cNvSpPr txBox="1"/>
          <p:nvPr/>
        </p:nvSpPr>
        <p:spPr>
          <a:xfrm>
            <a:off x="2514600" y="0"/>
            <a:ext cx="6934199" cy="1569660"/>
          </a:xfrm>
          <a:prstGeom prst="rect">
            <a:avLst/>
          </a:prstGeom>
          <a:noFill/>
        </p:spPr>
        <p:txBody>
          <a:bodyPr wrap="square" rtlCol="0">
            <a:spAutoFit/>
          </a:bodyPr>
          <a:lstStyle/>
          <a:p>
            <a:pPr algn="ctr"/>
            <a:r>
              <a:rPr lang="en-US" sz="3200" b="1" dirty="0">
                <a:cs typeface="Arial" panose="020B0604020202020204" pitchFamily="34" charset="0"/>
              </a:rPr>
              <a:t>Chapter 1. Biomolecules and cell </a:t>
            </a:r>
            <a:r>
              <a:rPr lang="en-US" sz="3200" b="1" dirty="0" smtClean="0">
                <a:cs typeface="Arial" panose="020B0604020202020204" pitchFamily="34" charset="0"/>
              </a:rPr>
              <a:t>biology</a:t>
            </a:r>
          </a:p>
          <a:p>
            <a:pPr algn="ctr"/>
            <a:endParaRPr lang="en-US" sz="3200" b="1" dirty="0" smtClean="0">
              <a:cs typeface="Arial" panose="020B0604020202020204" pitchFamily="34" charset="0"/>
            </a:endParaRPr>
          </a:p>
        </p:txBody>
      </p:sp>
      <p:sp>
        <p:nvSpPr>
          <p:cNvPr id="2" name="TextBox 1"/>
          <p:cNvSpPr txBox="1"/>
          <p:nvPr/>
        </p:nvSpPr>
        <p:spPr>
          <a:xfrm>
            <a:off x="609600" y="2667000"/>
            <a:ext cx="10972800"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sp>
        <p:nvSpPr>
          <p:cNvPr id="3" name="Rectangle 2"/>
          <p:cNvSpPr/>
          <p:nvPr/>
        </p:nvSpPr>
        <p:spPr>
          <a:xfrm>
            <a:off x="114300" y="1066800"/>
            <a:ext cx="11963400" cy="577850"/>
          </a:xfrm>
          <a:prstGeom prst="rect">
            <a:avLst/>
          </a:prstGeom>
        </p:spPr>
        <p:txBody>
          <a:bodyPr wrap="square">
            <a:spAutoFit/>
          </a:bodyPr>
          <a:lstStyle/>
          <a:p>
            <a:pPr algn="ctr">
              <a:lnSpc>
                <a:spcPct val="150000"/>
              </a:lnSpc>
            </a:pPr>
            <a:r>
              <a:rPr lang="en-US" sz="2400" b="1" dirty="0" smtClean="0">
                <a:cs typeface="Arial" panose="020B0604020202020204" pitchFamily="34" charset="0"/>
              </a:rPr>
              <a:t>Flow of extrinsic information: </a:t>
            </a:r>
          </a:p>
        </p:txBody>
      </p:sp>
      <p:sp>
        <p:nvSpPr>
          <p:cNvPr id="7" name="TextBox 6"/>
          <p:cNvSpPr txBox="1"/>
          <p:nvPr/>
        </p:nvSpPr>
        <p:spPr>
          <a:xfrm>
            <a:off x="5105400" y="1714503"/>
            <a:ext cx="2667000" cy="369332"/>
          </a:xfrm>
          <a:prstGeom prst="rect">
            <a:avLst/>
          </a:prstGeom>
          <a:noFill/>
        </p:spPr>
        <p:txBody>
          <a:bodyPr wrap="square" rtlCol="0">
            <a:spAutoFit/>
          </a:bodyPr>
          <a:lstStyle/>
          <a:p>
            <a:r>
              <a:rPr lang="en-US" dirty="0" smtClean="0"/>
              <a:t>External environment</a:t>
            </a:r>
            <a:endParaRPr lang="en-US" dirty="0"/>
          </a:p>
        </p:txBody>
      </p:sp>
      <p:cxnSp>
        <p:nvCxnSpPr>
          <p:cNvPr id="9" name="Straight Arrow Connector 8"/>
          <p:cNvCxnSpPr>
            <a:stCxn id="7" idx="2"/>
          </p:cNvCxnSpPr>
          <p:nvPr/>
        </p:nvCxnSpPr>
        <p:spPr>
          <a:xfrm flipH="1">
            <a:off x="4419600" y="2083835"/>
            <a:ext cx="2019300" cy="50696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7" idx="2"/>
          </p:cNvCxnSpPr>
          <p:nvPr/>
        </p:nvCxnSpPr>
        <p:spPr>
          <a:xfrm>
            <a:off x="6438900" y="2083835"/>
            <a:ext cx="0" cy="88796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590800" y="2676566"/>
            <a:ext cx="2743200" cy="369332"/>
          </a:xfrm>
          <a:prstGeom prst="rect">
            <a:avLst/>
          </a:prstGeom>
          <a:noFill/>
        </p:spPr>
        <p:txBody>
          <a:bodyPr wrap="square" rtlCol="0">
            <a:spAutoFit/>
          </a:bodyPr>
          <a:lstStyle/>
          <a:p>
            <a:r>
              <a:rPr lang="en-US" dirty="0" smtClean="0"/>
              <a:t>Membrane receptors</a:t>
            </a:r>
            <a:endParaRPr lang="en-US" dirty="0"/>
          </a:p>
        </p:txBody>
      </p:sp>
      <p:sp>
        <p:nvSpPr>
          <p:cNvPr id="13" name="TextBox 12"/>
          <p:cNvSpPr txBox="1"/>
          <p:nvPr/>
        </p:nvSpPr>
        <p:spPr>
          <a:xfrm>
            <a:off x="5486400" y="3029985"/>
            <a:ext cx="2019301" cy="369332"/>
          </a:xfrm>
          <a:prstGeom prst="rect">
            <a:avLst/>
          </a:prstGeom>
          <a:noFill/>
        </p:spPr>
        <p:txBody>
          <a:bodyPr wrap="square" rtlCol="0">
            <a:spAutoFit/>
          </a:bodyPr>
          <a:lstStyle/>
          <a:p>
            <a:r>
              <a:rPr lang="en-US" dirty="0" smtClean="0"/>
              <a:t>Cellular receptor</a:t>
            </a:r>
            <a:endParaRPr lang="en-US" dirty="0"/>
          </a:p>
        </p:txBody>
      </p:sp>
      <p:cxnSp>
        <p:nvCxnSpPr>
          <p:cNvPr id="15" name="Straight Arrow Connector 14"/>
          <p:cNvCxnSpPr>
            <a:stCxn id="13" idx="2"/>
          </p:cNvCxnSpPr>
          <p:nvPr/>
        </p:nvCxnSpPr>
        <p:spPr>
          <a:xfrm>
            <a:off x="6496051" y="3399317"/>
            <a:ext cx="19050" cy="58316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562600" y="3924297"/>
            <a:ext cx="2209800" cy="369332"/>
          </a:xfrm>
          <a:prstGeom prst="rect">
            <a:avLst/>
          </a:prstGeom>
          <a:noFill/>
        </p:spPr>
        <p:txBody>
          <a:bodyPr wrap="square" rtlCol="0">
            <a:spAutoFit/>
          </a:bodyPr>
          <a:lstStyle/>
          <a:p>
            <a:r>
              <a:rPr lang="en-US" dirty="0" smtClean="0"/>
              <a:t>Hormonal balance</a:t>
            </a:r>
            <a:endParaRPr lang="en-US" dirty="0"/>
          </a:p>
        </p:txBody>
      </p:sp>
      <p:cxnSp>
        <p:nvCxnSpPr>
          <p:cNvPr id="18" name="Straight Arrow Connector 17"/>
          <p:cNvCxnSpPr/>
          <p:nvPr/>
        </p:nvCxnSpPr>
        <p:spPr>
          <a:xfrm>
            <a:off x="6553200" y="4229100"/>
            <a:ext cx="0" cy="3810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5676901" y="4643117"/>
            <a:ext cx="1828800" cy="369332"/>
          </a:xfrm>
          <a:prstGeom prst="rect">
            <a:avLst/>
          </a:prstGeom>
          <a:noFill/>
        </p:spPr>
        <p:txBody>
          <a:bodyPr wrap="square" rtlCol="0">
            <a:spAutoFit/>
          </a:bodyPr>
          <a:lstStyle/>
          <a:p>
            <a:r>
              <a:rPr lang="en-US" dirty="0" smtClean="0"/>
              <a:t>Enzyme activity</a:t>
            </a:r>
            <a:endParaRPr lang="en-US" dirty="0"/>
          </a:p>
        </p:txBody>
      </p:sp>
      <p:cxnSp>
        <p:nvCxnSpPr>
          <p:cNvPr id="26" name="Straight Arrow Connector 25"/>
          <p:cNvCxnSpPr>
            <a:stCxn id="24" idx="2"/>
          </p:cNvCxnSpPr>
          <p:nvPr/>
        </p:nvCxnSpPr>
        <p:spPr>
          <a:xfrm>
            <a:off x="6591301" y="5012449"/>
            <a:ext cx="0" cy="39266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6781800" y="5638800"/>
            <a:ext cx="1295400" cy="369332"/>
          </a:xfrm>
          <a:prstGeom prst="rect">
            <a:avLst/>
          </a:prstGeom>
          <a:noFill/>
        </p:spPr>
        <p:txBody>
          <a:bodyPr wrap="square" rtlCol="0">
            <a:spAutoFit/>
          </a:bodyPr>
          <a:lstStyle/>
          <a:p>
            <a:endParaRPr lang="en-US" dirty="0"/>
          </a:p>
        </p:txBody>
      </p:sp>
      <p:sp>
        <p:nvSpPr>
          <p:cNvPr id="29" name="TextBox 28"/>
          <p:cNvSpPr txBox="1"/>
          <p:nvPr/>
        </p:nvSpPr>
        <p:spPr>
          <a:xfrm>
            <a:off x="5410200" y="5381781"/>
            <a:ext cx="2514600" cy="369332"/>
          </a:xfrm>
          <a:prstGeom prst="rect">
            <a:avLst/>
          </a:prstGeom>
          <a:noFill/>
        </p:spPr>
        <p:txBody>
          <a:bodyPr wrap="square" rtlCol="0">
            <a:spAutoFit/>
          </a:bodyPr>
          <a:lstStyle/>
          <a:p>
            <a:r>
              <a:rPr lang="en-US" dirty="0" smtClean="0"/>
              <a:t>Cellular metabolism</a:t>
            </a:r>
            <a:endParaRPr lang="en-US" dirty="0"/>
          </a:p>
        </p:txBody>
      </p:sp>
      <p:cxnSp>
        <p:nvCxnSpPr>
          <p:cNvPr id="31" name="Straight Arrow Connector 30"/>
          <p:cNvCxnSpPr>
            <a:stCxn id="29" idx="2"/>
          </p:cNvCxnSpPr>
          <p:nvPr/>
        </p:nvCxnSpPr>
        <p:spPr>
          <a:xfrm>
            <a:off x="6667500" y="5751113"/>
            <a:ext cx="0" cy="2570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5867400" y="6096000"/>
            <a:ext cx="1828800" cy="381000"/>
          </a:xfrm>
          <a:prstGeom prst="rect">
            <a:avLst/>
          </a:prstGeom>
          <a:noFill/>
        </p:spPr>
        <p:txBody>
          <a:bodyPr wrap="square" rtlCol="0">
            <a:spAutoFit/>
          </a:bodyPr>
          <a:lstStyle/>
          <a:p>
            <a:r>
              <a:rPr lang="en-US" dirty="0" smtClean="0"/>
              <a:t>Cell properties</a:t>
            </a:r>
            <a:endParaRPr lang="en-US" dirty="0"/>
          </a:p>
        </p:txBody>
      </p:sp>
      <p:cxnSp>
        <p:nvCxnSpPr>
          <p:cNvPr id="34" name="Straight Arrow Connector 33"/>
          <p:cNvCxnSpPr>
            <a:stCxn id="13" idx="2"/>
          </p:cNvCxnSpPr>
          <p:nvPr/>
        </p:nvCxnSpPr>
        <p:spPr>
          <a:xfrm flipH="1">
            <a:off x="4191000" y="3399317"/>
            <a:ext cx="2305051" cy="2059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2362200" y="3486988"/>
            <a:ext cx="2057400" cy="369332"/>
          </a:xfrm>
          <a:prstGeom prst="rect">
            <a:avLst/>
          </a:prstGeom>
          <a:noFill/>
        </p:spPr>
        <p:txBody>
          <a:bodyPr wrap="square" rtlCol="0">
            <a:spAutoFit/>
          </a:bodyPr>
          <a:lstStyle/>
          <a:p>
            <a:r>
              <a:rPr lang="en-US" dirty="0" smtClean="0"/>
              <a:t>Gene expression</a:t>
            </a:r>
            <a:endParaRPr lang="en-US" dirty="0"/>
          </a:p>
        </p:txBody>
      </p:sp>
      <p:cxnSp>
        <p:nvCxnSpPr>
          <p:cNvPr id="37" name="Straight Arrow Connector 36"/>
          <p:cNvCxnSpPr>
            <a:stCxn id="35" idx="2"/>
            <a:endCxn id="16" idx="1"/>
          </p:cNvCxnSpPr>
          <p:nvPr/>
        </p:nvCxnSpPr>
        <p:spPr>
          <a:xfrm>
            <a:off x="3390900" y="3856320"/>
            <a:ext cx="2171700" cy="25264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75991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5" name="TextBox 4"/>
          <p:cNvSpPr txBox="1"/>
          <p:nvPr/>
        </p:nvSpPr>
        <p:spPr>
          <a:xfrm>
            <a:off x="2514600" y="0"/>
            <a:ext cx="6934199" cy="1569660"/>
          </a:xfrm>
          <a:prstGeom prst="rect">
            <a:avLst/>
          </a:prstGeom>
          <a:noFill/>
        </p:spPr>
        <p:txBody>
          <a:bodyPr wrap="square" rtlCol="0">
            <a:spAutoFit/>
          </a:bodyPr>
          <a:lstStyle/>
          <a:p>
            <a:pPr algn="ctr"/>
            <a:r>
              <a:rPr lang="en-US" sz="3200" b="1" dirty="0">
                <a:cs typeface="Arial" panose="020B0604020202020204" pitchFamily="34" charset="0"/>
              </a:rPr>
              <a:t>Chapter 1. Biomolecules and cell </a:t>
            </a:r>
            <a:r>
              <a:rPr lang="en-US" sz="3200" b="1" dirty="0" smtClean="0">
                <a:cs typeface="Arial" panose="020B0604020202020204" pitchFamily="34" charset="0"/>
              </a:rPr>
              <a:t>biology</a:t>
            </a:r>
          </a:p>
          <a:p>
            <a:pPr algn="ctr"/>
            <a:endParaRPr lang="en-US" sz="3200" b="1" dirty="0" smtClean="0">
              <a:cs typeface="Arial" panose="020B0604020202020204" pitchFamily="34" charset="0"/>
            </a:endParaRPr>
          </a:p>
        </p:txBody>
      </p:sp>
      <p:sp>
        <p:nvSpPr>
          <p:cNvPr id="2" name="TextBox 1"/>
          <p:cNvSpPr txBox="1"/>
          <p:nvPr/>
        </p:nvSpPr>
        <p:spPr>
          <a:xfrm>
            <a:off x="609600" y="2667000"/>
            <a:ext cx="10972800"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sp>
        <p:nvSpPr>
          <p:cNvPr id="3" name="Rectangle 2"/>
          <p:cNvSpPr/>
          <p:nvPr/>
        </p:nvSpPr>
        <p:spPr>
          <a:xfrm>
            <a:off x="214009" y="1143000"/>
            <a:ext cx="11963400" cy="5078313"/>
          </a:xfrm>
          <a:prstGeom prst="rect">
            <a:avLst/>
          </a:prstGeom>
        </p:spPr>
        <p:txBody>
          <a:bodyPr wrap="square">
            <a:spAutoFit/>
          </a:bodyPr>
          <a:lstStyle/>
          <a:p>
            <a:pPr algn="ctr">
              <a:lnSpc>
                <a:spcPct val="150000"/>
              </a:lnSpc>
            </a:pPr>
            <a:r>
              <a:rPr lang="en-US" sz="2400" b="1" dirty="0" smtClean="0">
                <a:solidFill>
                  <a:srgbClr val="C00000"/>
                </a:solidFill>
                <a:cs typeface="Arial" panose="020B0604020202020204" pitchFamily="34" charset="0"/>
              </a:rPr>
              <a:t>Unicellular and multicellular organisms</a:t>
            </a:r>
          </a:p>
          <a:p>
            <a:pPr>
              <a:lnSpc>
                <a:spcPct val="150000"/>
              </a:lnSpc>
            </a:pPr>
            <a:r>
              <a:rPr lang="en-US" sz="2400" dirty="0" smtClean="0">
                <a:solidFill>
                  <a:srgbClr val="7030A0"/>
                </a:solidFill>
                <a:cs typeface="Arial" panose="020B0604020202020204" pitchFamily="34" charset="0"/>
              </a:rPr>
              <a:t>Important features of unicellular organisms:</a:t>
            </a:r>
          </a:p>
          <a:p>
            <a:pPr marL="342900" indent="-342900">
              <a:lnSpc>
                <a:spcPct val="150000"/>
              </a:lnSpc>
              <a:buFont typeface="Arial" panose="020B0604020202020204" pitchFamily="34" charset="0"/>
              <a:buChar char="•"/>
            </a:pPr>
            <a:r>
              <a:rPr lang="en-US" sz="2400" dirty="0" smtClean="0">
                <a:cs typeface="Arial" panose="020B0604020202020204" pitchFamily="34" charset="0"/>
              </a:rPr>
              <a:t>The size of the cell is large and there are numerous intracellular structures called organelles. Such organelles are necessary for all the life processes such as metabolism, excretion, reproduction, hereditary mechanism, etc.</a:t>
            </a:r>
          </a:p>
          <a:p>
            <a:pPr>
              <a:lnSpc>
                <a:spcPct val="150000"/>
              </a:lnSpc>
            </a:pPr>
            <a:endParaRPr lang="en-US" sz="2400" dirty="0" smtClean="0">
              <a:cs typeface="Arial" panose="020B0604020202020204" pitchFamily="34" charset="0"/>
            </a:endParaRPr>
          </a:p>
          <a:p>
            <a:pPr marL="342900" indent="-342900">
              <a:lnSpc>
                <a:spcPct val="150000"/>
              </a:lnSpc>
              <a:buFont typeface="Arial" panose="020B0604020202020204" pitchFamily="34" charset="0"/>
              <a:buChar char="•"/>
            </a:pPr>
            <a:r>
              <a:rPr lang="en-US" sz="2400" dirty="0" smtClean="0">
                <a:cs typeface="Arial" panose="020B0604020202020204" pitchFamily="34" charset="0"/>
              </a:rPr>
              <a:t>To accommodate numerous organelles, a cell has to be sufficiently large. But if a cell is to be efficient, its ratio of volume to surface should be within a limited range. Thus, a unicellular organism has certain limitations of size and shape.</a:t>
            </a:r>
          </a:p>
        </p:txBody>
      </p:sp>
    </p:spTree>
    <p:extLst>
      <p:ext uri="{BB962C8B-B14F-4D97-AF65-F5344CB8AC3E}">
        <p14:creationId xmlns:p14="http://schemas.microsoft.com/office/powerpoint/2010/main" val="1545486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5" name="TextBox 4"/>
          <p:cNvSpPr txBox="1"/>
          <p:nvPr/>
        </p:nvSpPr>
        <p:spPr>
          <a:xfrm>
            <a:off x="2514600" y="0"/>
            <a:ext cx="6934199" cy="1569660"/>
          </a:xfrm>
          <a:prstGeom prst="rect">
            <a:avLst/>
          </a:prstGeom>
          <a:noFill/>
        </p:spPr>
        <p:txBody>
          <a:bodyPr wrap="square" rtlCol="0">
            <a:spAutoFit/>
          </a:bodyPr>
          <a:lstStyle/>
          <a:p>
            <a:pPr algn="ctr"/>
            <a:r>
              <a:rPr lang="en-US" sz="3200" b="1" dirty="0">
                <a:cs typeface="Arial" panose="020B0604020202020204" pitchFamily="34" charset="0"/>
              </a:rPr>
              <a:t>Chapter 1. Biomolecules and cell </a:t>
            </a:r>
            <a:r>
              <a:rPr lang="en-US" sz="3200" b="1" dirty="0" smtClean="0">
                <a:cs typeface="Arial" panose="020B0604020202020204" pitchFamily="34" charset="0"/>
              </a:rPr>
              <a:t>biology</a:t>
            </a:r>
          </a:p>
          <a:p>
            <a:pPr algn="ctr"/>
            <a:endParaRPr lang="en-US" sz="3200" b="1" dirty="0" smtClean="0">
              <a:cs typeface="Arial" panose="020B0604020202020204" pitchFamily="34" charset="0"/>
            </a:endParaRPr>
          </a:p>
        </p:txBody>
      </p:sp>
      <p:sp>
        <p:nvSpPr>
          <p:cNvPr id="2" name="TextBox 1"/>
          <p:cNvSpPr txBox="1"/>
          <p:nvPr/>
        </p:nvSpPr>
        <p:spPr>
          <a:xfrm>
            <a:off x="609600" y="2667000"/>
            <a:ext cx="10972800"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sp>
        <p:nvSpPr>
          <p:cNvPr id="3" name="Rectangle 2"/>
          <p:cNvSpPr/>
          <p:nvPr/>
        </p:nvSpPr>
        <p:spPr>
          <a:xfrm>
            <a:off x="214009" y="1143000"/>
            <a:ext cx="11963400" cy="3970318"/>
          </a:xfrm>
          <a:prstGeom prst="rect">
            <a:avLst/>
          </a:prstGeom>
        </p:spPr>
        <p:txBody>
          <a:bodyPr wrap="square">
            <a:spAutoFit/>
          </a:bodyPr>
          <a:lstStyle/>
          <a:p>
            <a:pPr algn="ctr">
              <a:lnSpc>
                <a:spcPct val="150000"/>
              </a:lnSpc>
            </a:pPr>
            <a:r>
              <a:rPr lang="en-US" sz="2400" b="1" dirty="0" smtClean="0">
                <a:solidFill>
                  <a:srgbClr val="C00000"/>
                </a:solidFill>
                <a:cs typeface="Arial" panose="020B0604020202020204" pitchFamily="34" charset="0"/>
              </a:rPr>
              <a:t>Unicellular and multicellular organisms</a:t>
            </a:r>
          </a:p>
          <a:p>
            <a:pPr>
              <a:lnSpc>
                <a:spcPct val="150000"/>
              </a:lnSpc>
            </a:pPr>
            <a:r>
              <a:rPr lang="en-US" sz="2400" dirty="0" smtClean="0">
                <a:solidFill>
                  <a:srgbClr val="7030A0"/>
                </a:solidFill>
                <a:cs typeface="Arial" panose="020B0604020202020204" pitchFamily="34" charset="0"/>
              </a:rPr>
              <a:t>Important features of unicellular organisms:</a:t>
            </a:r>
          </a:p>
          <a:p>
            <a:pPr marL="342900" indent="-342900">
              <a:lnSpc>
                <a:spcPct val="150000"/>
              </a:lnSpc>
              <a:buFont typeface="Arial" panose="020B0604020202020204" pitchFamily="34" charset="0"/>
              <a:buChar char="•"/>
            </a:pPr>
            <a:r>
              <a:rPr lang="en-US" sz="2400" dirty="0" smtClean="0">
                <a:cs typeface="Arial" panose="020B0604020202020204" pitchFamily="34" charset="0"/>
              </a:rPr>
              <a:t>A unicellular organism cannot exhibit wide range of differentiation, which leads to greater efficiency. </a:t>
            </a:r>
          </a:p>
          <a:p>
            <a:pPr>
              <a:lnSpc>
                <a:spcPct val="150000"/>
              </a:lnSpc>
            </a:pPr>
            <a:endParaRPr lang="en-US" sz="2400" dirty="0" smtClean="0">
              <a:cs typeface="Arial" panose="020B0604020202020204" pitchFamily="34" charset="0"/>
            </a:endParaRPr>
          </a:p>
          <a:p>
            <a:pPr marL="342900" indent="-342900">
              <a:lnSpc>
                <a:spcPct val="150000"/>
              </a:lnSpc>
              <a:buFont typeface="Arial" panose="020B0604020202020204" pitchFamily="34" charset="0"/>
              <a:buChar char="•"/>
            </a:pPr>
            <a:r>
              <a:rPr lang="en-US" sz="2400" dirty="0" smtClean="0">
                <a:cs typeface="Arial" panose="020B0604020202020204" pitchFamily="34" charset="0"/>
              </a:rPr>
              <a:t>Any injury to the cell may lead to the death of the organism. Even a light puncturing cell membrane and  cell wall may bring an end to the life of unicellular organisms.</a:t>
            </a:r>
          </a:p>
        </p:txBody>
      </p:sp>
    </p:spTree>
    <p:extLst>
      <p:ext uri="{BB962C8B-B14F-4D97-AF65-F5344CB8AC3E}">
        <p14:creationId xmlns:p14="http://schemas.microsoft.com/office/powerpoint/2010/main" val="3775201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5" name="TextBox 4"/>
          <p:cNvSpPr txBox="1"/>
          <p:nvPr/>
        </p:nvSpPr>
        <p:spPr>
          <a:xfrm>
            <a:off x="2514600" y="0"/>
            <a:ext cx="6934199" cy="1569660"/>
          </a:xfrm>
          <a:prstGeom prst="rect">
            <a:avLst/>
          </a:prstGeom>
          <a:noFill/>
        </p:spPr>
        <p:txBody>
          <a:bodyPr wrap="square" rtlCol="0">
            <a:spAutoFit/>
          </a:bodyPr>
          <a:lstStyle/>
          <a:p>
            <a:pPr algn="ctr"/>
            <a:r>
              <a:rPr lang="en-US" sz="3200" b="1" dirty="0">
                <a:cs typeface="Arial" panose="020B0604020202020204" pitchFamily="34" charset="0"/>
              </a:rPr>
              <a:t>Chapter 1. Biomolecules and cell </a:t>
            </a:r>
            <a:r>
              <a:rPr lang="en-US" sz="3200" b="1" dirty="0" smtClean="0">
                <a:cs typeface="Arial" panose="020B0604020202020204" pitchFamily="34" charset="0"/>
              </a:rPr>
              <a:t>biology</a:t>
            </a:r>
          </a:p>
          <a:p>
            <a:pPr algn="ctr"/>
            <a:endParaRPr lang="en-US" sz="3200" b="1" dirty="0" smtClean="0">
              <a:cs typeface="Arial" panose="020B0604020202020204" pitchFamily="34" charset="0"/>
            </a:endParaRPr>
          </a:p>
        </p:txBody>
      </p:sp>
      <p:sp>
        <p:nvSpPr>
          <p:cNvPr id="2" name="TextBox 1"/>
          <p:cNvSpPr txBox="1"/>
          <p:nvPr/>
        </p:nvSpPr>
        <p:spPr>
          <a:xfrm>
            <a:off x="609600" y="2667000"/>
            <a:ext cx="10972800"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sp>
        <p:nvSpPr>
          <p:cNvPr id="3" name="Rectangle 2"/>
          <p:cNvSpPr/>
          <p:nvPr/>
        </p:nvSpPr>
        <p:spPr>
          <a:xfrm>
            <a:off x="214009" y="1143000"/>
            <a:ext cx="11963400" cy="5078313"/>
          </a:xfrm>
          <a:prstGeom prst="rect">
            <a:avLst/>
          </a:prstGeom>
        </p:spPr>
        <p:txBody>
          <a:bodyPr wrap="square">
            <a:spAutoFit/>
          </a:bodyPr>
          <a:lstStyle/>
          <a:p>
            <a:pPr algn="ctr">
              <a:lnSpc>
                <a:spcPct val="150000"/>
              </a:lnSpc>
            </a:pPr>
            <a:r>
              <a:rPr lang="en-US" sz="2400" b="1" dirty="0" smtClean="0">
                <a:solidFill>
                  <a:srgbClr val="C00000"/>
                </a:solidFill>
                <a:cs typeface="Arial" panose="020B0604020202020204" pitchFamily="34" charset="0"/>
              </a:rPr>
              <a:t>Unicellular and multicellular organisms</a:t>
            </a:r>
          </a:p>
          <a:p>
            <a:pPr>
              <a:lnSpc>
                <a:spcPct val="150000"/>
              </a:lnSpc>
            </a:pPr>
            <a:r>
              <a:rPr lang="en-US" sz="2400" dirty="0" smtClean="0">
                <a:solidFill>
                  <a:srgbClr val="7030A0"/>
                </a:solidFill>
                <a:cs typeface="Arial" panose="020B0604020202020204" pitchFamily="34" charset="0"/>
              </a:rPr>
              <a:t>Important features of multicellular organisms:</a:t>
            </a:r>
          </a:p>
          <a:p>
            <a:pPr marL="342900" indent="-342900">
              <a:lnSpc>
                <a:spcPct val="150000"/>
              </a:lnSpc>
              <a:buFont typeface="Arial" panose="020B0604020202020204" pitchFamily="34" charset="0"/>
              <a:buChar char="•"/>
            </a:pPr>
            <a:r>
              <a:rPr lang="en-US" sz="2400" dirty="0" smtClean="0">
                <a:cs typeface="Arial" panose="020B0604020202020204" pitchFamily="34" charset="0"/>
              </a:rPr>
              <a:t>The size of multicellular organism does not largely depend upon the size of cells constituting its body rather it depends upon the large number of cells present in its body. Therefore, multicellular organism posses various size and shapes.</a:t>
            </a:r>
          </a:p>
          <a:p>
            <a:pPr>
              <a:lnSpc>
                <a:spcPct val="150000"/>
              </a:lnSpc>
            </a:pPr>
            <a:endParaRPr lang="en-US" sz="2400" dirty="0" smtClean="0">
              <a:cs typeface="Arial" panose="020B0604020202020204" pitchFamily="34" charset="0"/>
            </a:endParaRPr>
          </a:p>
          <a:p>
            <a:pPr marL="342900" indent="-342900">
              <a:lnSpc>
                <a:spcPct val="150000"/>
              </a:lnSpc>
              <a:buFont typeface="Arial" panose="020B0604020202020204" pitchFamily="34" charset="0"/>
              <a:buChar char="•"/>
            </a:pPr>
            <a:r>
              <a:rPr lang="en-US" sz="2400" dirty="0" smtClean="0">
                <a:cs typeface="Arial" panose="020B0604020202020204" pitchFamily="34" charset="0"/>
              </a:rPr>
              <a:t>The cells of multicellular organisms are differentiated to perform specific functions. For examples neurons are specialized to conduct impulses, germ-cells are specialized to produce gametes etc. There is the division of </a:t>
            </a:r>
            <a:r>
              <a:rPr lang="en-US" sz="2400" dirty="0" err="1" smtClean="0">
                <a:cs typeface="Arial" panose="020B0604020202020204" pitchFamily="34" charset="0"/>
              </a:rPr>
              <a:t>labour</a:t>
            </a:r>
            <a:r>
              <a:rPr lang="en-US" sz="2400" dirty="0" smtClean="0">
                <a:cs typeface="Arial" panose="020B0604020202020204" pitchFamily="34" charset="0"/>
              </a:rPr>
              <a:t>.</a:t>
            </a:r>
          </a:p>
        </p:txBody>
      </p:sp>
    </p:spTree>
    <p:extLst>
      <p:ext uri="{BB962C8B-B14F-4D97-AF65-F5344CB8AC3E}">
        <p14:creationId xmlns:p14="http://schemas.microsoft.com/office/powerpoint/2010/main" val="20863258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5" name="TextBox 4"/>
          <p:cNvSpPr txBox="1"/>
          <p:nvPr/>
        </p:nvSpPr>
        <p:spPr>
          <a:xfrm>
            <a:off x="2514600" y="0"/>
            <a:ext cx="6934199" cy="1569660"/>
          </a:xfrm>
          <a:prstGeom prst="rect">
            <a:avLst/>
          </a:prstGeom>
          <a:noFill/>
        </p:spPr>
        <p:txBody>
          <a:bodyPr wrap="square" rtlCol="0">
            <a:spAutoFit/>
          </a:bodyPr>
          <a:lstStyle/>
          <a:p>
            <a:pPr algn="ctr"/>
            <a:r>
              <a:rPr lang="en-US" sz="3200" b="1" dirty="0">
                <a:cs typeface="Arial" panose="020B0604020202020204" pitchFamily="34" charset="0"/>
              </a:rPr>
              <a:t>Chapter 1. Biomolecules and cell </a:t>
            </a:r>
            <a:r>
              <a:rPr lang="en-US" sz="3200" b="1" dirty="0" smtClean="0">
                <a:cs typeface="Arial" panose="020B0604020202020204" pitchFamily="34" charset="0"/>
              </a:rPr>
              <a:t>biology</a:t>
            </a:r>
          </a:p>
          <a:p>
            <a:pPr algn="ctr"/>
            <a:endParaRPr lang="en-US" sz="3200" b="1" dirty="0" smtClean="0">
              <a:cs typeface="Arial" panose="020B0604020202020204" pitchFamily="34" charset="0"/>
            </a:endParaRPr>
          </a:p>
        </p:txBody>
      </p:sp>
      <p:sp>
        <p:nvSpPr>
          <p:cNvPr id="2" name="TextBox 1"/>
          <p:cNvSpPr txBox="1"/>
          <p:nvPr/>
        </p:nvSpPr>
        <p:spPr>
          <a:xfrm>
            <a:off x="609600" y="2667000"/>
            <a:ext cx="10972800"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sp>
        <p:nvSpPr>
          <p:cNvPr id="3" name="Rectangle 2"/>
          <p:cNvSpPr/>
          <p:nvPr/>
        </p:nvSpPr>
        <p:spPr>
          <a:xfrm>
            <a:off x="214009" y="1143000"/>
            <a:ext cx="11749391" cy="5078313"/>
          </a:xfrm>
          <a:prstGeom prst="rect">
            <a:avLst/>
          </a:prstGeom>
        </p:spPr>
        <p:txBody>
          <a:bodyPr wrap="square">
            <a:spAutoFit/>
          </a:bodyPr>
          <a:lstStyle/>
          <a:p>
            <a:pPr algn="ctr">
              <a:lnSpc>
                <a:spcPct val="150000"/>
              </a:lnSpc>
            </a:pPr>
            <a:r>
              <a:rPr lang="en-US" sz="2400" b="1" dirty="0" smtClean="0">
                <a:solidFill>
                  <a:srgbClr val="C00000"/>
                </a:solidFill>
                <a:cs typeface="Arial" panose="020B0604020202020204" pitchFamily="34" charset="0"/>
              </a:rPr>
              <a:t>Unicellular and multicellular organisms</a:t>
            </a:r>
          </a:p>
          <a:p>
            <a:pPr>
              <a:lnSpc>
                <a:spcPct val="150000"/>
              </a:lnSpc>
            </a:pPr>
            <a:r>
              <a:rPr lang="en-US" sz="2400" dirty="0" smtClean="0">
                <a:solidFill>
                  <a:srgbClr val="7030A0"/>
                </a:solidFill>
                <a:cs typeface="Arial" panose="020B0604020202020204" pitchFamily="34" charset="0"/>
              </a:rPr>
              <a:t>Important features of multicellular organisms:</a:t>
            </a:r>
          </a:p>
          <a:p>
            <a:pPr marL="342900" indent="-342900">
              <a:lnSpc>
                <a:spcPct val="150000"/>
              </a:lnSpc>
              <a:buFont typeface="Arial" panose="020B0604020202020204" pitchFamily="34" charset="0"/>
              <a:buChar char="•"/>
            </a:pPr>
            <a:r>
              <a:rPr lang="en-US" sz="2400" dirty="0" smtClean="0">
                <a:cs typeface="Arial" panose="020B0604020202020204" pitchFamily="34" charset="0"/>
              </a:rPr>
              <a:t>Some of the dead cells of the multicellular organisms also have special functions and are useful for the organism e.g. the outer layer of skin and cork cells protect                                 the  underlying cells. Similarly, xylem vessels conduct water and minerals in vascular plants.</a:t>
            </a:r>
          </a:p>
          <a:p>
            <a:pPr>
              <a:lnSpc>
                <a:spcPct val="150000"/>
              </a:lnSpc>
            </a:pPr>
            <a:endParaRPr lang="en-US" sz="2400" dirty="0" smtClean="0">
              <a:cs typeface="Arial" panose="020B0604020202020204" pitchFamily="34" charset="0"/>
            </a:endParaRPr>
          </a:p>
          <a:p>
            <a:pPr marL="342900" indent="-342900">
              <a:lnSpc>
                <a:spcPct val="150000"/>
              </a:lnSpc>
              <a:buFont typeface="Arial" panose="020B0604020202020204" pitchFamily="34" charset="0"/>
              <a:buChar char="•"/>
            </a:pPr>
            <a:r>
              <a:rPr lang="en-US" sz="2400" dirty="0" smtClean="0">
                <a:cs typeface="Arial" panose="020B0604020202020204" pitchFamily="34" charset="0"/>
              </a:rPr>
              <a:t>A number of cell work together in a coordinated manner in a very efficient way. For e.g. coordinated movement of muscle cells pumps the heart.</a:t>
            </a:r>
          </a:p>
        </p:txBody>
      </p:sp>
    </p:spTree>
    <p:extLst>
      <p:ext uri="{BB962C8B-B14F-4D97-AF65-F5344CB8AC3E}">
        <p14:creationId xmlns:p14="http://schemas.microsoft.com/office/powerpoint/2010/main" val="450980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5" name="TextBox 4"/>
          <p:cNvSpPr txBox="1"/>
          <p:nvPr/>
        </p:nvSpPr>
        <p:spPr>
          <a:xfrm>
            <a:off x="1600200" y="-19455"/>
            <a:ext cx="9220200" cy="1569660"/>
          </a:xfrm>
          <a:prstGeom prst="rect">
            <a:avLst/>
          </a:prstGeom>
          <a:noFill/>
        </p:spPr>
        <p:txBody>
          <a:bodyPr wrap="square" rtlCol="0">
            <a:spAutoFit/>
          </a:bodyPr>
          <a:lstStyle/>
          <a:p>
            <a:pPr algn="ctr"/>
            <a:r>
              <a:rPr lang="en-US" sz="3200" b="1" dirty="0">
                <a:cs typeface="Arial" panose="020B0604020202020204" pitchFamily="34" charset="0"/>
              </a:rPr>
              <a:t>Chapter 1. Biomolecules and cell </a:t>
            </a:r>
            <a:r>
              <a:rPr lang="en-US" sz="3200" b="1" dirty="0" smtClean="0">
                <a:cs typeface="Arial" panose="020B0604020202020204" pitchFamily="34" charset="0"/>
              </a:rPr>
              <a:t>biology</a:t>
            </a:r>
          </a:p>
          <a:p>
            <a:pPr algn="ctr"/>
            <a:r>
              <a:rPr lang="en-US" sz="3200" b="1" dirty="0" smtClean="0">
                <a:cs typeface="Arial" panose="020B0604020202020204" pitchFamily="34" charset="0"/>
              </a:rPr>
              <a:t>1.2 Cell</a:t>
            </a:r>
          </a:p>
          <a:p>
            <a:pPr algn="ctr"/>
            <a:endParaRPr lang="en-US" sz="3200" b="1" dirty="0" smtClean="0">
              <a:cs typeface="Arial" panose="020B0604020202020204" pitchFamily="34" charset="0"/>
            </a:endParaRPr>
          </a:p>
        </p:txBody>
      </p:sp>
      <p:sp>
        <p:nvSpPr>
          <p:cNvPr id="2" name="TextBox 1"/>
          <p:cNvSpPr txBox="1"/>
          <p:nvPr/>
        </p:nvSpPr>
        <p:spPr>
          <a:xfrm>
            <a:off x="609600" y="2667000"/>
            <a:ext cx="10972800"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sp>
        <p:nvSpPr>
          <p:cNvPr id="3" name="TextBox 2"/>
          <p:cNvSpPr txBox="1"/>
          <p:nvPr/>
        </p:nvSpPr>
        <p:spPr>
          <a:xfrm>
            <a:off x="381000" y="1263022"/>
            <a:ext cx="11582400" cy="5078313"/>
          </a:xfrm>
          <a:prstGeom prst="rect">
            <a:avLst/>
          </a:prstGeom>
          <a:noFill/>
        </p:spPr>
        <p:txBody>
          <a:bodyPr wrap="square" rtlCol="0">
            <a:spAutoFit/>
          </a:bodyPr>
          <a:lstStyle/>
          <a:p>
            <a:pPr algn="ctr">
              <a:lnSpc>
                <a:spcPct val="150000"/>
              </a:lnSpc>
            </a:pPr>
            <a:r>
              <a:rPr lang="en-US" sz="2400" b="1" dirty="0" smtClean="0"/>
              <a:t>Discovery of cell:</a:t>
            </a:r>
          </a:p>
          <a:p>
            <a:pPr marL="342900" indent="-342900">
              <a:lnSpc>
                <a:spcPct val="150000"/>
              </a:lnSpc>
              <a:buFont typeface="Wingdings" panose="05000000000000000000" pitchFamily="2" charset="2"/>
              <a:buChar char="q"/>
            </a:pPr>
            <a:r>
              <a:rPr lang="en-US" sz="2400" dirty="0" smtClean="0"/>
              <a:t>The cell was discovered after the invention of compound microscope by </a:t>
            </a:r>
            <a:r>
              <a:rPr lang="en-US" sz="2400" dirty="0" err="1" smtClean="0"/>
              <a:t>Jansens</a:t>
            </a:r>
            <a:r>
              <a:rPr lang="en-US" sz="2400" dirty="0" smtClean="0"/>
              <a:t> in 1590.</a:t>
            </a:r>
          </a:p>
          <a:p>
            <a:pPr marL="342900" indent="-342900">
              <a:lnSpc>
                <a:spcPct val="150000"/>
              </a:lnSpc>
              <a:buFont typeface="Wingdings" panose="05000000000000000000" pitchFamily="2" charset="2"/>
              <a:buChar char="q"/>
            </a:pPr>
            <a:r>
              <a:rPr lang="en-US" sz="2400" dirty="0" smtClean="0"/>
              <a:t>The term ‘cell’ was coined by an English scientist Robert Hooke in his book </a:t>
            </a:r>
            <a:r>
              <a:rPr lang="en-US" sz="2400" dirty="0" err="1" smtClean="0"/>
              <a:t>Micrographia</a:t>
            </a:r>
            <a:r>
              <a:rPr lang="en-US" sz="2400" dirty="0" smtClean="0"/>
              <a:t> published in London in 1665.</a:t>
            </a:r>
          </a:p>
          <a:p>
            <a:pPr marL="342900" indent="-342900">
              <a:lnSpc>
                <a:spcPct val="150000"/>
              </a:lnSpc>
              <a:buFont typeface="Wingdings" panose="05000000000000000000" pitchFamily="2" charset="2"/>
              <a:buChar char="q"/>
            </a:pPr>
            <a:r>
              <a:rPr lang="en-US" sz="2400" dirty="0" smtClean="0"/>
              <a:t>Robert Hooke examined a thin slice of cork under the microscope  and reported that the solid piece of cork is actually perforated and porous bounded by definite walls. To refer those cavities, Hooke coined the term ‘cell’ from the </a:t>
            </a:r>
            <a:r>
              <a:rPr lang="en-US" sz="2400" dirty="0" err="1" smtClean="0"/>
              <a:t>latin</a:t>
            </a:r>
            <a:r>
              <a:rPr lang="en-US" sz="2400" dirty="0" smtClean="0"/>
              <a:t> word ‘</a:t>
            </a:r>
            <a:r>
              <a:rPr lang="en-US" sz="2400" i="1" dirty="0" err="1" smtClean="0"/>
              <a:t>cella</a:t>
            </a:r>
            <a:r>
              <a:rPr lang="en-US" sz="2400" i="1" dirty="0" smtClean="0"/>
              <a:t>’</a:t>
            </a:r>
            <a:r>
              <a:rPr lang="en-US" sz="2400" dirty="0" smtClean="0"/>
              <a:t> which means ‘hollow space’ or ‘chamber’.</a:t>
            </a:r>
            <a:endParaRPr lang="en-US" sz="2400" i="1" dirty="0"/>
          </a:p>
        </p:txBody>
      </p:sp>
    </p:spTree>
    <p:extLst>
      <p:ext uri="{BB962C8B-B14F-4D97-AF65-F5344CB8AC3E}">
        <p14:creationId xmlns:p14="http://schemas.microsoft.com/office/powerpoint/2010/main" val="39871118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5" name="TextBox 4"/>
          <p:cNvSpPr txBox="1"/>
          <p:nvPr/>
        </p:nvSpPr>
        <p:spPr>
          <a:xfrm>
            <a:off x="2514600" y="0"/>
            <a:ext cx="6934199" cy="1569660"/>
          </a:xfrm>
          <a:prstGeom prst="rect">
            <a:avLst/>
          </a:prstGeom>
          <a:noFill/>
        </p:spPr>
        <p:txBody>
          <a:bodyPr wrap="square" rtlCol="0">
            <a:spAutoFit/>
          </a:bodyPr>
          <a:lstStyle/>
          <a:p>
            <a:pPr algn="ctr"/>
            <a:r>
              <a:rPr lang="en-US" sz="3200" b="1" dirty="0">
                <a:cs typeface="Arial" panose="020B0604020202020204" pitchFamily="34" charset="0"/>
              </a:rPr>
              <a:t>Chapter 1. Biomolecules and cell </a:t>
            </a:r>
            <a:r>
              <a:rPr lang="en-US" sz="3200" b="1" dirty="0" smtClean="0">
                <a:cs typeface="Arial" panose="020B0604020202020204" pitchFamily="34" charset="0"/>
              </a:rPr>
              <a:t>biology</a:t>
            </a:r>
          </a:p>
          <a:p>
            <a:pPr algn="ctr"/>
            <a:endParaRPr lang="en-US" sz="3200" b="1" dirty="0" smtClean="0">
              <a:cs typeface="Arial" panose="020B0604020202020204" pitchFamily="34" charset="0"/>
            </a:endParaRPr>
          </a:p>
        </p:txBody>
      </p:sp>
      <p:sp>
        <p:nvSpPr>
          <p:cNvPr id="2" name="TextBox 1"/>
          <p:cNvSpPr txBox="1"/>
          <p:nvPr/>
        </p:nvSpPr>
        <p:spPr>
          <a:xfrm>
            <a:off x="609600" y="2667000"/>
            <a:ext cx="10972800"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sp>
        <p:nvSpPr>
          <p:cNvPr id="3" name="Rectangle 2"/>
          <p:cNvSpPr/>
          <p:nvPr/>
        </p:nvSpPr>
        <p:spPr>
          <a:xfrm>
            <a:off x="214009" y="1143000"/>
            <a:ext cx="11963400" cy="3970318"/>
          </a:xfrm>
          <a:prstGeom prst="rect">
            <a:avLst/>
          </a:prstGeom>
        </p:spPr>
        <p:txBody>
          <a:bodyPr wrap="square">
            <a:spAutoFit/>
          </a:bodyPr>
          <a:lstStyle/>
          <a:p>
            <a:pPr algn="ctr">
              <a:lnSpc>
                <a:spcPct val="150000"/>
              </a:lnSpc>
            </a:pPr>
            <a:r>
              <a:rPr lang="en-US" sz="2400" b="1" dirty="0" smtClean="0">
                <a:solidFill>
                  <a:srgbClr val="C00000"/>
                </a:solidFill>
                <a:cs typeface="Arial" panose="020B0604020202020204" pitchFamily="34" charset="0"/>
              </a:rPr>
              <a:t>Unicellular and multicellular organisms</a:t>
            </a:r>
          </a:p>
          <a:p>
            <a:pPr>
              <a:lnSpc>
                <a:spcPct val="150000"/>
              </a:lnSpc>
            </a:pPr>
            <a:r>
              <a:rPr lang="en-US" sz="2400" dirty="0" smtClean="0">
                <a:solidFill>
                  <a:srgbClr val="7030A0"/>
                </a:solidFill>
                <a:cs typeface="Arial" panose="020B0604020202020204" pitchFamily="34" charset="0"/>
              </a:rPr>
              <a:t>Important features of multicellular organisms:</a:t>
            </a:r>
          </a:p>
          <a:p>
            <a:pPr marL="342900" indent="-342900">
              <a:lnSpc>
                <a:spcPct val="150000"/>
              </a:lnSpc>
              <a:buFont typeface="Arial" panose="020B0604020202020204" pitchFamily="34" charset="0"/>
              <a:buChar char="•"/>
            </a:pPr>
            <a:r>
              <a:rPr lang="en-US" sz="2400" dirty="0" smtClean="0">
                <a:cs typeface="Arial" panose="020B0604020202020204" pitchFamily="34" charset="0"/>
              </a:rPr>
              <a:t>Multicellular organism have better adaptability or have capacity of survival. </a:t>
            </a:r>
          </a:p>
          <a:p>
            <a:pPr>
              <a:lnSpc>
                <a:spcPct val="150000"/>
              </a:lnSpc>
            </a:pPr>
            <a:endParaRPr lang="en-US" sz="2400" dirty="0" smtClean="0">
              <a:cs typeface="Arial" panose="020B0604020202020204" pitchFamily="34" charset="0"/>
            </a:endParaRPr>
          </a:p>
          <a:p>
            <a:pPr marL="342900" indent="-342900">
              <a:lnSpc>
                <a:spcPct val="150000"/>
              </a:lnSpc>
              <a:buFont typeface="Arial" panose="020B0604020202020204" pitchFamily="34" charset="0"/>
              <a:buChar char="•"/>
            </a:pPr>
            <a:r>
              <a:rPr lang="en-US" sz="2400" dirty="0" smtClean="0">
                <a:cs typeface="Arial" panose="020B0604020202020204" pitchFamily="34" charset="0"/>
              </a:rPr>
              <a:t>The dead cells and worn out cells are continuously replaced by the underneath dividing cells. For e.g. the cells of skin and inner lining of intestine, R.B.Cs and W.B.Cs are continuously replaced by the new ones.</a:t>
            </a:r>
          </a:p>
        </p:txBody>
      </p:sp>
    </p:spTree>
    <p:extLst>
      <p:ext uri="{BB962C8B-B14F-4D97-AF65-F5344CB8AC3E}">
        <p14:creationId xmlns:p14="http://schemas.microsoft.com/office/powerpoint/2010/main" val="42317448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5" name="TextBox 4"/>
          <p:cNvSpPr txBox="1"/>
          <p:nvPr/>
        </p:nvSpPr>
        <p:spPr>
          <a:xfrm>
            <a:off x="2514600" y="0"/>
            <a:ext cx="6934199" cy="1569660"/>
          </a:xfrm>
          <a:prstGeom prst="rect">
            <a:avLst/>
          </a:prstGeom>
          <a:noFill/>
        </p:spPr>
        <p:txBody>
          <a:bodyPr wrap="square" rtlCol="0">
            <a:spAutoFit/>
          </a:bodyPr>
          <a:lstStyle/>
          <a:p>
            <a:pPr algn="ctr"/>
            <a:r>
              <a:rPr lang="en-US" sz="3200" b="1" dirty="0">
                <a:cs typeface="Arial" panose="020B0604020202020204" pitchFamily="34" charset="0"/>
              </a:rPr>
              <a:t>Chapter 1. Biomolecules and cell </a:t>
            </a:r>
            <a:r>
              <a:rPr lang="en-US" sz="3200" b="1" dirty="0" smtClean="0">
                <a:cs typeface="Arial" panose="020B0604020202020204" pitchFamily="34" charset="0"/>
              </a:rPr>
              <a:t>biology</a:t>
            </a:r>
          </a:p>
          <a:p>
            <a:pPr algn="ctr"/>
            <a:endParaRPr lang="en-US" sz="3200" b="1" dirty="0" smtClean="0">
              <a:cs typeface="Arial" panose="020B0604020202020204" pitchFamily="34" charset="0"/>
            </a:endParaRPr>
          </a:p>
        </p:txBody>
      </p:sp>
      <p:sp>
        <p:nvSpPr>
          <p:cNvPr id="2" name="TextBox 1"/>
          <p:cNvSpPr txBox="1"/>
          <p:nvPr/>
        </p:nvSpPr>
        <p:spPr>
          <a:xfrm>
            <a:off x="609600" y="2667000"/>
            <a:ext cx="10972800"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sp>
        <p:nvSpPr>
          <p:cNvPr id="3" name="Rectangle 2"/>
          <p:cNvSpPr/>
          <p:nvPr/>
        </p:nvSpPr>
        <p:spPr>
          <a:xfrm>
            <a:off x="214009" y="1143000"/>
            <a:ext cx="11963400" cy="577850"/>
          </a:xfrm>
          <a:prstGeom prst="rect">
            <a:avLst/>
          </a:prstGeom>
        </p:spPr>
        <p:txBody>
          <a:bodyPr wrap="square">
            <a:spAutoFit/>
          </a:bodyPr>
          <a:lstStyle/>
          <a:p>
            <a:pPr algn="ctr">
              <a:lnSpc>
                <a:spcPct val="150000"/>
              </a:lnSpc>
            </a:pPr>
            <a:r>
              <a:rPr lang="en-US" sz="2400" b="1" dirty="0" smtClean="0">
                <a:solidFill>
                  <a:srgbClr val="C00000"/>
                </a:solidFill>
                <a:cs typeface="Arial" panose="020B0604020202020204" pitchFamily="34" charset="0"/>
              </a:rPr>
              <a:t>Unicellular and multicellular organisms</a:t>
            </a:r>
          </a:p>
        </p:txBody>
      </p:sp>
      <p:graphicFrame>
        <p:nvGraphicFramePr>
          <p:cNvPr id="4" name="Table 3"/>
          <p:cNvGraphicFramePr>
            <a:graphicFrameLocks noGrp="1"/>
          </p:cNvGraphicFramePr>
          <p:nvPr>
            <p:extLst>
              <p:ext uri="{D42A27DB-BD31-4B8C-83A1-F6EECF244321}">
                <p14:modId xmlns:p14="http://schemas.microsoft.com/office/powerpoint/2010/main" val="1768764258"/>
              </p:ext>
            </p:extLst>
          </p:nvPr>
        </p:nvGraphicFramePr>
        <p:xfrm>
          <a:off x="671208" y="2057400"/>
          <a:ext cx="11444591" cy="4241652"/>
        </p:xfrm>
        <a:graphic>
          <a:graphicData uri="http://schemas.openxmlformats.org/drawingml/2006/table">
            <a:tbl>
              <a:tblPr/>
              <a:tblGrid>
                <a:gridCol w="1830462">
                  <a:extLst>
                    <a:ext uri="{9D8B030D-6E8A-4147-A177-3AD203B41FA5}">
                      <a16:colId xmlns:a16="http://schemas.microsoft.com/office/drawing/2014/main" val="20000"/>
                    </a:ext>
                  </a:extLst>
                </a:gridCol>
                <a:gridCol w="4203930">
                  <a:extLst>
                    <a:ext uri="{9D8B030D-6E8A-4147-A177-3AD203B41FA5}">
                      <a16:colId xmlns:a16="http://schemas.microsoft.com/office/drawing/2014/main" val="20001"/>
                    </a:ext>
                  </a:extLst>
                </a:gridCol>
                <a:gridCol w="5410199">
                  <a:extLst>
                    <a:ext uri="{9D8B030D-6E8A-4147-A177-3AD203B41FA5}">
                      <a16:colId xmlns:a16="http://schemas.microsoft.com/office/drawing/2014/main" val="20002"/>
                    </a:ext>
                  </a:extLst>
                </a:gridCol>
              </a:tblGrid>
              <a:tr h="493131">
                <a:tc>
                  <a:txBody>
                    <a:bodyPr/>
                    <a:lstStyle/>
                    <a:p>
                      <a:pPr algn="l" fontAlgn="ctr"/>
                      <a:r>
                        <a:rPr lang="en-US" sz="2400" b="1" dirty="0">
                          <a:solidFill>
                            <a:srgbClr val="000000"/>
                          </a:solidFill>
                          <a:effectLst/>
                          <a:latin typeface="Arial" panose="020B0604020202020204" pitchFamily="34" charset="0"/>
                          <a:cs typeface="Arial" panose="020B0604020202020204" pitchFamily="34" charset="0"/>
                        </a:rPr>
                        <a:t>Parameters</a:t>
                      </a:r>
                    </a:p>
                  </a:txBody>
                  <a:tcPr marL="19243" marR="19243" marT="19243" marB="19243" anchor="ctr">
                    <a:lnL w="7620" cap="flat" cmpd="sng" algn="ctr">
                      <a:solidFill>
                        <a:srgbClr val="DBDBDB"/>
                      </a:solidFill>
                      <a:prstDash val="solid"/>
                      <a:round/>
                      <a:headEnd type="none" w="med" len="med"/>
                      <a:tailEnd type="none" w="med" len="med"/>
                    </a:lnL>
                    <a:lnR w="7620" cap="flat" cmpd="sng" algn="ctr">
                      <a:solidFill>
                        <a:srgbClr val="DBDBDB"/>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CACACA"/>
                    </a:solidFill>
                  </a:tcPr>
                </a:tc>
                <a:tc>
                  <a:txBody>
                    <a:bodyPr/>
                    <a:lstStyle/>
                    <a:p>
                      <a:pPr algn="l" fontAlgn="ctr"/>
                      <a:r>
                        <a:rPr lang="en-US" sz="2400" b="1">
                          <a:solidFill>
                            <a:srgbClr val="000000"/>
                          </a:solidFill>
                          <a:effectLst/>
                          <a:latin typeface="Arial" panose="020B0604020202020204" pitchFamily="34" charset="0"/>
                          <a:cs typeface="Arial" panose="020B0604020202020204" pitchFamily="34" charset="0"/>
                        </a:rPr>
                        <a:t>Unicellular Organisms</a:t>
                      </a:r>
                    </a:p>
                  </a:txBody>
                  <a:tcPr marL="19243" marR="19243" marT="19243" marB="19243" anchor="ctr">
                    <a:lnL w="7620" cap="flat" cmpd="sng" algn="ctr">
                      <a:solidFill>
                        <a:srgbClr val="DBDBDB"/>
                      </a:solidFill>
                      <a:prstDash val="solid"/>
                      <a:round/>
                      <a:headEnd type="none" w="med" len="med"/>
                      <a:tailEnd type="none" w="med" len="med"/>
                    </a:lnL>
                    <a:lnR w="7620" cap="flat" cmpd="sng" algn="ctr">
                      <a:solidFill>
                        <a:srgbClr val="DBDBDB"/>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CACACA"/>
                    </a:solidFill>
                  </a:tcPr>
                </a:tc>
                <a:tc>
                  <a:txBody>
                    <a:bodyPr/>
                    <a:lstStyle/>
                    <a:p>
                      <a:pPr algn="l" fontAlgn="ctr"/>
                      <a:r>
                        <a:rPr lang="en-US" sz="2400" b="1">
                          <a:solidFill>
                            <a:srgbClr val="000000"/>
                          </a:solidFill>
                          <a:effectLst/>
                          <a:latin typeface="Arial" panose="020B0604020202020204" pitchFamily="34" charset="0"/>
                          <a:cs typeface="Arial" panose="020B0604020202020204" pitchFamily="34" charset="0"/>
                        </a:rPr>
                        <a:t>Multicellular Organisms</a:t>
                      </a:r>
                    </a:p>
                  </a:txBody>
                  <a:tcPr marL="19243" marR="19243" marT="19243" marB="19243" anchor="ctr">
                    <a:lnL w="7620" cap="flat" cmpd="sng" algn="ctr">
                      <a:solidFill>
                        <a:srgbClr val="DBDBDB"/>
                      </a:solidFill>
                      <a:prstDash val="solid"/>
                      <a:round/>
                      <a:headEnd type="none" w="med" len="med"/>
                      <a:tailEnd type="none" w="med" len="med"/>
                    </a:lnL>
                    <a:lnR w="7620" cap="flat" cmpd="sng" algn="ctr">
                      <a:solidFill>
                        <a:srgbClr val="DBDBDB"/>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CACACA"/>
                    </a:solidFill>
                  </a:tcPr>
                </a:tc>
                <a:extLst>
                  <a:ext uri="{0D108BD9-81ED-4DB2-BD59-A6C34878D82A}">
                    <a16:rowId xmlns:a16="http://schemas.microsoft.com/office/drawing/2014/main" val="10000"/>
                  </a:ext>
                </a:extLst>
              </a:tr>
              <a:tr h="1691198">
                <a:tc>
                  <a:txBody>
                    <a:bodyPr/>
                    <a:lstStyle/>
                    <a:p>
                      <a:pPr algn="l" fontAlgn="ctr"/>
                      <a:r>
                        <a:rPr lang="en-US" sz="2400" dirty="0">
                          <a:solidFill>
                            <a:srgbClr val="000000"/>
                          </a:solidFill>
                          <a:effectLst/>
                          <a:latin typeface="Arial" panose="020B0604020202020204" pitchFamily="34" charset="0"/>
                          <a:cs typeface="Arial" panose="020B0604020202020204" pitchFamily="34" charset="0"/>
                        </a:rPr>
                        <a:t>Definition</a:t>
                      </a:r>
                    </a:p>
                  </a:txBody>
                  <a:tcPr marL="19243" marR="19243" marT="19243" marB="19243" anchor="ctr">
                    <a:lnL w="7620" cap="flat" cmpd="sng" algn="ctr">
                      <a:solidFill>
                        <a:srgbClr val="CACACA"/>
                      </a:solidFill>
                      <a:prstDash val="solid"/>
                      <a:round/>
                      <a:headEnd type="none" w="med" len="med"/>
                      <a:tailEnd type="none" w="med" len="med"/>
                    </a:lnL>
                    <a:lnR w="7620" cap="flat" cmpd="sng" algn="ctr">
                      <a:solidFill>
                        <a:srgbClr val="CACACA"/>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algn="l" fontAlgn="ctr"/>
                      <a:r>
                        <a:rPr lang="en-US" sz="2400" dirty="0">
                          <a:solidFill>
                            <a:srgbClr val="000000"/>
                          </a:solidFill>
                          <a:effectLst/>
                          <a:latin typeface="Arial" panose="020B0604020202020204" pitchFamily="34" charset="0"/>
                          <a:cs typeface="Arial" panose="020B0604020202020204" pitchFamily="34" charset="0"/>
                        </a:rPr>
                        <a:t>It’s a cellular organism with internal units all accumulated into a single cell</a:t>
                      </a:r>
                    </a:p>
                  </a:txBody>
                  <a:tcPr marL="19243" marR="19243" marT="19243" marB="19243" anchor="ctr">
                    <a:lnL w="7620" cap="flat" cmpd="sng" algn="ctr">
                      <a:solidFill>
                        <a:srgbClr val="CACACA"/>
                      </a:solidFill>
                      <a:prstDash val="solid"/>
                      <a:round/>
                      <a:headEnd type="none" w="med" len="med"/>
                      <a:tailEnd type="none" w="med" len="med"/>
                    </a:lnL>
                    <a:lnR w="7620" cap="flat" cmpd="sng" algn="ctr">
                      <a:solidFill>
                        <a:srgbClr val="CACACA"/>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algn="l" fontAlgn="ctr"/>
                      <a:r>
                        <a:rPr lang="en-US" sz="2400">
                          <a:solidFill>
                            <a:srgbClr val="000000"/>
                          </a:solidFill>
                          <a:effectLst/>
                          <a:latin typeface="Arial" panose="020B0604020202020204" pitchFamily="34" charset="0"/>
                          <a:cs typeface="Arial" panose="020B0604020202020204" pitchFamily="34" charset="0"/>
                        </a:rPr>
                        <a:t>It’s a cellular organism with internal units all taken up by groups of cells assigned to different specialized functions</a:t>
                      </a:r>
                    </a:p>
                  </a:txBody>
                  <a:tcPr marL="19243" marR="19243" marT="19243" marB="19243" anchor="ctr">
                    <a:lnL w="7620" cap="flat" cmpd="sng" algn="ctr">
                      <a:solidFill>
                        <a:srgbClr val="CACACA"/>
                      </a:solidFill>
                      <a:prstDash val="solid"/>
                      <a:round/>
                      <a:headEnd type="none" w="med" len="med"/>
                      <a:tailEnd type="none" w="med" len="med"/>
                    </a:lnL>
                    <a:lnR w="7620" cap="flat" cmpd="sng" algn="ctr">
                      <a:solidFill>
                        <a:srgbClr val="CACACA"/>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0001"/>
                  </a:ext>
                </a:extLst>
              </a:tr>
              <a:tr h="697393">
                <a:tc>
                  <a:txBody>
                    <a:bodyPr/>
                    <a:lstStyle/>
                    <a:p>
                      <a:pPr algn="l" fontAlgn="ctr"/>
                      <a:r>
                        <a:rPr lang="en-US" sz="2400" dirty="0">
                          <a:solidFill>
                            <a:srgbClr val="000000"/>
                          </a:solidFill>
                          <a:effectLst/>
                          <a:latin typeface="Arial" panose="020B0604020202020204" pitchFamily="34" charset="0"/>
                          <a:cs typeface="Arial" panose="020B0604020202020204" pitchFamily="34" charset="0"/>
                        </a:rPr>
                        <a:t>Complexity</a:t>
                      </a:r>
                    </a:p>
                  </a:txBody>
                  <a:tcPr marL="19243" marR="19243" marT="19243" marB="19243" anchor="ctr">
                    <a:lnL w="7620" cap="flat" cmpd="sng" algn="ctr">
                      <a:solidFill>
                        <a:srgbClr val="CACACA"/>
                      </a:solidFill>
                      <a:prstDash val="solid"/>
                      <a:round/>
                      <a:headEnd type="none" w="med" len="med"/>
                      <a:tailEnd type="none" w="med" len="med"/>
                    </a:lnL>
                    <a:lnR w="7620" cap="flat" cmpd="sng" algn="ctr">
                      <a:solidFill>
                        <a:srgbClr val="CACACA"/>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2400">
                          <a:solidFill>
                            <a:srgbClr val="000000"/>
                          </a:solidFill>
                          <a:effectLst/>
                          <a:latin typeface="Arial" panose="020B0604020202020204" pitchFamily="34" charset="0"/>
                          <a:cs typeface="Arial" panose="020B0604020202020204" pitchFamily="34" charset="0"/>
                        </a:rPr>
                        <a:t>Simple cell body Organization</a:t>
                      </a:r>
                    </a:p>
                  </a:txBody>
                  <a:tcPr marL="19243" marR="19243" marT="19243" marB="19243" anchor="ctr">
                    <a:lnL w="7620" cap="flat" cmpd="sng" algn="ctr">
                      <a:solidFill>
                        <a:srgbClr val="CACACA"/>
                      </a:solidFill>
                      <a:prstDash val="solid"/>
                      <a:round/>
                      <a:headEnd type="none" w="med" len="med"/>
                      <a:tailEnd type="none" w="med" len="med"/>
                    </a:lnL>
                    <a:lnR w="7620" cap="flat" cmpd="sng" algn="ctr">
                      <a:solidFill>
                        <a:srgbClr val="CACACA"/>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2400">
                          <a:solidFill>
                            <a:srgbClr val="000000"/>
                          </a:solidFill>
                          <a:effectLst/>
                          <a:latin typeface="Arial" panose="020B0604020202020204" pitchFamily="34" charset="0"/>
                          <a:cs typeface="Arial" panose="020B0604020202020204" pitchFamily="34" charset="0"/>
                        </a:rPr>
                        <a:t>Complex cell body Organization</a:t>
                      </a:r>
                    </a:p>
                  </a:txBody>
                  <a:tcPr marL="19243" marR="19243" marT="19243" marB="19243" anchor="ctr">
                    <a:lnL w="7620" cap="flat" cmpd="sng" algn="ctr">
                      <a:solidFill>
                        <a:srgbClr val="CACACA"/>
                      </a:solidFill>
                      <a:prstDash val="solid"/>
                      <a:round/>
                      <a:headEnd type="none" w="med" len="med"/>
                      <a:tailEnd type="none" w="med" len="med"/>
                    </a:lnL>
                    <a:lnR w="7620" cap="flat" cmpd="sng" algn="ctr">
                      <a:solidFill>
                        <a:srgbClr val="CACACA"/>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359930">
                <a:tc>
                  <a:txBody>
                    <a:bodyPr/>
                    <a:lstStyle/>
                    <a:p>
                      <a:pPr algn="l" fontAlgn="ctr"/>
                      <a:r>
                        <a:rPr lang="en-US" sz="2400" dirty="0">
                          <a:solidFill>
                            <a:srgbClr val="000000"/>
                          </a:solidFill>
                          <a:effectLst/>
                          <a:latin typeface="Arial" panose="020B0604020202020204" pitchFamily="34" charset="0"/>
                          <a:cs typeface="Arial" panose="020B0604020202020204" pitchFamily="34" charset="0"/>
                        </a:rPr>
                        <a:t>Function</a:t>
                      </a:r>
                    </a:p>
                  </a:txBody>
                  <a:tcPr marL="19243" marR="19243" marT="19243" marB="19243" anchor="ctr">
                    <a:lnL w="7620" cap="flat" cmpd="sng" algn="ctr">
                      <a:solidFill>
                        <a:srgbClr val="CACACA"/>
                      </a:solidFill>
                      <a:prstDash val="solid"/>
                      <a:round/>
                      <a:headEnd type="none" w="med" len="med"/>
                      <a:tailEnd type="none" w="med" len="med"/>
                    </a:lnL>
                    <a:lnR w="7620" cap="flat" cmpd="sng" algn="ctr">
                      <a:solidFill>
                        <a:srgbClr val="CACACA"/>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algn="l" fontAlgn="ctr"/>
                      <a:r>
                        <a:rPr lang="en-US" sz="2400" dirty="0">
                          <a:solidFill>
                            <a:srgbClr val="000000"/>
                          </a:solidFill>
                          <a:effectLst/>
                          <a:latin typeface="Arial" panose="020B0604020202020204" pitchFamily="34" charset="0"/>
                          <a:cs typeface="Arial" panose="020B0604020202020204" pitchFamily="34" charset="0"/>
                        </a:rPr>
                        <a:t>A single cell performs all necessary life processes</a:t>
                      </a:r>
                    </a:p>
                  </a:txBody>
                  <a:tcPr marL="19243" marR="19243" marT="19243" marB="19243" anchor="ctr">
                    <a:lnL w="7620" cap="flat" cmpd="sng" algn="ctr">
                      <a:solidFill>
                        <a:srgbClr val="CACACA"/>
                      </a:solidFill>
                      <a:prstDash val="solid"/>
                      <a:round/>
                      <a:headEnd type="none" w="med" len="med"/>
                      <a:tailEnd type="none" w="med" len="med"/>
                    </a:lnL>
                    <a:lnR w="7620" cap="flat" cmpd="sng" algn="ctr">
                      <a:solidFill>
                        <a:srgbClr val="CACACA"/>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algn="l" fontAlgn="ctr"/>
                      <a:r>
                        <a:rPr lang="en-US" sz="2400" dirty="0">
                          <a:solidFill>
                            <a:srgbClr val="000000"/>
                          </a:solidFill>
                          <a:effectLst/>
                          <a:latin typeface="Arial" panose="020B0604020202020204" pitchFamily="34" charset="0"/>
                          <a:cs typeface="Arial" panose="020B0604020202020204" pitchFamily="34" charset="0"/>
                        </a:rPr>
                        <a:t>Groups of cells are divided into their functionalities and groups of cells take up different life processes</a:t>
                      </a:r>
                    </a:p>
                  </a:txBody>
                  <a:tcPr marL="19243" marR="19243" marT="19243" marB="19243" anchor="ctr">
                    <a:lnL w="7620" cap="flat" cmpd="sng" algn="ctr">
                      <a:solidFill>
                        <a:srgbClr val="CACACA"/>
                      </a:solidFill>
                      <a:prstDash val="solid"/>
                      <a:round/>
                      <a:headEnd type="none" w="med" len="med"/>
                      <a:tailEnd type="none" w="med" len="med"/>
                    </a:lnL>
                    <a:lnR w="7620" cap="flat" cmpd="sng" algn="ctr">
                      <a:solidFill>
                        <a:srgbClr val="CACACA"/>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599833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5" name="TextBox 4"/>
          <p:cNvSpPr txBox="1"/>
          <p:nvPr/>
        </p:nvSpPr>
        <p:spPr>
          <a:xfrm>
            <a:off x="2514600" y="0"/>
            <a:ext cx="6934199" cy="1569660"/>
          </a:xfrm>
          <a:prstGeom prst="rect">
            <a:avLst/>
          </a:prstGeom>
          <a:noFill/>
        </p:spPr>
        <p:txBody>
          <a:bodyPr wrap="square" rtlCol="0">
            <a:spAutoFit/>
          </a:bodyPr>
          <a:lstStyle/>
          <a:p>
            <a:pPr algn="ctr"/>
            <a:r>
              <a:rPr lang="en-US" sz="3200" b="1" dirty="0">
                <a:cs typeface="Arial" panose="020B0604020202020204" pitchFamily="34" charset="0"/>
              </a:rPr>
              <a:t>Chapter 1. Biomolecules and cell </a:t>
            </a:r>
            <a:r>
              <a:rPr lang="en-US" sz="3200" b="1" dirty="0" smtClean="0">
                <a:cs typeface="Arial" panose="020B0604020202020204" pitchFamily="34" charset="0"/>
              </a:rPr>
              <a:t>biology</a:t>
            </a:r>
          </a:p>
          <a:p>
            <a:pPr algn="ctr"/>
            <a:endParaRPr lang="en-US" sz="3200" b="1" dirty="0" smtClean="0">
              <a:cs typeface="Arial" panose="020B0604020202020204" pitchFamily="34" charset="0"/>
            </a:endParaRPr>
          </a:p>
        </p:txBody>
      </p:sp>
      <p:sp>
        <p:nvSpPr>
          <p:cNvPr id="2" name="TextBox 1"/>
          <p:cNvSpPr txBox="1"/>
          <p:nvPr/>
        </p:nvSpPr>
        <p:spPr>
          <a:xfrm>
            <a:off x="609600" y="2667000"/>
            <a:ext cx="10972800"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sp>
        <p:nvSpPr>
          <p:cNvPr id="3" name="Rectangle 2"/>
          <p:cNvSpPr/>
          <p:nvPr/>
        </p:nvSpPr>
        <p:spPr>
          <a:xfrm>
            <a:off x="214009" y="1143000"/>
            <a:ext cx="11963400" cy="577850"/>
          </a:xfrm>
          <a:prstGeom prst="rect">
            <a:avLst/>
          </a:prstGeom>
        </p:spPr>
        <p:txBody>
          <a:bodyPr wrap="square">
            <a:spAutoFit/>
          </a:bodyPr>
          <a:lstStyle/>
          <a:p>
            <a:pPr algn="ctr">
              <a:lnSpc>
                <a:spcPct val="150000"/>
              </a:lnSpc>
            </a:pPr>
            <a:r>
              <a:rPr lang="en-US" sz="2400" b="1" dirty="0" smtClean="0">
                <a:solidFill>
                  <a:srgbClr val="C00000"/>
                </a:solidFill>
                <a:cs typeface="Arial" panose="020B0604020202020204" pitchFamily="34" charset="0"/>
              </a:rPr>
              <a:t>Unicellular and multicellular organisms</a:t>
            </a:r>
          </a:p>
        </p:txBody>
      </p:sp>
      <p:graphicFrame>
        <p:nvGraphicFramePr>
          <p:cNvPr id="4" name="Table 3"/>
          <p:cNvGraphicFramePr>
            <a:graphicFrameLocks noGrp="1"/>
          </p:cNvGraphicFramePr>
          <p:nvPr>
            <p:extLst>
              <p:ext uri="{D42A27DB-BD31-4B8C-83A1-F6EECF244321}">
                <p14:modId xmlns:p14="http://schemas.microsoft.com/office/powerpoint/2010/main" val="3488438475"/>
              </p:ext>
            </p:extLst>
          </p:nvPr>
        </p:nvGraphicFramePr>
        <p:xfrm>
          <a:off x="297504" y="2057400"/>
          <a:ext cx="11796410" cy="4254276"/>
        </p:xfrm>
        <a:graphic>
          <a:graphicData uri="http://schemas.openxmlformats.org/drawingml/2006/table">
            <a:tbl>
              <a:tblPr/>
              <a:tblGrid>
                <a:gridCol w="2593537">
                  <a:extLst>
                    <a:ext uri="{9D8B030D-6E8A-4147-A177-3AD203B41FA5}">
                      <a16:colId xmlns:a16="http://schemas.microsoft.com/office/drawing/2014/main" val="20000"/>
                    </a:ext>
                  </a:extLst>
                </a:gridCol>
                <a:gridCol w="4915957">
                  <a:extLst>
                    <a:ext uri="{9D8B030D-6E8A-4147-A177-3AD203B41FA5}">
                      <a16:colId xmlns:a16="http://schemas.microsoft.com/office/drawing/2014/main" val="20001"/>
                    </a:ext>
                  </a:extLst>
                </a:gridCol>
                <a:gridCol w="4286916">
                  <a:extLst>
                    <a:ext uri="{9D8B030D-6E8A-4147-A177-3AD203B41FA5}">
                      <a16:colId xmlns:a16="http://schemas.microsoft.com/office/drawing/2014/main" val="20002"/>
                    </a:ext>
                  </a:extLst>
                </a:gridCol>
              </a:tblGrid>
              <a:tr h="147606">
                <a:tc>
                  <a:txBody>
                    <a:bodyPr/>
                    <a:lstStyle/>
                    <a:p>
                      <a:pPr algn="l" fontAlgn="ctr"/>
                      <a:r>
                        <a:rPr lang="en-US" sz="2400" b="1" dirty="0">
                          <a:solidFill>
                            <a:srgbClr val="000000"/>
                          </a:solidFill>
                          <a:effectLst/>
                          <a:latin typeface="Arial" panose="020B0604020202020204" pitchFamily="34" charset="0"/>
                          <a:cs typeface="Arial" panose="020B0604020202020204" pitchFamily="34" charset="0"/>
                        </a:rPr>
                        <a:t>Parameters</a:t>
                      </a:r>
                    </a:p>
                  </a:txBody>
                  <a:tcPr marL="19243" marR="19243" marT="19243" marB="19243" anchor="ctr">
                    <a:lnL w="7620" cap="flat" cmpd="sng" algn="ctr">
                      <a:solidFill>
                        <a:srgbClr val="DBDBDB"/>
                      </a:solidFill>
                      <a:prstDash val="solid"/>
                      <a:round/>
                      <a:headEnd type="none" w="med" len="med"/>
                      <a:tailEnd type="none" w="med" len="med"/>
                    </a:lnL>
                    <a:lnR w="7620" cap="flat" cmpd="sng" algn="ctr">
                      <a:solidFill>
                        <a:srgbClr val="DBDBDB"/>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CACACA"/>
                    </a:solidFill>
                  </a:tcPr>
                </a:tc>
                <a:tc>
                  <a:txBody>
                    <a:bodyPr/>
                    <a:lstStyle/>
                    <a:p>
                      <a:pPr algn="l" fontAlgn="ctr"/>
                      <a:r>
                        <a:rPr lang="en-US" sz="2400" b="1">
                          <a:solidFill>
                            <a:srgbClr val="000000"/>
                          </a:solidFill>
                          <a:effectLst/>
                          <a:latin typeface="Arial" panose="020B0604020202020204" pitchFamily="34" charset="0"/>
                          <a:cs typeface="Arial" panose="020B0604020202020204" pitchFamily="34" charset="0"/>
                        </a:rPr>
                        <a:t>Unicellular Organisms</a:t>
                      </a:r>
                    </a:p>
                  </a:txBody>
                  <a:tcPr marL="19243" marR="19243" marT="19243" marB="19243" anchor="ctr">
                    <a:lnL w="7620" cap="flat" cmpd="sng" algn="ctr">
                      <a:solidFill>
                        <a:srgbClr val="DBDBDB"/>
                      </a:solidFill>
                      <a:prstDash val="solid"/>
                      <a:round/>
                      <a:headEnd type="none" w="med" len="med"/>
                      <a:tailEnd type="none" w="med" len="med"/>
                    </a:lnL>
                    <a:lnR w="7620" cap="flat" cmpd="sng" algn="ctr">
                      <a:solidFill>
                        <a:srgbClr val="DBDBDB"/>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CACACA"/>
                    </a:solidFill>
                  </a:tcPr>
                </a:tc>
                <a:tc>
                  <a:txBody>
                    <a:bodyPr/>
                    <a:lstStyle/>
                    <a:p>
                      <a:pPr algn="l" fontAlgn="ctr"/>
                      <a:r>
                        <a:rPr lang="en-US" sz="2400" b="1">
                          <a:solidFill>
                            <a:srgbClr val="000000"/>
                          </a:solidFill>
                          <a:effectLst/>
                          <a:latin typeface="Arial" panose="020B0604020202020204" pitchFamily="34" charset="0"/>
                          <a:cs typeface="Arial" panose="020B0604020202020204" pitchFamily="34" charset="0"/>
                        </a:rPr>
                        <a:t>Multicellular Organisms</a:t>
                      </a:r>
                    </a:p>
                  </a:txBody>
                  <a:tcPr marL="19243" marR="19243" marT="19243" marB="19243" anchor="ctr">
                    <a:lnL w="7620" cap="flat" cmpd="sng" algn="ctr">
                      <a:solidFill>
                        <a:srgbClr val="DBDBDB"/>
                      </a:solidFill>
                      <a:prstDash val="solid"/>
                      <a:round/>
                      <a:headEnd type="none" w="med" len="med"/>
                      <a:tailEnd type="none" w="med" len="med"/>
                    </a:lnL>
                    <a:lnR w="7620" cap="flat" cmpd="sng" algn="ctr">
                      <a:solidFill>
                        <a:srgbClr val="DBDBDB"/>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CACACA"/>
                    </a:solidFill>
                  </a:tcPr>
                </a:tc>
                <a:extLst>
                  <a:ext uri="{0D108BD9-81ED-4DB2-BD59-A6C34878D82A}">
                    <a16:rowId xmlns:a16="http://schemas.microsoft.com/office/drawing/2014/main" val="10000"/>
                  </a:ext>
                </a:extLst>
              </a:tr>
              <a:tr h="147606">
                <a:tc>
                  <a:txBody>
                    <a:bodyPr/>
                    <a:lstStyle/>
                    <a:p>
                      <a:pPr algn="l" fontAlgn="ctr"/>
                      <a:r>
                        <a:rPr lang="en-US" sz="2400" dirty="0">
                          <a:solidFill>
                            <a:srgbClr val="000000"/>
                          </a:solidFill>
                          <a:effectLst/>
                          <a:latin typeface="Arial" panose="020B0604020202020204" pitchFamily="34" charset="0"/>
                          <a:cs typeface="Arial" panose="020B0604020202020204" pitchFamily="34" charset="0"/>
                        </a:rPr>
                        <a:t>Shape</a:t>
                      </a:r>
                    </a:p>
                  </a:txBody>
                  <a:tcPr marL="19243" marR="19243" marT="19243" marB="19243" anchor="ctr">
                    <a:lnL w="7620" cap="flat" cmpd="sng" algn="ctr">
                      <a:solidFill>
                        <a:srgbClr val="CACACA"/>
                      </a:solidFill>
                      <a:prstDash val="solid"/>
                      <a:round/>
                      <a:headEnd type="none" w="med" len="med"/>
                      <a:tailEnd type="none" w="med" len="med"/>
                    </a:lnL>
                    <a:lnR w="7620" cap="flat" cmpd="sng" algn="ctr">
                      <a:solidFill>
                        <a:srgbClr val="CACACA"/>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2400" dirty="0">
                          <a:solidFill>
                            <a:srgbClr val="000000"/>
                          </a:solidFill>
                          <a:effectLst/>
                          <a:latin typeface="Arial" panose="020B0604020202020204" pitchFamily="34" charset="0"/>
                          <a:cs typeface="Arial" panose="020B0604020202020204" pitchFamily="34" charset="0"/>
                        </a:rPr>
                        <a:t>Irregular formation in structure</a:t>
                      </a:r>
                    </a:p>
                  </a:txBody>
                  <a:tcPr marL="19243" marR="19243" marT="19243" marB="19243" anchor="ctr">
                    <a:lnL w="7620" cap="flat" cmpd="sng" algn="ctr">
                      <a:solidFill>
                        <a:srgbClr val="CACACA"/>
                      </a:solidFill>
                      <a:prstDash val="solid"/>
                      <a:round/>
                      <a:headEnd type="none" w="med" len="med"/>
                      <a:tailEnd type="none" w="med" len="med"/>
                    </a:lnL>
                    <a:lnR w="7620" cap="flat" cmpd="sng" algn="ctr">
                      <a:solidFill>
                        <a:srgbClr val="CACACA"/>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2400" dirty="0">
                          <a:solidFill>
                            <a:srgbClr val="000000"/>
                          </a:solidFill>
                          <a:effectLst/>
                          <a:latin typeface="Arial" panose="020B0604020202020204" pitchFamily="34" charset="0"/>
                          <a:cs typeface="Arial" panose="020B0604020202020204" pitchFamily="34" charset="0"/>
                        </a:rPr>
                        <a:t>Structure is well defined</a:t>
                      </a:r>
                    </a:p>
                  </a:txBody>
                  <a:tcPr marL="19243" marR="19243" marT="19243" marB="19243" anchor="ctr">
                    <a:lnL w="7620" cap="flat" cmpd="sng" algn="ctr">
                      <a:solidFill>
                        <a:srgbClr val="CACACA"/>
                      </a:solidFill>
                      <a:prstDash val="solid"/>
                      <a:round/>
                      <a:headEnd type="none" w="med" len="med"/>
                      <a:tailEnd type="none" w="med" len="med"/>
                    </a:lnL>
                    <a:lnR w="7620" cap="flat" cmpd="sng" algn="ctr">
                      <a:solidFill>
                        <a:srgbClr val="CACACA"/>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03894">
                <a:tc>
                  <a:txBody>
                    <a:bodyPr/>
                    <a:lstStyle/>
                    <a:p>
                      <a:pPr algn="l" fontAlgn="ctr"/>
                      <a:r>
                        <a:rPr lang="en-US" sz="2400" dirty="0">
                          <a:solidFill>
                            <a:srgbClr val="000000"/>
                          </a:solidFill>
                          <a:effectLst/>
                          <a:latin typeface="Arial" panose="020B0604020202020204" pitchFamily="34" charset="0"/>
                          <a:cs typeface="Arial" panose="020B0604020202020204" pitchFamily="34" charset="0"/>
                        </a:rPr>
                        <a:t>Size</a:t>
                      </a:r>
                    </a:p>
                  </a:txBody>
                  <a:tcPr marL="19243" marR="19243" marT="19243" marB="19243" anchor="ctr">
                    <a:lnL w="7620" cap="flat" cmpd="sng" algn="ctr">
                      <a:solidFill>
                        <a:srgbClr val="CACACA"/>
                      </a:solidFill>
                      <a:prstDash val="solid"/>
                      <a:round/>
                      <a:headEnd type="none" w="med" len="med"/>
                      <a:tailEnd type="none" w="med" len="med"/>
                    </a:lnL>
                    <a:lnR w="7620" cap="flat" cmpd="sng" algn="ctr">
                      <a:solidFill>
                        <a:srgbClr val="CACACA"/>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algn="l" fontAlgn="ctr"/>
                      <a:r>
                        <a:rPr lang="en-US" sz="2400" dirty="0">
                          <a:solidFill>
                            <a:srgbClr val="000000"/>
                          </a:solidFill>
                          <a:effectLst/>
                          <a:latin typeface="Arial" panose="020B0604020202020204" pitchFamily="34" charset="0"/>
                          <a:cs typeface="Arial" panose="020B0604020202020204" pitchFamily="34" charset="0"/>
                        </a:rPr>
                        <a:t>Comparatively smaller than multicellular organisms i.e., they are microscopic</a:t>
                      </a:r>
                    </a:p>
                  </a:txBody>
                  <a:tcPr marL="19243" marR="19243" marT="19243" marB="19243" anchor="ctr">
                    <a:lnL w="7620" cap="flat" cmpd="sng" algn="ctr">
                      <a:solidFill>
                        <a:srgbClr val="CACACA"/>
                      </a:solidFill>
                      <a:prstDash val="solid"/>
                      <a:round/>
                      <a:headEnd type="none" w="med" len="med"/>
                      <a:tailEnd type="none" w="med" len="med"/>
                    </a:lnL>
                    <a:lnR w="7620" cap="flat" cmpd="sng" algn="ctr">
                      <a:solidFill>
                        <a:srgbClr val="CACACA"/>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algn="l" fontAlgn="ctr"/>
                      <a:r>
                        <a:rPr lang="en-US" sz="2400" dirty="0">
                          <a:solidFill>
                            <a:srgbClr val="000000"/>
                          </a:solidFill>
                          <a:effectLst/>
                          <a:latin typeface="Arial" panose="020B0604020202020204" pitchFamily="34" charset="0"/>
                          <a:cs typeface="Arial" panose="020B0604020202020204" pitchFamily="34" charset="0"/>
                        </a:rPr>
                        <a:t>Comparatively larger than unicellular organisms i.e., they are macroscopic</a:t>
                      </a:r>
                    </a:p>
                  </a:txBody>
                  <a:tcPr marL="19243" marR="19243" marT="19243" marB="19243" anchor="ctr">
                    <a:lnL w="7620" cap="flat" cmpd="sng" algn="ctr">
                      <a:solidFill>
                        <a:srgbClr val="CACACA"/>
                      </a:solidFill>
                      <a:prstDash val="solid"/>
                      <a:round/>
                      <a:headEnd type="none" w="med" len="med"/>
                      <a:tailEnd type="none" w="med" len="med"/>
                    </a:lnL>
                    <a:lnR w="7620" cap="flat" cmpd="sng" algn="ctr">
                      <a:solidFill>
                        <a:srgbClr val="CACACA"/>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0002"/>
                  </a:ext>
                </a:extLst>
              </a:tr>
              <a:tr h="147606">
                <a:tc>
                  <a:txBody>
                    <a:bodyPr/>
                    <a:lstStyle/>
                    <a:p>
                      <a:pPr algn="l" fontAlgn="ctr"/>
                      <a:r>
                        <a:rPr lang="en-US" sz="2400">
                          <a:solidFill>
                            <a:srgbClr val="000000"/>
                          </a:solidFill>
                          <a:effectLst/>
                          <a:latin typeface="Arial" panose="020B0604020202020204" pitchFamily="34" charset="0"/>
                          <a:cs typeface="Arial" panose="020B0604020202020204" pitchFamily="34" charset="0"/>
                        </a:rPr>
                        <a:t>Cellular structure</a:t>
                      </a:r>
                    </a:p>
                  </a:txBody>
                  <a:tcPr marL="19243" marR="19243" marT="19243" marB="19243" anchor="ctr">
                    <a:lnL w="7620" cap="flat" cmpd="sng" algn="ctr">
                      <a:solidFill>
                        <a:srgbClr val="CACACA"/>
                      </a:solidFill>
                      <a:prstDash val="solid"/>
                      <a:round/>
                      <a:headEnd type="none" w="med" len="med"/>
                      <a:tailEnd type="none" w="med" len="med"/>
                    </a:lnL>
                    <a:lnR w="7620" cap="flat" cmpd="sng" algn="ctr">
                      <a:solidFill>
                        <a:srgbClr val="CACACA"/>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2400" dirty="0">
                          <a:solidFill>
                            <a:srgbClr val="000000"/>
                          </a:solidFill>
                          <a:effectLst/>
                          <a:latin typeface="Arial" panose="020B0604020202020204" pitchFamily="34" charset="0"/>
                          <a:cs typeface="Arial" panose="020B0604020202020204" pitchFamily="34" charset="0"/>
                        </a:rPr>
                        <a:t>Both Prokaryotes and Eukaryotes</a:t>
                      </a:r>
                    </a:p>
                  </a:txBody>
                  <a:tcPr marL="19243" marR="19243" marT="19243" marB="19243" anchor="ctr">
                    <a:lnL w="7620" cap="flat" cmpd="sng" algn="ctr">
                      <a:solidFill>
                        <a:srgbClr val="CACACA"/>
                      </a:solidFill>
                      <a:prstDash val="solid"/>
                      <a:round/>
                      <a:headEnd type="none" w="med" len="med"/>
                      <a:tailEnd type="none" w="med" len="med"/>
                    </a:lnL>
                    <a:lnR w="7620" cap="flat" cmpd="sng" algn="ctr">
                      <a:solidFill>
                        <a:srgbClr val="CACACA"/>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2400" dirty="0">
                          <a:solidFill>
                            <a:srgbClr val="000000"/>
                          </a:solidFill>
                          <a:effectLst/>
                          <a:latin typeface="Arial" panose="020B0604020202020204" pitchFamily="34" charset="0"/>
                          <a:cs typeface="Arial" panose="020B0604020202020204" pitchFamily="34" charset="0"/>
                        </a:rPr>
                        <a:t>Only in the form of Eukaryotes.</a:t>
                      </a:r>
                    </a:p>
                  </a:txBody>
                  <a:tcPr marL="19243" marR="19243" marT="19243" marB="19243" anchor="ctr">
                    <a:lnL w="7620" cap="flat" cmpd="sng" algn="ctr">
                      <a:solidFill>
                        <a:srgbClr val="CACACA"/>
                      </a:solidFill>
                      <a:prstDash val="solid"/>
                      <a:round/>
                      <a:headEnd type="none" w="med" len="med"/>
                      <a:tailEnd type="none" w="med" len="med"/>
                    </a:lnL>
                    <a:lnR w="7620" cap="flat" cmpd="sng" algn="ctr">
                      <a:solidFill>
                        <a:srgbClr val="CACACA"/>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51797">
                <a:tc>
                  <a:txBody>
                    <a:bodyPr/>
                    <a:lstStyle/>
                    <a:p>
                      <a:pPr algn="l" fontAlgn="ctr"/>
                      <a:r>
                        <a:rPr lang="en-US" sz="2400">
                          <a:solidFill>
                            <a:srgbClr val="000000"/>
                          </a:solidFill>
                          <a:effectLst/>
                          <a:latin typeface="Arial" panose="020B0604020202020204" pitchFamily="34" charset="0"/>
                          <a:cs typeface="Arial" panose="020B0604020202020204" pitchFamily="34" charset="0"/>
                        </a:rPr>
                        <a:t>Nature</a:t>
                      </a:r>
                    </a:p>
                  </a:txBody>
                  <a:tcPr marL="19243" marR="19243" marT="19243" marB="19243" anchor="ctr">
                    <a:lnL w="7620" cap="flat" cmpd="sng" algn="ctr">
                      <a:solidFill>
                        <a:srgbClr val="CACACA"/>
                      </a:solidFill>
                      <a:prstDash val="solid"/>
                      <a:round/>
                      <a:headEnd type="none" w="med" len="med"/>
                      <a:tailEnd type="none" w="med" len="med"/>
                    </a:lnL>
                    <a:lnR w="7620" cap="flat" cmpd="sng" algn="ctr">
                      <a:solidFill>
                        <a:srgbClr val="CACACA"/>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algn="l" fontAlgn="ctr"/>
                      <a:r>
                        <a:rPr lang="en-US" sz="2400" dirty="0">
                          <a:solidFill>
                            <a:srgbClr val="000000"/>
                          </a:solidFill>
                          <a:effectLst/>
                          <a:latin typeface="Arial" panose="020B0604020202020204" pitchFamily="34" charset="0"/>
                          <a:cs typeface="Arial" panose="020B0604020202020204" pitchFamily="34" charset="0"/>
                        </a:rPr>
                        <a:t>These organisms are heterotrophs in nature</a:t>
                      </a:r>
                    </a:p>
                  </a:txBody>
                  <a:tcPr marL="19243" marR="19243" marT="19243" marB="19243" anchor="ctr">
                    <a:lnL w="7620" cap="flat" cmpd="sng" algn="ctr">
                      <a:solidFill>
                        <a:srgbClr val="CACACA"/>
                      </a:solidFill>
                      <a:prstDash val="solid"/>
                      <a:round/>
                      <a:headEnd type="none" w="med" len="med"/>
                      <a:tailEnd type="none" w="med" len="med"/>
                    </a:lnL>
                    <a:lnR w="7620" cap="flat" cmpd="sng" algn="ctr">
                      <a:solidFill>
                        <a:srgbClr val="CACACA"/>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algn="l" fontAlgn="ctr"/>
                      <a:r>
                        <a:rPr lang="en-US" sz="2400" dirty="0">
                          <a:solidFill>
                            <a:srgbClr val="000000"/>
                          </a:solidFill>
                          <a:effectLst/>
                          <a:latin typeface="Arial" panose="020B0604020202020204" pitchFamily="34" charset="0"/>
                          <a:cs typeface="Arial" panose="020B0604020202020204" pitchFamily="34" charset="0"/>
                        </a:rPr>
                        <a:t>These organisms can be both heterotrophs and autotrophs in nature</a:t>
                      </a:r>
                    </a:p>
                  </a:txBody>
                  <a:tcPr marL="19243" marR="19243" marT="19243" marB="19243" anchor="ctr">
                    <a:lnL w="7620" cap="flat" cmpd="sng" algn="ctr">
                      <a:solidFill>
                        <a:srgbClr val="CACACA"/>
                      </a:solidFill>
                      <a:prstDash val="solid"/>
                      <a:round/>
                      <a:headEnd type="none" w="med" len="med"/>
                      <a:tailEnd type="none" w="med" len="med"/>
                    </a:lnL>
                    <a:lnR w="7620" cap="flat" cmpd="sng" algn="ctr">
                      <a:solidFill>
                        <a:srgbClr val="CACACA"/>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0004"/>
                  </a:ext>
                </a:extLst>
              </a:tr>
              <a:tr h="199701">
                <a:tc>
                  <a:txBody>
                    <a:bodyPr/>
                    <a:lstStyle/>
                    <a:p>
                      <a:pPr algn="l" fontAlgn="ctr"/>
                      <a:r>
                        <a:rPr lang="en-US" sz="2400">
                          <a:solidFill>
                            <a:srgbClr val="000000"/>
                          </a:solidFill>
                          <a:effectLst/>
                          <a:latin typeface="Arial" panose="020B0604020202020204" pitchFamily="34" charset="0"/>
                          <a:cs typeface="Arial" panose="020B0604020202020204" pitchFamily="34" charset="0"/>
                        </a:rPr>
                        <a:t>Lifespan</a:t>
                      </a:r>
                    </a:p>
                  </a:txBody>
                  <a:tcPr marL="19243" marR="19243" marT="19243" marB="19243" anchor="ctr">
                    <a:lnL w="7620" cap="flat" cmpd="sng" algn="ctr">
                      <a:solidFill>
                        <a:srgbClr val="CACACA"/>
                      </a:solidFill>
                      <a:prstDash val="solid"/>
                      <a:round/>
                      <a:headEnd type="none" w="med" len="med"/>
                      <a:tailEnd type="none" w="med" len="med"/>
                    </a:lnL>
                    <a:lnR w="7620" cap="flat" cmpd="sng" algn="ctr">
                      <a:solidFill>
                        <a:srgbClr val="CACACA"/>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2400" dirty="0">
                          <a:solidFill>
                            <a:srgbClr val="000000"/>
                          </a:solidFill>
                          <a:effectLst/>
                          <a:latin typeface="Arial" panose="020B0604020202020204" pitchFamily="34" charset="0"/>
                          <a:cs typeface="Arial" panose="020B0604020202020204" pitchFamily="34" charset="0"/>
                        </a:rPr>
                        <a:t>These organisms have comparatively shorter life spans</a:t>
                      </a:r>
                    </a:p>
                  </a:txBody>
                  <a:tcPr marL="19243" marR="19243" marT="19243" marB="19243" anchor="ctr">
                    <a:lnL w="7620" cap="flat" cmpd="sng" algn="ctr">
                      <a:solidFill>
                        <a:srgbClr val="CACACA"/>
                      </a:solidFill>
                      <a:prstDash val="solid"/>
                      <a:round/>
                      <a:headEnd type="none" w="med" len="med"/>
                      <a:tailEnd type="none" w="med" len="med"/>
                    </a:lnL>
                    <a:lnR w="7620" cap="flat" cmpd="sng" algn="ctr">
                      <a:solidFill>
                        <a:srgbClr val="CACACA"/>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2400" dirty="0">
                          <a:solidFill>
                            <a:srgbClr val="000000"/>
                          </a:solidFill>
                          <a:effectLst/>
                          <a:latin typeface="Arial" panose="020B0604020202020204" pitchFamily="34" charset="0"/>
                          <a:cs typeface="Arial" panose="020B0604020202020204" pitchFamily="34" charset="0"/>
                        </a:rPr>
                        <a:t>These organisms have comparatively longer life spans</a:t>
                      </a:r>
                    </a:p>
                  </a:txBody>
                  <a:tcPr marL="19243" marR="19243" marT="19243" marB="19243" anchor="ctr">
                    <a:lnL w="7620" cap="flat" cmpd="sng" algn="ctr">
                      <a:solidFill>
                        <a:srgbClr val="CACACA"/>
                      </a:solidFill>
                      <a:prstDash val="solid"/>
                      <a:round/>
                      <a:headEnd type="none" w="med" len="med"/>
                      <a:tailEnd type="none" w="med" len="med"/>
                    </a:lnL>
                    <a:lnR w="7620" cap="flat" cmpd="sng" algn="ctr">
                      <a:solidFill>
                        <a:srgbClr val="CACACA"/>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5832989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5" name="TextBox 4"/>
          <p:cNvSpPr txBox="1"/>
          <p:nvPr/>
        </p:nvSpPr>
        <p:spPr>
          <a:xfrm>
            <a:off x="2514600" y="0"/>
            <a:ext cx="6934199" cy="1569660"/>
          </a:xfrm>
          <a:prstGeom prst="rect">
            <a:avLst/>
          </a:prstGeom>
          <a:noFill/>
        </p:spPr>
        <p:txBody>
          <a:bodyPr wrap="square" rtlCol="0">
            <a:spAutoFit/>
          </a:bodyPr>
          <a:lstStyle/>
          <a:p>
            <a:pPr algn="ctr"/>
            <a:r>
              <a:rPr lang="en-US" sz="3200" b="1" dirty="0">
                <a:cs typeface="Arial" panose="020B0604020202020204" pitchFamily="34" charset="0"/>
              </a:rPr>
              <a:t>Chapter 1. Biomolecules and cell </a:t>
            </a:r>
            <a:r>
              <a:rPr lang="en-US" sz="3200" b="1" dirty="0" smtClean="0">
                <a:cs typeface="Arial" panose="020B0604020202020204" pitchFamily="34" charset="0"/>
              </a:rPr>
              <a:t>biology</a:t>
            </a:r>
          </a:p>
          <a:p>
            <a:pPr algn="ctr"/>
            <a:endParaRPr lang="en-US" sz="3200" b="1" dirty="0" smtClean="0">
              <a:cs typeface="Arial" panose="020B0604020202020204" pitchFamily="34" charset="0"/>
            </a:endParaRPr>
          </a:p>
        </p:txBody>
      </p:sp>
      <p:sp>
        <p:nvSpPr>
          <p:cNvPr id="2" name="TextBox 1"/>
          <p:cNvSpPr txBox="1"/>
          <p:nvPr/>
        </p:nvSpPr>
        <p:spPr>
          <a:xfrm>
            <a:off x="609600" y="2667000"/>
            <a:ext cx="10972800"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sp>
        <p:nvSpPr>
          <p:cNvPr id="3" name="Rectangle 2"/>
          <p:cNvSpPr/>
          <p:nvPr/>
        </p:nvSpPr>
        <p:spPr>
          <a:xfrm>
            <a:off x="214009" y="1143000"/>
            <a:ext cx="11963400" cy="577850"/>
          </a:xfrm>
          <a:prstGeom prst="rect">
            <a:avLst/>
          </a:prstGeom>
        </p:spPr>
        <p:txBody>
          <a:bodyPr wrap="square">
            <a:spAutoFit/>
          </a:bodyPr>
          <a:lstStyle/>
          <a:p>
            <a:pPr algn="ctr">
              <a:lnSpc>
                <a:spcPct val="150000"/>
              </a:lnSpc>
            </a:pPr>
            <a:r>
              <a:rPr lang="en-US" sz="2400" dirty="0" smtClean="0">
                <a:cs typeface="Arial" panose="020B0604020202020204" pitchFamily="34" charset="0"/>
              </a:rPr>
              <a:t>Unicellular and multicellular organisms</a:t>
            </a:r>
          </a:p>
        </p:txBody>
      </p:sp>
      <p:graphicFrame>
        <p:nvGraphicFramePr>
          <p:cNvPr id="4" name="Table 3"/>
          <p:cNvGraphicFramePr>
            <a:graphicFrameLocks noGrp="1"/>
          </p:cNvGraphicFramePr>
          <p:nvPr>
            <p:extLst>
              <p:ext uri="{D42A27DB-BD31-4B8C-83A1-F6EECF244321}">
                <p14:modId xmlns:p14="http://schemas.microsoft.com/office/powerpoint/2010/main" val="1422583929"/>
              </p:ext>
            </p:extLst>
          </p:nvPr>
        </p:nvGraphicFramePr>
        <p:xfrm>
          <a:off x="152401" y="1865693"/>
          <a:ext cx="11887200" cy="4177304"/>
        </p:xfrm>
        <a:graphic>
          <a:graphicData uri="http://schemas.openxmlformats.org/drawingml/2006/table">
            <a:tbl>
              <a:tblPr/>
              <a:tblGrid>
                <a:gridCol w="2783711">
                  <a:extLst>
                    <a:ext uri="{9D8B030D-6E8A-4147-A177-3AD203B41FA5}">
                      <a16:colId xmlns:a16="http://schemas.microsoft.com/office/drawing/2014/main" val="20000"/>
                    </a:ext>
                  </a:extLst>
                </a:gridCol>
                <a:gridCol w="4664597">
                  <a:extLst>
                    <a:ext uri="{9D8B030D-6E8A-4147-A177-3AD203B41FA5}">
                      <a16:colId xmlns:a16="http://schemas.microsoft.com/office/drawing/2014/main" val="20001"/>
                    </a:ext>
                  </a:extLst>
                </a:gridCol>
                <a:gridCol w="4438892">
                  <a:extLst>
                    <a:ext uri="{9D8B030D-6E8A-4147-A177-3AD203B41FA5}">
                      <a16:colId xmlns:a16="http://schemas.microsoft.com/office/drawing/2014/main" val="20002"/>
                    </a:ext>
                  </a:extLst>
                </a:gridCol>
              </a:tblGrid>
              <a:tr h="251847">
                <a:tc>
                  <a:txBody>
                    <a:bodyPr/>
                    <a:lstStyle/>
                    <a:p>
                      <a:pPr algn="l" fontAlgn="ctr"/>
                      <a:r>
                        <a:rPr lang="en-US" sz="2400" b="1" dirty="0">
                          <a:solidFill>
                            <a:srgbClr val="000000"/>
                          </a:solidFill>
                          <a:effectLst/>
                          <a:latin typeface="Arial" panose="020B0604020202020204" pitchFamily="34" charset="0"/>
                          <a:cs typeface="Arial" panose="020B0604020202020204" pitchFamily="34" charset="0"/>
                        </a:rPr>
                        <a:t>Parameters</a:t>
                      </a:r>
                    </a:p>
                  </a:txBody>
                  <a:tcPr marL="19243" marR="19243" marT="19243" marB="19243" anchor="ctr">
                    <a:lnL w="7620" cap="flat" cmpd="sng" algn="ctr">
                      <a:solidFill>
                        <a:srgbClr val="DBDBDB"/>
                      </a:solidFill>
                      <a:prstDash val="solid"/>
                      <a:round/>
                      <a:headEnd type="none" w="med" len="med"/>
                      <a:tailEnd type="none" w="med" len="med"/>
                    </a:lnL>
                    <a:lnR w="7620" cap="flat" cmpd="sng" algn="ctr">
                      <a:solidFill>
                        <a:srgbClr val="DBDBDB"/>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CACACA"/>
                    </a:solidFill>
                  </a:tcPr>
                </a:tc>
                <a:tc>
                  <a:txBody>
                    <a:bodyPr/>
                    <a:lstStyle/>
                    <a:p>
                      <a:pPr algn="l" fontAlgn="ctr"/>
                      <a:r>
                        <a:rPr lang="en-US" sz="2400" b="1">
                          <a:solidFill>
                            <a:srgbClr val="000000"/>
                          </a:solidFill>
                          <a:effectLst/>
                          <a:latin typeface="Arial" panose="020B0604020202020204" pitchFamily="34" charset="0"/>
                          <a:cs typeface="Arial" panose="020B0604020202020204" pitchFamily="34" charset="0"/>
                        </a:rPr>
                        <a:t>Unicellular Organisms</a:t>
                      </a:r>
                    </a:p>
                  </a:txBody>
                  <a:tcPr marL="19243" marR="19243" marT="19243" marB="19243" anchor="ctr">
                    <a:lnL w="7620" cap="flat" cmpd="sng" algn="ctr">
                      <a:solidFill>
                        <a:srgbClr val="DBDBDB"/>
                      </a:solidFill>
                      <a:prstDash val="solid"/>
                      <a:round/>
                      <a:headEnd type="none" w="med" len="med"/>
                      <a:tailEnd type="none" w="med" len="med"/>
                    </a:lnL>
                    <a:lnR w="7620" cap="flat" cmpd="sng" algn="ctr">
                      <a:solidFill>
                        <a:srgbClr val="DBDBDB"/>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CACACA"/>
                    </a:solidFill>
                  </a:tcPr>
                </a:tc>
                <a:tc>
                  <a:txBody>
                    <a:bodyPr/>
                    <a:lstStyle/>
                    <a:p>
                      <a:pPr algn="l" fontAlgn="ctr"/>
                      <a:r>
                        <a:rPr lang="en-US" sz="2400" b="1">
                          <a:solidFill>
                            <a:srgbClr val="000000"/>
                          </a:solidFill>
                          <a:effectLst/>
                          <a:latin typeface="Arial" panose="020B0604020202020204" pitchFamily="34" charset="0"/>
                          <a:cs typeface="Arial" panose="020B0604020202020204" pitchFamily="34" charset="0"/>
                        </a:rPr>
                        <a:t>Multicellular Organisms</a:t>
                      </a:r>
                    </a:p>
                  </a:txBody>
                  <a:tcPr marL="19243" marR="19243" marT="19243" marB="19243" anchor="ctr">
                    <a:lnL w="7620" cap="flat" cmpd="sng" algn="ctr">
                      <a:solidFill>
                        <a:srgbClr val="DBDBDB"/>
                      </a:solidFill>
                      <a:prstDash val="solid"/>
                      <a:round/>
                      <a:headEnd type="none" w="med" len="med"/>
                      <a:tailEnd type="none" w="med" len="med"/>
                    </a:lnL>
                    <a:lnR w="7620" cap="flat" cmpd="sng" algn="ctr">
                      <a:solidFill>
                        <a:srgbClr val="DBDBDB"/>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CACACA"/>
                    </a:solidFill>
                  </a:tcPr>
                </a:tc>
                <a:extLst>
                  <a:ext uri="{0D108BD9-81ED-4DB2-BD59-A6C34878D82A}">
                    <a16:rowId xmlns:a16="http://schemas.microsoft.com/office/drawing/2014/main" val="10000"/>
                  </a:ext>
                </a:extLst>
              </a:tr>
              <a:tr h="355988">
                <a:tc>
                  <a:txBody>
                    <a:bodyPr/>
                    <a:lstStyle/>
                    <a:p>
                      <a:pPr algn="l" fontAlgn="ctr"/>
                      <a:r>
                        <a:rPr lang="en-US" sz="2400" dirty="0">
                          <a:solidFill>
                            <a:srgbClr val="000000"/>
                          </a:solidFill>
                          <a:effectLst/>
                          <a:latin typeface="Arial" panose="020B0604020202020204" pitchFamily="34" charset="0"/>
                          <a:cs typeface="Arial" panose="020B0604020202020204" pitchFamily="34" charset="0"/>
                        </a:rPr>
                        <a:t>Evolution</a:t>
                      </a:r>
                    </a:p>
                  </a:txBody>
                  <a:tcPr marL="19243" marR="19243" marT="19243" marB="19243" anchor="ctr">
                    <a:lnL w="7620" cap="flat" cmpd="sng" algn="ctr">
                      <a:solidFill>
                        <a:srgbClr val="CACACA"/>
                      </a:solidFill>
                      <a:prstDash val="solid"/>
                      <a:round/>
                      <a:headEnd type="none" w="med" len="med"/>
                      <a:tailEnd type="none" w="med" len="med"/>
                    </a:lnL>
                    <a:lnR w="7620" cap="flat" cmpd="sng" algn="ctr">
                      <a:solidFill>
                        <a:srgbClr val="CACACA"/>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algn="l" fontAlgn="ctr"/>
                      <a:r>
                        <a:rPr lang="en-US" sz="2400" dirty="0">
                          <a:solidFill>
                            <a:srgbClr val="000000"/>
                          </a:solidFill>
                          <a:effectLst/>
                          <a:latin typeface="Arial" panose="020B0604020202020204" pitchFamily="34" charset="0"/>
                          <a:cs typeface="Arial" panose="020B0604020202020204" pitchFamily="34" charset="0"/>
                        </a:rPr>
                        <a:t>These organisms are the oldest forms of life dating back to over 4 million years ago</a:t>
                      </a:r>
                    </a:p>
                  </a:txBody>
                  <a:tcPr marL="19243" marR="19243" marT="19243" marB="19243" anchor="ctr">
                    <a:lnL w="7620" cap="flat" cmpd="sng" algn="ctr">
                      <a:solidFill>
                        <a:srgbClr val="CACACA"/>
                      </a:solidFill>
                      <a:prstDash val="solid"/>
                      <a:round/>
                      <a:headEnd type="none" w="med" len="med"/>
                      <a:tailEnd type="none" w="med" len="med"/>
                    </a:lnL>
                    <a:lnR w="7620" cap="flat" cmpd="sng" algn="ctr">
                      <a:solidFill>
                        <a:srgbClr val="CACACA"/>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algn="l" fontAlgn="ctr"/>
                      <a:r>
                        <a:rPr lang="en-US" sz="2400" dirty="0">
                          <a:solidFill>
                            <a:srgbClr val="000000"/>
                          </a:solidFill>
                          <a:effectLst/>
                          <a:latin typeface="Arial" panose="020B0604020202020204" pitchFamily="34" charset="0"/>
                          <a:cs typeface="Arial" panose="020B0604020202020204" pitchFamily="34" charset="0"/>
                        </a:rPr>
                        <a:t>These organisms are comparatively newer and more complex forms of life derived from prokaryotes</a:t>
                      </a:r>
                    </a:p>
                  </a:txBody>
                  <a:tcPr marL="19243" marR="19243" marT="19243" marB="19243" anchor="ctr">
                    <a:lnL w="7620" cap="flat" cmpd="sng" algn="ctr">
                      <a:solidFill>
                        <a:srgbClr val="CACACA"/>
                      </a:solidFill>
                      <a:prstDash val="solid"/>
                      <a:round/>
                      <a:headEnd type="none" w="med" len="med"/>
                      <a:tailEnd type="none" w="med" len="med"/>
                    </a:lnL>
                    <a:lnR w="7620" cap="flat" cmpd="sng" algn="ctr">
                      <a:solidFill>
                        <a:srgbClr val="CACACA"/>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0001"/>
                  </a:ext>
                </a:extLst>
              </a:tr>
              <a:tr h="355988">
                <a:tc>
                  <a:txBody>
                    <a:bodyPr/>
                    <a:lstStyle/>
                    <a:p>
                      <a:pPr algn="l" fontAlgn="ctr"/>
                      <a:r>
                        <a:rPr lang="en-US" sz="2400">
                          <a:solidFill>
                            <a:srgbClr val="000000"/>
                          </a:solidFill>
                          <a:effectLst/>
                          <a:latin typeface="Arial" panose="020B0604020202020204" pitchFamily="34" charset="0"/>
                          <a:cs typeface="Arial" panose="020B0604020202020204" pitchFamily="34" charset="0"/>
                        </a:rPr>
                        <a:t>Differentiation</a:t>
                      </a:r>
                    </a:p>
                  </a:txBody>
                  <a:tcPr marL="19243" marR="19243" marT="19243" marB="19243" anchor="ctr">
                    <a:lnL w="7620" cap="flat" cmpd="sng" algn="ctr">
                      <a:solidFill>
                        <a:srgbClr val="CACACA"/>
                      </a:solidFill>
                      <a:prstDash val="solid"/>
                      <a:round/>
                      <a:headEnd type="none" w="med" len="med"/>
                      <a:tailEnd type="none" w="med" len="med"/>
                    </a:lnL>
                    <a:lnR w="7620" cap="flat" cmpd="sng" algn="ctr">
                      <a:solidFill>
                        <a:srgbClr val="CACACA"/>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2400" dirty="0">
                          <a:solidFill>
                            <a:srgbClr val="000000"/>
                          </a:solidFill>
                          <a:effectLst/>
                          <a:latin typeface="Arial" panose="020B0604020202020204" pitchFamily="34" charset="0"/>
                          <a:cs typeface="Arial" panose="020B0604020202020204" pitchFamily="34" charset="0"/>
                        </a:rPr>
                        <a:t>There is no differentiation in the cell as there are only single cells performing all units</a:t>
                      </a:r>
                    </a:p>
                  </a:txBody>
                  <a:tcPr marL="19243" marR="19243" marT="19243" marB="19243" anchor="ctr">
                    <a:lnL w="7620" cap="flat" cmpd="sng" algn="ctr">
                      <a:solidFill>
                        <a:srgbClr val="CACACA"/>
                      </a:solidFill>
                      <a:prstDash val="solid"/>
                      <a:round/>
                      <a:headEnd type="none" w="med" len="med"/>
                      <a:tailEnd type="none" w="med" len="med"/>
                    </a:lnL>
                    <a:lnR w="7620" cap="flat" cmpd="sng" algn="ctr">
                      <a:solidFill>
                        <a:srgbClr val="CACACA"/>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2400" dirty="0">
                          <a:solidFill>
                            <a:srgbClr val="000000"/>
                          </a:solidFill>
                          <a:effectLst/>
                          <a:latin typeface="Arial" panose="020B0604020202020204" pitchFamily="34" charset="0"/>
                          <a:cs typeface="Arial" panose="020B0604020202020204" pitchFamily="34" charset="0"/>
                        </a:rPr>
                        <a:t>The cell differentiation exists as there are groups of cells that perform different functional units</a:t>
                      </a:r>
                    </a:p>
                  </a:txBody>
                  <a:tcPr marL="19243" marR="19243" marT="19243" marB="19243" anchor="ctr">
                    <a:lnL w="7620" cap="flat" cmpd="sng" algn="ctr">
                      <a:solidFill>
                        <a:srgbClr val="CACACA"/>
                      </a:solidFill>
                      <a:prstDash val="solid"/>
                      <a:round/>
                      <a:headEnd type="none" w="med" len="med"/>
                      <a:tailEnd type="none" w="med" len="med"/>
                    </a:lnL>
                    <a:lnR w="7620" cap="flat" cmpd="sng" algn="ctr">
                      <a:solidFill>
                        <a:srgbClr val="CACACA"/>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51797">
                <a:tc>
                  <a:txBody>
                    <a:bodyPr/>
                    <a:lstStyle/>
                    <a:p>
                      <a:pPr algn="l" fontAlgn="ctr"/>
                      <a:r>
                        <a:rPr lang="en-US" sz="2400">
                          <a:solidFill>
                            <a:srgbClr val="000000"/>
                          </a:solidFill>
                          <a:effectLst/>
                          <a:latin typeface="Arial" panose="020B0604020202020204" pitchFamily="34" charset="0"/>
                          <a:cs typeface="Arial" panose="020B0604020202020204" pitchFamily="34" charset="0"/>
                        </a:rPr>
                        <a:t>Functional segment</a:t>
                      </a:r>
                    </a:p>
                  </a:txBody>
                  <a:tcPr marL="19243" marR="19243" marT="19243" marB="19243" anchor="ctr">
                    <a:lnL w="7620" cap="flat" cmpd="sng" algn="ctr">
                      <a:solidFill>
                        <a:srgbClr val="CACACA"/>
                      </a:solidFill>
                      <a:prstDash val="solid"/>
                      <a:round/>
                      <a:headEnd type="none" w="med" len="med"/>
                      <a:tailEnd type="none" w="med" len="med"/>
                    </a:lnL>
                    <a:lnR w="7620" cap="flat" cmpd="sng" algn="ctr">
                      <a:solidFill>
                        <a:srgbClr val="CACACA"/>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algn="l" fontAlgn="ctr"/>
                      <a:r>
                        <a:rPr lang="en-US" sz="2400" dirty="0">
                          <a:solidFill>
                            <a:srgbClr val="000000"/>
                          </a:solidFill>
                          <a:effectLst/>
                          <a:latin typeface="Arial" panose="020B0604020202020204" pitchFamily="34" charset="0"/>
                          <a:cs typeface="Arial" panose="020B0604020202020204" pitchFamily="34" charset="0"/>
                        </a:rPr>
                        <a:t>All the functional units are divided under an organelle level</a:t>
                      </a:r>
                    </a:p>
                  </a:txBody>
                  <a:tcPr marL="19243" marR="19243" marT="19243" marB="19243" anchor="ctr">
                    <a:lnL w="7620" cap="flat" cmpd="sng" algn="ctr">
                      <a:solidFill>
                        <a:srgbClr val="CACACA"/>
                      </a:solidFill>
                      <a:prstDash val="solid"/>
                      <a:round/>
                      <a:headEnd type="none" w="med" len="med"/>
                      <a:tailEnd type="none" w="med" len="med"/>
                    </a:lnL>
                    <a:lnR w="7620" cap="flat" cmpd="sng" algn="ctr">
                      <a:solidFill>
                        <a:srgbClr val="CACACA"/>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algn="l" fontAlgn="ctr"/>
                      <a:r>
                        <a:rPr lang="en-US" sz="2400" dirty="0">
                          <a:solidFill>
                            <a:srgbClr val="000000"/>
                          </a:solidFill>
                          <a:effectLst/>
                          <a:latin typeface="Arial" panose="020B0604020202020204" pitchFamily="34" charset="0"/>
                          <a:cs typeface="Arial" panose="020B0604020202020204" pitchFamily="34" charset="0"/>
                        </a:rPr>
                        <a:t>All the functional units are divided at cellular, tissue, organs level</a:t>
                      </a:r>
                    </a:p>
                  </a:txBody>
                  <a:tcPr marL="19243" marR="19243" marT="19243" marB="19243" anchor="ctr">
                    <a:lnL w="7620" cap="flat" cmpd="sng" algn="ctr">
                      <a:solidFill>
                        <a:srgbClr val="CACACA"/>
                      </a:solidFill>
                      <a:prstDash val="solid"/>
                      <a:round/>
                      <a:headEnd type="none" w="med" len="med"/>
                      <a:tailEnd type="none" w="med" len="med"/>
                    </a:lnL>
                    <a:lnR w="7620" cap="flat" cmpd="sng" algn="ctr">
                      <a:solidFill>
                        <a:srgbClr val="CACACA"/>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4120507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5" name="TextBox 4"/>
          <p:cNvSpPr txBox="1"/>
          <p:nvPr/>
        </p:nvSpPr>
        <p:spPr>
          <a:xfrm>
            <a:off x="2514600" y="0"/>
            <a:ext cx="6934199" cy="1569660"/>
          </a:xfrm>
          <a:prstGeom prst="rect">
            <a:avLst/>
          </a:prstGeom>
          <a:noFill/>
        </p:spPr>
        <p:txBody>
          <a:bodyPr wrap="square" rtlCol="0">
            <a:spAutoFit/>
          </a:bodyPr>
          <a:lstStyle/>
          <a:p>
            <a:pPr algn="ctr"/>
            <a:r>
              <a:rPr lang="en-US" sz="3200" b="1" dirty="0">
                <a:cs typeface="Arial" panose="020B0604020202020204" pitchFamily="34" charset="0"/>
              </a:rPr>
              <a:t>Chapter 1. Biomolecules and cell </a:t>
            </a:r>
            <a:r>
              <a:rPr lang="en-US" sz="3200" b="1" dirty="0" smtClean="0">
                <a:cs typeface="Arial" panose="020B0604020202020204" pitchFamily="34" charset="0"/>
              </a:rPr>
              <a:t>biology</a:t>
            </a:r>
          </a:p>
          <a:p>
            <a:pPr algn="ctr"/>
            <a:endParaRPr lang="en-US" sz="3200" b="1" dirty="0" smtClean="0">
              <a:cs typeface="Arial" panose="020B0604020202020204" pitchFamily="34" charset="0"/>
            </a:endParaRPr>
          </a:p>
        </p:txBody>
      </p:sp>
      <p:sp>
        <p:nvSpPr>
          <p:cNvPr id="2" name="TextBox 1"/>
          <p:cNvSpPr txBox="1"/>
          <p:nvPr/>
        </p:nvSpPr>
        <p:spPr>
          <a:xfrm>
            <a:off x="609600" y="2667000"/>
            <a:ext cx="10972800"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sp>
        <p:nvSpPr>
          <p:cNvPr id="3" name="Rectangle 2"/>
          <p:cNvSpPr/>
          <p:nvPr/>
        </p:nvSpPr>
        <p:spPr>
          <a:xfrm>
            <a:off x="214009" y="1143000"/>
            <a:ext cx="11963400" cy="577850"/>
          </a:xfrm>
          <a:prstGeom prst="rect">
            <a:avLst/>
          </a:prstGeom>
        </p:spPr>
        <p:txBody>
          <a:bodyPr wrap="square">
            <a:spAutoFit/>
          </a:bodyPr>
          <a:lstStyle/>
          <a:p>
            <a:pPr algn="ctr">
              <a:lnSpc>
                <a:spcPct val="150000"/>
              </a:lnSpc>
            </a:pPr>
            <a:r>
              <a:rPr lang="en-US" sz="2400" dirty="0" smtClean="0">
                <a:cs typeface="Arial" panose="020B0604020202020204" pitchFamily="34" charset="0"/>
              </a:rPr>
              <a:t>Unicellular and multicellular organisms</a:t>
            </a:r>
          </a:p>
        </p:txBody>
      </p:sp>
      <p:graphicFrame>
        <p:nvGraphicFramePr>
          <p:cNvPr id="4" name="Table 3"/>
          <p:cNvGraphicFramePr>
            <a:graphicFrameLocks noGrp="1"/>
          </p:cNvGraphicFramePr>
          <p:nvPr>
            <p:extLst>
              <p:ext uri="{D42A27DB-BD31-4B8C-83A1-F6EECF244321}">
                <p14:modId xmlns:p14="http://schemas.microsoft.com/office/powerpoint/2010/main" val="3940897668"/>
              </p:ext>
            </p:extLst>
          </p:nvPr>
        </p:nvGraphicFramePr>
        <p:xfrm>
          <a:off x="236869" y="2057400"/>
          <a:ext cx="11658601" cy="4177304"/>
        </p:xfrm>
        <a:graphic>
          <a:graphicData uri="http://schemas.openxmlformats.org/drawingml/2006/table">
            <a:tbl>
              <a:tblPr/>
              <a:tblGrid>
                <a:gridCol w="2892735">
                  <a:extLst>
                    <a:ext uri="{9D8B030D-6E8A-4147-A177-3AD203B41FA5}">
                      <a16:colId xmlns:a16="http://schemas.microsoft.com/office/drawing/2014/main" val="20000"/>
                    </a:ext>
                  </a:extLst>
                </a:gridCol>
                <a:gridCol w="4529031">
                  <a:extLst>
                    <a:ext uri="{9D8B030D-6E8A-4147-A177-3AD203B41FA5}">
                      <a16:colId xmlns:a16="http://schemas.microsoft.com/office/drawing/2014/main" val="20001"/>
                    </a:ext>
                  </a:extLst>
                </a:gridCol>
                <a:gridCol w="4236835">
                  <a:extLst>
                    <a:ext uri="{9D8B030D-6E8A-4147-A177-3AD203B41FA5}">
                      <a16:colId xmlns:a16="http://schemas.microsoft.com/office/drawing/2014/main" val="20002"/>
                    </a:ext>
                  </a:extLst>
                </a:gridCol>
              </a:tblGrid>
              <a:tr h="147606">
                <a:tc>
                  <a:txBody>
                    <a:bodyPr/>
                    <a:lstStyle/>
                    <a:p>
                      <a:pPr algn="l" fontAlgn="ctr"/>
                      <a:r>
                        <a:rPr lang="en-US" sz="2400" b="1" dirty="0">
                          <a:solidFill>
                            <a:srgbClr val="000000"/>
                          </a:solidFill>
                          <a:effectLst/>
                          <a:latin typeface="Arial" panose="020B0604020202020204" pitchFamily="34" charset="0"/>
                          <a:cs typeface="Arial" panose="020B0604020202020204" pitchFamily="34" charset="0"/>
                        </a:rPr>
                        <a:t>Parameters</a:t>
                      </a:r>
                    </a:p>
                  </a:txBody>
                  <a:tcPr marL="19243" marR="19243" marT="19243" marB="19243" anchor="ctr">
                    <a:lnL w="7620" cap="flat" cmpd="sng" algn="ctr">
                      <a:solidFill>
                        <a:srgbClr val="DBDBDB"/>
                      </a:solidFill>
                      <a:prstDash val="solid"/>
                      <a:round/>
                      <a:headEnd type="none" w="med" len="med"/>
                      <a:tailEnd type="none" w="med" len="med"/>
                    </a:lnL>
                    <a:lnR w="7620" cap="flat" cmpd="sng" algn="ctr">
                      <a:solidFill>
                        <a:srgbClr val="DBDBDB"/>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CACACA"/>
                    </a:solidFill>
                  </a:tcPr>
                </a:tc>
                <a:tc>
                  <a:txBody>
                    <a:bodyPr/>
                    <a:lstStyle/>
                    <a:p>
                      <a:pPr algn="l" fontAlgn="ctr"/>
                      <a:r>
                        <a:rPr lang="en-US" sz="2400" b="1">
                          <a:solidFill>
                            <a:srgbClr val="000000"/>
                          </a:solidFill>
                          <a:effectLst/>
                          <a:latin typeface="Arial" panose="020B0604020202020204" pitchFamily="34" charset="0"/>
                          <a:cs typeface="Arial" panose="020B0604020202020204" pitchFamily="34" charset="0"/>
                        </a:rPr>
                        <a:t>Unicellular Organisms</a:t>
                      </a:r>
                    </a:p>
                  </a:txBody>
                  <a:tcPr marL="19243" marR="19243" marT="19243" marB="19243" anchor="ctr">
                    <a:lnL w="7620" cap="flat" cmpd="sng" algn="ctr">
                      <a:solidFill>
                        <a:srgbClr val="DBDBDB"/>
                      </a:solidFill>
                      <a:prstDash val="solid"/>
                      <a:round/>
                      <a:headEnd type="none" w="med" len="med"/>
                      <a:tailEnd type="none" w="med" len="med"/>
                    </a:lnL>
                    <a:lnR w="7620" cap="flat" cmpd="sng" algn="ctr">
                      <a:solidFill>
                        <a:srgbClr val="DBDBDB"/>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CACACA"/>
                    </a:solidFill>
                  </a:tcPr>
                </a:tc>
                <a:tc>
                  <a:txBody>
                    <a:bodyPr/>
                    <a:lstStyle/>
                    <a:p>
                      <a:pPr algn="l" fontAlgn="ctr"/>
                      <a:r>
                        <a:rPr lang="en-US" sz="2400" b="1">
                          <a:solidFill>
                            <a:srgbClr val="000000"/>
                          </a:solidFill>
                          <a:effectLst/>
                          <a:latin typeface="Arial" panose="020B0604020202020204" pitchFamily="34" charset="0"/>
                          <a:cs typeface="Arial" panose="020B0604020202020204" pitchFamily="34" charset="0"/>
                        </a:rPr>
                        <a:t>Multicellular Organisms</a:t>
                      </a:r>
                    </a:p>
                  </a:txBody>
                  <a:tcPr marL="19243" marR="19243" marT="19243" marB="19243" anchor="ctr">
                    <a:lnL w="7620" cap="flat" cmpd="sng" algn="ctr">
                      <a:solidFill>
                        <a:srgbClr val="DBDBDB"/>
                      </a:solidFill>
                      <a:prstDash val="solid"/>
                      <a:round/>
                      <a:headEnd type="none" w="med" len="med"/>
                      <a:tailEnd type="none" w="med" len="med"/>
                    </a:lnL>
                    <a:lnR w="7620" cap="flat" cmpd="sng" algn="ctr">
                      <a:solidFill>
                        <a:srgbClr val="DBDBDB"/>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CACACA"/>
                    </a:solidFill>
                  </a:tcPr>
                </a:tc>
                <a:extLst>
                  <a:ext uri="{0D108BD9-81ED-4DB2-BD59-A6C34878D82A}">
                    <a16:rowId xmlns:a16="http://schemas.microsoft.com/office/drawing/2014/main" val="10000"/>
                  </a:ext>
                </a:extLst>
              </a:tr>
              <a:tr h="460180">
                <a:tc>
                  <a:txBody>
                    <a:bodyPr/>
                    <a:lstStyle/>
                    <a:p>
                      <a:pPr algn="l" fontAlgn="ctr"/>
                      <a:r>
                        <a:rPr lang="en-US" sz="2400" dirty="0">
                          <a:solidFill>
                            <a:srgbClr val="000000"/>
                          </a:solidFill>
                          <a:effectLst/>
                          <a:latin typeface="Arial" panose="020B0604020202020204" pitchFamily="34" charset="0"/>
                          <a:cs typeface="Arial" panose="020B0604020202020204" pitchFamily="34" charset="0"/>
                        </a:rPr>
                        <a:t>Reproduction</a:t>
                      </a:r>
                    </a:p>
                  </a:txBody>
                  <a:tcPr marL="19243" marR="19243" marT="19243" marB="19243" anchor="ctr">
                    <a:lnL w="7620" cap="flat" cmpd="sng" algn="ctr">
                      <a:solidFill>
                        <a:srgbClr val="CACACA"/>
                      </a:solidFill>
                      <a:prstDash val="solid"/>
                      <a:round/>
                      <a:headEnd type="none" w="med" len="med"/>
                      <a:tailEnd type="none" w="med" len="med"/>
                    </a:lnL>
                    <a:lnR w="7620" cap="flat" cmpd="sng" algn="ctr">
                      <a:solidFill>
                        <a:srgbClr val="CACACA"/>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2400" dirty="0">
                          <a:solidFill>
                            <a:srgbClr val="000000"/>
                          </a:solidFill>
                          <a:effectLst/>
                          <a:latin typeface="Arial" panose="020B0604020202020204" pitchFamily="34" charset="0"/>
                          <a:cs typeface="Arial" panose="020B0604020202020204" pitchFamily="34" charset="0"/>
                        </a:rPr>
                        <a:t>The dominant form of reproduction is asexual, although there are some unicellular organisms that take part in sexual reproduction</a:t>
                      </a:r>
                    </a:p>
                  </a:txBody>
                  <a:tcPr marL="19243" marR="19243" marT="19243" marB="19243" anchor="ctr">
                    <a:lnL w="7620" cap="flat" cmpd="sng" algn="ctr">
                      <a:solidFill>
                        <a:srgbClr val="CACACA"/>
                      </a:solidFill>
                      <a:prstDash val="solid"/>
                      <a:round/>
                      <a:headEnd type="none" w="med" len="med"/>
                      <a:tailEnd type="none" w="med" len="med"/>
                    </a:lnL>
                    <a:lnR w="7620" cap="flat" cmpd="sng" algn="ctr">
                      <a:solidFill>
                        <a:srgbClr val="CACACA"/>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2400" dirty="0">
                          <a:solidFill>
                            <a:srgbClr val="000000"/>
                          </a:solidFill>
                          <a:effectLst/>
                          <a:latin typeface="Arial" panose="020B0604020202020204" pitchFamily="34" charset="0"/>
                          <a:cs typeface="Arial" panose="020B0604020202020204" pitchFamily="34" charset="0"/>
                        </a:rPr>
                        <a:t>The multicellular organisms reproduce sexually as well as asexually</a:t>
                      </a:r>
                    </a:p>
                  </a:txBody>
                  <a:tcPr marL="19243" marR="19243" marT="19243" marB="19243" anchor="ctr">
                    <a:lnL w="7620" cap="flat" cmpd="sng" algn="ctr">
                      <a:solidFill>
                        <a:srgbClr val="CACACA"/>
                      </a:solidFill>
                      <a:prstDash val="solid"/>
                      <a:round/>
                      <a:headEnd type="none" w="med" len="med"/>
                      <a:tailEnd type="none" w="med" len="med"/>
                    </a:lnL>
                    <a:lnR w="7620" cap="flat" cmpd="sng" algn="ctr">
                      <a:solidFill>
                        <a:srgbClr val="CACACA"/>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51797">
                <a:tc>
                  <a:txBody>
                    <a:bodyPr/>
                    <a:lstStyle/>
                    <a:p>
                      <a:pPr algn="l" fontAlgn="ctr"/>
                      <a:r>
                        <a:rPr lang="en-US" sz="2400">
                          <a:solidFill>
                            <a:srgbClr val="000000"/>
                          </a:solidFill>
                          <a:effectLst/>
                          <a:latin typeface="Arial" panose="020B0604020202020204" pitchFamily="34" charset="0"/>
                          <a:cs typeface="Arial" panose="020B0604020202020204" pitchFamily="34" charset="0"/>
                        </a:rPr>
                        <a:t>Reproduction process</a:t>
                      </a:r>
                    </a:p>
                  </a:txBody>
                  <a:tcPr marL="19243" marR="19243" marT="19243" marB="19243" anchor="ctr">
                    <a:lnL w="7620" cap="flat" cmpd="sng" algn="ctr">
                      <a:solidFill>
                        <a:srgbClr val="CACACA"/>
                      </a:solidFill>
                      <a:prstDash val="solid"/>
                      <a:round/>
                      <a:headEnd type="none" w="med" len="med"/>
                      <a:tailEnd type="none" w="med" len="med"/>
                    </a:lnL>
                    <a:lnR w="7620" cap="flat" cmpd="sng" algn="ctr">
                      <a:solidFill>
                        <a:srgbClr val="CACACA"/>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algn="l" fontAlgn="ctr"/>
                      <a:r>
                        <a:rPr lang="en-US" sz="2400">
                          <a:solidFill>
                            <a:srgbClr val="000000"/>
                          </a:solidFill>
                          <a:effectLst/>
                          <a:latin typeface="Arial" panose="020B0604020202020204" pitchFamily="34" charset="0"/>
                          <a:cs typeface="Arial" panose="020B0604020202020204" pitchFamily="34" charset="0"/>
                        </a:rPr>
                        <a:t>The process of reproduction can be either by budding and by binary fission</a:t>
                      </a:r>
                    </a:p>
                  </a:txBody>
                  <a:tcPr marL="19243" marR="19243" marT="19243" marB="19243" anchor="ctr">
                    <a:lnL w="7620" cap="flat" cmpd="sng" algn="ctr">
                      <a:solidFill>
                        <a:srgbClr val="CACACA"/>
                      </a:solidFill>
                      <a:prstDash val="solid"/>
                      <a:round/>
                      <a:headEnd type="none" w="med" len="med"/>
                      <a:tailEnd type="none" w="med" len="med"/>
                    </a:lnL>
                    <a:lnR w="7620" cap="flat" cmpd="sng" algn="ctr">
                      <a:solidFill>
                        <a:srgbClr val="CACACA"/>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algn="l" fontAlgn="ctr"/>
                      <a:r>
                        <a:rPr lang="en-US" sz="2400" dirty="0">
                          <a:solidFill>
                            <a:srgbClr val="000000"/>
                          </a:solidFill>
                          <a:effectLst/>
                          <a:latin typeface="Arial" panose="020B0604020202020204" pitchFamily="34" charset="0"/>
                          <a:cs typeface="Arial" panose="020B0604020202020204" pitchFamily="34" charset="0"/>
                        </a:rPr>
                        <a:t>The process of reproduction is occurred by gamete fusion</a:t>
                      </a:r>
                    </a:p>
                  </a:txBody>
                  <a:tcPr marL="19243" marR="19243" marT="19243" marB="19243" anchor="ctr">
                    <a:lnL w="7620" cap="flat" cmpd="sng" algn="ctr">
                      <a:solidFill>
                        <a:srgbClr val="CACACA"/>
                      </a:solidFill>
                      <a:prstDash val="solid"/>
                      <a:round/>
                      <a:headEnd type="none" w="med" len="med"/>
                      <a:tailEnd type="none" w="med" len="med"/>
                    </a:lnL>
                    <a:lnR w="7620" cap="flat" cmpd="sng" algn="ctr">
                      <a:solidFill>
                        <a:srgbClr val="CACACA"/>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0002"/>
                  </a:ext>
                </a:extLst>
              </a:tr>
              <a:tr h="199701">
                <a:tc>
                  <a:txBody>
                    <a:bodyPr/>
                    <a:lstStyle/>
                    <a:p>
                      <a:pPr algn="l" fontAlgn="ctr"/>
                      <a:r>
                        <a:rPr lang="en-US" sz="2400">
                          <a:solidFill>
                            <a:srgbClr val="000000"/>
                          </a:solidFill>
                          <a:effectLst/>
                          <a:latin typeface="Arial" panose="020B0604020202020204" pitchFamily="34" charset="0"/>
                          <a:cs typeface="Arial" panose="020B0604020202020204" pitchFamily="34" charset="0"/>
                        </a:rPr>
                        <a:t>Efficiency</a:t>
                      </a:r>
                    </a:p>
                  </a:txBody>
                  <a:tcPr marL="19243" marR="19243" marT="19243" marB="19243" anchor="ctr">
                    <a:lnL w="7620" cap="flat" cmpd="sng" algn="ctr">
                      <a:solidFill>
                        <a:srgbClr val="CACACA"/>
                      </a:solidFill>
                      <a:prstDash val="solid"/>
                      <a:round/>
                      <a:headEnd type="none" w="med" len="med"/>
                      <a:tailEnd type="none" w="med" len="med"/>
                    </a:lnL>
                    <a:lnR w="7620" cap="flat" cmpd="sng" algn="ctr">
                      <a:solidFill>
                        <a:srgbClr val="CACACA"/>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2400">
                          <a:solidFill>
                            <a:srgbClr val="000000"/>
                          </a:solidFill>
                          <a:effectLst/>
                          <a:latin typeface="Arial" panose="020B0604020202020204" pitchFamily="34" charset="0"/>
                          <a:cs typeface="Arial" panose="020B0604020202020204" pitchFamily="34" charset="0"/>
                        </a:rPr>
                        <a:t>The efficiency of the functional units is low</a:t>
                      </a:r>
                    </a:p>
                  </a:txBody>
                  <a:tcPr marL="19243" marR="19243" marT="19243" marB="19243" anchor="ctr">
                    <a:lnL w="7620" cap="flat" cmpd="sng" algn="ctr">
                      <a:solidFill>
                        <a:srgbClr val="CACACA"/>
                      </a:solidFill>
                      <a:prstDash val="solid"/>
                      <a:round/>
                      <a:headEnd type="none" w="med" len="med"/>
                      <a:tailEnd type="none" w="med" len="med"/>
                    </a:lnL>
                    <a:lnR w="7620" cap="flat" cmpd="sng" algn="ctr">
                      <a:solidFill>
                        <a:srgbClr val="CACACA"/>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2400" dirty="0">
                          <a:solidFill>
                            <a:srgbClr val="000000"/>
                          </a:solidFill>
                          <a:effectLst/>
                          <a:latin typeface="Arial" panose="020B0604020202020204" pitchFamily="34" charset="0"/>
                          <a:cs typeface="Arial" panose="020B0604020202020204" pitchFamily="34" charset="0"/>
                        </a:rPr>
                        <a:t>The efficiency of the functional units is high</a:t>
                      </a:r>
                    </a:p>
                  </a:txBody>
                  <a:tcPr marL="19243" marR="19243" marT="19243" marB="19243" anchor="ctr">
                    <a:lnL w="7620" cap="flat" cmpd="sng" algn="ctr">
                      <a:solidFill>
                        <a:srgbClr val="CACACA"/>
                      </a:solidFill>
                      <a:prstDash val="solid"/>
                      <a:round/>
                      <a:headEnd type="none" w="med" len="med"/>
                      <a:tailEnd type="none" w="med" len="med"/>
                    </a:lnL>
                    <a:lnR w="7620" cap="flat" cmpd="sng" algn="ctr">
                      <a:solidFill>
                        <a:srgbClr val="CACACA"/>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076554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5" name="TextBox 4"/>
          <p:cNvSpPr txBox="1"/>
          <p:nvPr/>
        </p:nvSpPr>
        <p:spPr>
          <a:xfrm>
            <a:off x="2514600" y="0"/>
            <a:ext cx="6934199" cy="1569660"/>
          </a:xfrm>
          <a:prstGeom prst="rect">
            <a:avLst/>
          </a:prstGeom>
          <a:noFill/>
        </p:spPr>
        <p:txBody>
          <a:bodyPr wrap="square" rtlCol="0">
            <a:spAutoFit/>
          </a:bodyPr>
          <a:lstStyle/>
          <a:p>
            <a:pPr algn="ctr"/>
            <a:r>
              <a:rPr lang="en-US" sz="3200" b="1" dirty="0">
                <a:cs typeface="Arial" panose="020B0604020202020204" pitchFamily="34" charset="0"/>
              </a:rPr>
              <a:t>Chapter 1. Biomolecules and cell </a:t>
            </a:r>
            <a:r>
              <a:rPr lang="en-US" sz="3200" b="1" dirty="0" smtClean="0">
                <a:cs typeface="Arial" panose="020B0604020202020204" pitchFamily="34" charset="0"/>
              </a:rPr>
              <a:t>biology</a:t>
            </a:r>
          </a:p>
          <a:p>
            <a:pPr algn="ctr"/>
            <a:endParaRPr lang="en-US" sz="3200" b="1" dirty="0" smtClean="0">
              <a:cs typeface="Arial" panose="020B0604020202020204" pitchFamily="34" charset="0"/>
            </a:endParaRPr>
          </a:p>
        </p:txBody>
      </p:sp>
      <p:sp>
        <p:nvSpPr>
          <p:cNvPr id="2" name="TextBox 1"/>
          <p:cNvSpPr txBox="1"/>
          <p:nvPr/>
        </p:nvSpPr>
        <p:spPr>
          <a:xfrm>
            <a:off x="609600" y="2667000"/>
            <a:ext cx="10972800"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sp>
        <p:nvSpPr>
          <p:cNvPr id="3" name="Rectangle 2"/>
          <p:cNvSpPr/>
          <p:nvPr/>
        </p:nvSpPr>
        <p:spPr>
          <a:xfrm>
            <a:off x="214009" y="1143000"/>
            <a:ext cx="11963400" cy="577850"/>
          </a:xfrm>
          <a:prstGeom prst="rect">
            <a:avLst/>
          </a:prstGeom>
        </p:spPr>
        <p:txBody>
          <a:bodyPr wrap="square">
            <a:spAutoFit/>
          </a:bodyPr>
          <a:lstStyle/>
          <a:p>
            <a:pPr algn="ctr">
              <a:lnSpc>
                <a:spcPct val="150000"/>
              </a:lnSpc>
            </a:pPr>
            <a:r>
              <a:rPr lang="en-US" sz="2400" dirty="0" smtClean="0">
                <a:cs typeface="Arial" panose="020B0604020202020204" pitchFamily="34" charset="0"/>
              </a:rPr>
              <a:t>Unicellular and multicellular organisms</a:t>
            </a:r>
          </a:p>
        </p:txBody>
      </p:sp>
      <p:graphicFrame>
        <p:nvGraphicFramePr>
          <p:cNvPr id="4" name="Table 3"/>
          <p:cNvGraphicFramePr>
            <a:graphicFrameLocks noGrp="1"/>
          </p:cNvGraphicFramePr>
          <p:nvPr>
            <p:extLst>
              <p:ext uri="{D42A27DB-BD31-4B8C-83A1-F6EECF244321}">
                <p14:modId xmlns:p14="http://schemas.microsoft.com/office/powerpoint/2010/main" val="1554053081"/>
              </p:ext>
            </p:extLst>
          </p:nvPr>
        </p:nvGraphicFramePr>
        <p:xfrm>
          <a:off x="38100" y="1865693"/>
          <a:ext cx="12115800" cy="4543064"/>
        </p:xfrm>
        <a:graphic>
          <a:graphicData uri="http://schemas.openxmlformats.org/drawingml/2006/table">
            <a:tbl>
              <a:tblPr/>
              <a:tblGrid>
                <a:gridCol w="2286000">
                  <a:extLst>
                    <a:ext uri="{9D8B030D-6E8A-4147-A177-3AD203B41FA5}">
                      <a16:colId xmlns:a16="http://schemas.microsoft.com/office/drawing/2014/main" val="20000"/>
                    </a:ext>
                  </a:extLst>
                </a:gridCol>
                <a:gridCol w="5029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68570">
                <a:tc>
                  <a:txBody>
                    <a:bodyPr/>
                    <a:lstStyle/>
                    <a:p>
                      <a:pPr algn="l" fontAlgn="ctr"/>
                      <a:r>
                        <a:rPr lang="en-US" sz="2400" b="1" dirty="0">
                          <a:solidFill>
                            <a:srgbClr val="000000"/>
                          </a:solidFill>
                          <a:effectLst/>
                          <a:latin typeface="Arial" panose="020B0604020202020204" pitchFamily="34" charset="0"/>
                          <a:cs typeface="Arial" panose="020B0604020202020204" pitchFamily="34" charset="0"/>
                        </a:rPr>
                        <a:t>Parameters</a:t>
                      </a:r>
                    </a:p>
                  </a:txBody>
                  <a:tcPr marL="19243" marR="19243" marT="19243" marB="19243" anchor="ctr">
                    <a:lnL w="7620" cap="flat" cmpd="sng" algn="ctr">
                      <a:solidFill>
                        <a:srgbClr val="DBDBDB"/>
                      </a:solidFill>
                      <a:prstDash val="solid"/>
                      <a:round/>
                      <a:headEnd type="none" w="med" len="med"/>
                      <a:tailEnd type="none" w="med" len="med"/>
                    </a:lnL>
                    <a:lnR w="7620" cap="flat" cmpd="sng" algn="ctr">
                      <a:solidFill>
                        <a:srgbClr val="DBDBDB"/>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CACACA"/>
                    </a:solidFill>
                  </a:tcPr>
                </a:tc>
                <a:tc>
                  <a:txBody>
                    <a:bodyPr/>
                    <a:lstStyle/>
                    <a:p>
                      <a:pPr algn="l" fontAlgn="ctr"/>
                      <a:r>
                        <a:rPr lang="en-US" sz="2400" b="1">
                          <a:solidFill>
                            <a:srgbClr val="000000"/>
                          </a:solidFill>
                          <a:effectLst/>
                          <a:latin typeface="Arial" panose="020B0604020202020204" pitchFamily="34" charset="0"/>
                          <a:cs typeface="Arial" panose="020B0604020202020204" pitchFamily="34" charset="0"/>
                        </a:rPr>
                        <a:t>Unicellular Organisms</a:t>
                      </a:r>
                    </a:p>
                  </a:txBody>
                  <a:tcPr marL="19243" marR="19243" marT="19243" marB="19243" anchor="ctr">
                    <a:lnL w="7620" cap="flat" cmpd="sng" algn="ctr">
                      <a:solidFill>
                        <a:srgbClr val="DBDBDB"/>
                      </a:solidFill>
                      <a:prstDash val="solid"/>
                      <a:round/>
                      <a:headEnd type="none" w="med" len="med"/>
                      <a:tailEnd type="none" w="med" len="med"/>
                    </a:lnL>
                    <a:lnR w="7620" cap="flat" cmpd="sng" algn="ctr">
                      <a:solidFill>
                        <a:srgbClr val="DBDBDB"/>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CACACA"/>
                    </a:solidFill>
                  </a:tcPr>
                </a:tc>
                <a:tc>
                  <a:txBody>
                    <a:bodyPr/>
                    <a:lstStyle/>
                    <a:p>
                      <a:pPr algn="l" fontAlgn="ctr"/>
                      <a:r>
                        <a:rPr lang="en-US" sz="2400" b="1">
                          <a:solidFill>
                            <a:srgbClr val="000000"/>
                          </a:solidFill>
                          <a:effectLst/>
                          <a:latin typeface="Arial" panose="020B0604020202020204" pitchFamily="34" charset="0"/>
                          <a:cs typeface="Arial" panose="020B0604020202020204" pitchFamily="34" charset="0"/>
                        </a:rPr>
                        <a:t>Multicellular Organisms</a:t>
                      </a:r>
                    </a:p>
                  </a:txBody>
                  <a:tcPr marL="19243" marR="19243" marT="19243" marB="19243" anchor="ctr">
                    <a:lnL w="7620" cap="flat" cmpd="sng" algn="ctr">
                      <a:solidFill>
                        <a:srgbClr val="DBDBDB"/>
                      </a:solidFill>
                      <a:prstDash val="solid"/>
                      <a:round/>
                      <a:headEnd type="none" w="med" len="med"/>
                      <a:tailEnd type="none" w="med" len="med"/>
                    </a:lnL>
                    <a:lnR w="7620" cap="flat" cmpd="sng" algn="ctr">
                      <a:solidFill>
                        <a:srgbClr val="DBDBDB"/>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CACACA"/>
                    </a:solidFill>
                  </a:tcPr>
                </a:tc>
                <a:extLst>
                  <a:ext uri="{0D108BD9-81ED-4DB2-BD59-A6C34878D82A}">
                    <a16:rowId xmlns:a16="http://schemas.microsoft.com/office/drawing/2014/main" val="10000"/>
                  </a:ext>
                </a:extLst>
              </a:tr>
              <a:tr h="1195955">
                <a:tc>
                  <a:txBody>
                    <a:bodyPr/>
                    <a:lstStyle/>
                    <a:p>
                      <a:pPr algn="l" fontAlgn="ctr"/>
                      <a:r>
                        <a:rPr lang="en-US" sz="2400" dirty="0">
                          <a:solidFill>
                            <a:srgbClr val="000000"/>
                          </a:solidFill>
                          <a:effectLst/>
                          <a:latin typeface="Arial" panose="020B0604020202020204" pitchFamily="34" charset="0"/>
                          <a:cs typeface="Arial" panose="020B0604020202020204" pitchFamily="34" charset="0"/>
                        </a:rPr>
                        <a:t>Regeneration</a:t>
                      </a:r>
                    </a:p>
                  </a:txBody>
                  <a:tcPr marL="19243" marR="19243" marT="19243" marB="19243" anchor="ctr">
                    <a:lnL w="7620" cap="flat" cmpd="sng" algn="ctr">
                      <a:solidFill>
                        <a:srgbClr val="CACACA"/>
                      </a:solidFill>
                      <a:prstDash val="solid"/>
                      <a:round/>
                      <a:headEnd type="none" w="med" len="med"/>
                      <a:tailEnd type="none" w="med" len="med"/>
                    </a:lnL>
                    <a:lnR w="7620" cap="flat" cmpd="sng" algn="ctr">
                      <a:solidFill>
                        <a:srgbClr val="CACACA"/>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algn="l" fontAlgn="ctr"/>
                      <a:r>
                        <a:rPr lang="en-US" sz="2400" dirty="0">
                          <a:solidFill>
                            <a:srgbClr val="000000"/>
                          </a:solidFill>
                          <a:effectLst/>
                          <a:latin typeface="Arial" panose="020B0604020202020204" pitchFamily="34" charset="0"/>
                          <a:cs typeface="Arial" panose="020B0604020202020204" pitchFamily="34" charset="0"/>
                        </a:rPr>
                        <a:t>These organisms are capable of regenerating at a greater rate in comparison to the multicellular organisms</a:t>
                      </a:r>
                    </a:p>
                  </a:txBody>
                  <a:tcPr marL="19243" marR="19243" marT="19243" marB="19243" anchor="ctr">
                    <a:lnL w="7620" cap="flat" cmpd="sng" algn="ctr">
                      <a:solidFill>
                        <a:srgbClr val="CACACA"/>
                      </a:solidFill>
                      <a:prstDash val="solid"/>
                      <a:round/>
                      <a:headEnd type="none" w="med" len="med"/>
                      <a:tailEnd type="none" w="med" len="med"/>
                    </a:lnL>
                    <a:lnR w="7620" cap="flat" cmpd="sng" algn="ctr">
                      <a:solidFill>
                        <a:srgbClr val="CACACA"/>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algn="l" fontAlgn="ctr"/>
                      <a:r>
                        <a:rPr lang="en-US" sz="2400" dirty="0">
                          <a:solidFill>
                            <a:srgbClr val="000000"/>
                          </a:solidFill>
                          <a:effectLst/>
                          <a:latin typeface="Arial" panose="020B0604020202020204" pitchFamily="34" charset="0"/>
                          <a:cs typeface="Arial" panose="020B0604020202020204" pitchFamily="34" charset="0"/>
                        </a:rPr>
                        <a:t>These organisms regenerate much slower or have a lower rate of regeneration in comparison to the unicellular organisms</a:t>
                      </a:r>
                    </a:p>
                  </a:txBody>
                  <a:tcPr marL="19243" marR="19243" marT="19243" marB="19243" anchor="ctr">
                    <a:lnL w="7620" cap="flat" cmpd="sng" algn="ctr">
                      <a:solidFill>
                        <a:srgbClr val="CACACA"/>
                      </a:solidFill>
                      <a:prstDash val="solid"/>
                      <a:round/>
                      <a:headEnd type="none" w="med" len="med"/>
                      <a:tailEnd type="none" w="med" len="med"/>
                    </a:lnL>
                    <a:lnR w="7620" cap="flat" cmpd="sng" algn="ctr">
                      <a:solidFill>
                        <a:srgbClr val="CACACA"/>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0001"/>
                  </a:ext>
                </a:extLst>
              </a:tr>
              <a:tr h="1218429">
                <a:tc>
                  <a:txBody>
                    <a:bodyPr/>
                    <a:lstStyle/>
                    <a:p>
                      <a:pPr algn="l" fontAlgn="ctr"/>
                      <a:r>
                        <a:rPr lang="en-US" sz="2400">
                          <a:solidFill>
                            <a:srgbClr val="000000"/>
                          </a:solidFill>
                          <a:effectLst/>
                          <a:latin typeface="Arial" panose="020B0604020202020204" pitchFamily="34" charset="0"/>
                          <a:cs typeface="Arial" panose="020B0604020202020204" pitchFamily="34" charset="0"/>
                        </a:rPr>
                        <a:t>Consequences</a:t>
                      </a:r>
                    </a:p>
                  </a:txBody>
                  <a:tcPr marL="19243" marR="19243" marT="19243" marB="19243" anchor="ctr">
                    <a:lnL w="7620" cap="flat" cmpd="sng" algn="ctr">
                      <a:solidFill>
                        <a:srgbClr val="CACACA"/>
                      </a:solidFill>
                      <a:prstDash val="solid"/>
                      <a:round/>
                      <a:headEnd type="none" w="med" len="med"/>
                      <a:tailEnd type="none" w="med" len="med"/>
                    </a:lnL>
                    <a:lnR w="7620" cap="flat" cmpd="sng" algn="ctr">
                      <a:solidFill>
                        <a:srgbClr val="CACACA"/>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2400">
                          <a:solidFill>
                            <a:srgbClr val="000000"/>
                          </a:solidFill>
                          <a:effectLst/>
                          <a:latin typeface="Arial" panose="020B0604020202020204" pitchFamily="34" charset="0"/>
                          <a:cs typeface="Arial" panose="020B0604020202020204" pitchFamily="34" charset="0"/>
                        </a:rPr>
                        <a:t>If the cell is injured, the whole organism dies</a:t>
                      </a:r>
                    </a:p>
                  </a:txBody>
                  <a:tcPr marL="19243" marR="19243" marT="19243" marB="19243" anchor="ctr">
                    <a:lnL w="7620" cap="flat" cmpd="sng" algn="ctr">
                      <a:solidFill>
                        <a:srgbClr val="CACACA"/>
                      </a:solidFill>
                      <a:prstDash val="solid"/>
                      <a:round/>
                      <a:headEnd type="none" w="med" len="med"/>
                      <a:tailEnd type="none" w="med" len="med"/>
                    </a:lnL>
                    <a:lnR w="7620" cap="flat" cmpd="sng" algn="ctr">
                      <a:solidFill>
                        <a:srgbClr val="CACACA"/>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2400" dirty="0">
                          <a:solidFill>
                            <a:srgbClr val="000000"/>
                          </a:solidFill>
                          <a:effectLst/>
                          <a:latin typeface="Arial" panose="020B0604020202020204" pitchFamily="34" charset="0"/>
                          <a:cs typeface="Arial" panose="020B0604020202020204" pitchFamily="34" charset="0"/>
                        </a:rPr>
                        <a:t>If a cell is injured, the organism does not die as it is being supported and replaced by various other cell groups</a:t>
                      </a:r>
                    </a:p>
                  </a:txBody>
                  <a:tcPr marL="19243" marR="19243" marT="19243" marB="19243" anchor="ctr">
                    <a:lnL w="7620" cap="flat" cmpd="sng" algn="ctr">
                      <a:solidFill>
                        <a:srgbClr val="CACACA"/>
                      </a:solidFill>
                      <a:prstDash val="solid"/>
                      <a:round/>
                      <a:headEnd type="none" w="med" len="med"/>
                      <a:tailEnd type="none" w="med" len="med"/>
                    </a:lnL>
                    <a:lnR w="7620" cap="flat" cmpd="sng" algn="ctr">
                      <a:solidFill>
                        <a:srgbClr val="CACACA"/>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035532">
                <a:tc>
                  <a:txBody>
                    <a:bodyPr/>
                    <a:lstStyle/>
                    <a:p>
                      <a:pPr algn="l" fontAlgn="ctr"/>
                      <a:r>
                        <a:rPr lang="en-US" sz="2400">
                          <a:solidFill>
                            <a:srgbClr val="000000"/>
                          </a:solidFill>
                          <a:effectLst/>
                          <a:latin typeface="Arial" panose="020B0604020202020204" pitchFamily="34" charset="0"/>
                          <a:cs typeface="Arial" panose="020B0604020202020204" pitchFamily="34" charset="0"/>
                        </a:rPr>
                        <a:t>Examples</a:t>
                      </a:r>
                    </a:p>
                  </a:txBody>
                  <a:tcPr marL="19243" marR="19243" marT="19243" marB="19243" anchor="ctr">
                    <a:lnL w="7620" cap="flat" cmpd="sng" algn="ctr">
                      <a:solidFill>
                        <a:srgbClr val="CACACA"/>
                      </a:solidFill>
                      <a:prstDash val="solid"/>
                      <a:round/>
                      <a:headEnd type="none" w="med" len="med"/>
                      <a:tailEnd type="none" w="med" len="med"/>
                    </a:lnL>
                    <a:lnR w="7620" cap="flat" cmpd="sng" algn="ctr">
                      <a:solidFill>
                        <a:srgbClr val="CACACA"/>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CACACA"/>
                      </a:solidFill>
                      <a:prstDash val="solid"/>
                      <a:round/>
                      <a:headEnd type="none" w="med" len="med"/>
                      <a:tailEnd type="none" w="med" len="med"/>
                    </a:lnB>
                    <a:solidFill>
                      <a:srgbClr val="F9F9F9"/>
                    </a:solidFill>
                  </a:tcPr>
                </a:tc>
                <a:tc>
                  <a:txBody>
                    <a:bodyPr/>
                    <a:lstStyle/>
                    <a:p>
                      <a:pPr algn="l" fontAlgn="ctr"/>
                      <a:r>
                        <a:rPr lang="en-US" sz="2400" dirty="0">
                          <a:solidFill>
                            <a:srgbClr val="000000"/>
                          </a:solidFill>
                          <a:effectLst/>
                          <a:latin typeface="Arial" panose="020B0604020202020204" pitchFamily="34" charset="0"/>
                          <a:cs typeface="Arial" panose="020B0604020202020204" pitchFamily="34" charset="0"/>
                        </a:rPr>
                        <a:t>Amoeba, Paramecium, Plasmodium, Yeast, Algae, </a:t>
                      </a:r>
                      <a:r>
                        <a:rPr lang="en-US" sz="2400" dirty="0" smtClean="0">
                          <a:solidFill>
                            <a:srgbClr val="000000"/>
                          </a:solidFill>
                          <a:effectLst/>
                          <a:latin typeface="Arial" panose="020B0604020202020204" pitchFamily="34" charset="0"/>
                          <a:cs typeface="Arial" panose="020B0604020202020204" pitchFamily="34" charset="0"/>
                        </a:rPr>
                        <a:t>Euglena, </a:t>
                      </a:r>
                      <a:r>
                        <a:rPr lang="en-US" sz="2400" dirty="0">
                          <a:solidFill>
                            <a:srgbClr val="000000"/>
                          </a:solidFill>
                          <a:effectLst/>
                          <a:latin typeface="Arial" panose="020B0604020202020204" pitchFamily="34" charset="0"/>
                          <a:cs typeface="Arial" panose="020B0604020202020204" pitchFamily="34" charset="0"/>
                        </a:rPr>
                        <a:t>Fungi, Protozoans</a:t>
                      </a:r>
                    </a:p>
                  </a:txBody>
                  <a:tcPr marL="19243" marR="19243" marT="19243" marB="19243" anchor="ctr">
                    <a:lnL w="7620" cap="flat" cmpd="sng" algn="ctr">
                      <a:solidFill>
                        <a:srgbClr val="CACACA"/>
                      </a:solidFill>
                      <a:prstDash val="solid"/>
                      <a:round/>
                      <a:headEnd type="none" w="med" len="med"/>
                      <a:tailEnd type="none" w="med" len="med"/>
                    </a:lnL>
                    <a:lnR w="7620" cap="flat" cmpd="sng" algn="ctr">
                      <a:solidFill>
                        <a:srgbClr val="CACACA"/>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CACACA"/>
                      </a:solidFill>
                      <a:prstDash val="solid"/>
                      <a:round/>
                      <a:headEnd type="none" w="med" len="med"/>
                      <a:tailEnd type="none" w="med" len="med"/>
                    </a:lnB>
                    <a:solidFill>
                      <a:srgbClr val="F9F9F9"/>
                    </a:solidFill>
                  </a:tcPr>
                </a:tc>
                <a:tc>
                  <a:txBody>
                    <a:bodyPr/>
                    <a:lstStyle/>
                    <a:p>
                      <a:pPr algn="l" fontAlgn="ctr"/>
                      <a:r>
                        <a:rPr lang="en-US" sz="2400" dirty="0">
                          <a:solidFill>
                            <a:srgbClr val="000000"/>
                          </a:solidFill>
                          <a:effectLst/>
                          <a:latin typeface="Arial" panose="020B0604020202020204" pitchFamily="34" charset="0"/>
                          <a:cs typeface="Arial" panose="020B0604020202020204" pitchFamily="34" charset="0"/>
                        </a:rPr>
                        <a:t>Vertebrates, Invertebrates, gymnosperms, angiosperms, plants</a:t>
                      </a:r>
                    </a:p>
                  </a:txBody>
                  <a:tcPr marL="19243" marR="19243" marT="19243" marB="19243" anchor="ctr">
                    <a:lnL w="7620" cap="flat" cmpd="sng" algn="ctr">
                      <a:solidFill>
                        <a:srgbClr val="CACACA"/>
                      </a:solidFill>
                      <a:prstDash val="solid"/>
                      <a:round/>
                      <a:headEnd type="none" w="med" len="med"/>
                      <a:tailEnd type="none" w="med" len="med"/>
                    </a:lnL>
                    <a:lnR w="7620" cap="flat" cmpd="sng" algn="ctr">
                      <a:solidFill>
                        <a:srgbClr val="CACACA"/>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CACACA"/>
                      </a:solidFill>
                      <a:prstDash val="solid"/>
                      <a:round/>
                      <a:headEnd type="none" w="med" len="med"/>
                      <a:tailEnd type="none" w="med" len="med"/>
                    </a:lnB>
                    <a:solidFill>
                      <a:srgbClr val="F9F9F9"/>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5762406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pic>
        <p:nvPicPr>
          <p:cNvPr id="1027" name="Picture 3" descr="C:\Users\MSI\Downloads\NicePng_thank-you-png_18365.png"/>
          <p:cNvPicPr>
            <a:picLocks noChangeAspect="1" noChangeArrowheads="1"/>
          </p:cNvPicPr>
          <p:nvPr/>
        </p:nvPicPr>
        <p:blipFill>
          <a:blip r:embed="rId3"/>
          <a:srcRect/>
          <a:stretch>
            <a:fillRect/>
          </a:stretch>
        </p:blipFill>
        <p:spPr bwMode="auto">
          <a:xfrm>
            <a:off x="3429000" y="1441284"/>
            <a:ext cx="5334000" cy="4546937"/>
          </a:xfrm>
          <a:prstGeom prst="rect">
            <a:avLst/>
          </a:prstGeom>
          <a:noFill/>
        </p:spPr>
      </p:pic>
    </p:spTree>
    <p:extLst>
      <p:ext uri="{BB962C8B-B14F-4D97-AF65-F5344CB8AC3E}">
        <p14:creationId xmlns:p14="http://schemas.microsoft.com/office/powerpoint/2010/main" val="23273919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5" name="TextBox 4"/>
          <p:cNvSpPr txBox="1"/>
          <p:nvPr/>
        </p:nvSpPr>
        <p:spPr>
          <a:xfrm>
            <a:off x="1981200" y="0"/>
            <a:ext cx="8305800" cy="1569660"/>
          </a:xfrm>
          <a:prstGeom prst="rect">
            <a:avLst/>
          </a:prstGeom>
          <a:noFill/>
        </p:spPr>
        <p:txBody>
          <a:bodyPr wrap="square" rtlCol="0">
            <a:spAutoFit/>
          </a:bodyPr>
          <a:lstStyle/>
          <a:p>
            <a:pPr algn="ctr"/>
            <a:r>
              <a:rPr lang="en-US" sz="3200" b="1" dirty="0">
                <a:cs typeface="Arial" panose="020B0604020202020204" pitchFamily="34" charset="0"/>
              </a:rPr>
              <a:t>Chapter 1. Biomolecules and cell </a:t>
            </a:r>
            <a:r>
              <a:rPr lang="en-US" sz="3200" b="1" dirty="0" smtClean="0">
                <a:cs typeface="Arial" panose="020B0604020202020204" pitchFamily="34" charset="0"/>
              </a:rPr>
              <a:t>biology</a:t>
            </a:r>
          </a:p>
          <a:p>
            <a:pPr algn="ctr"/>
            <a:r>
              <a:rPr lang="en-US" sz="3200" b="1" dirty="0" smtClean="0">
                <a:cs typeface="Arial" panose="020B0604020202020204" pitchFamily="34" charset="0"/>
              </a:rPr>
              <a:t>1.2 Cell</a:t>
            </a:r>
          </a:p>
          <a:p>
            <a:pPr algn="ctr"/>
            <a:endParaRPr lang="en-US" sz="3200" b="1" dirty="0" smtClean="0">
              <a:cs typeface="Arial" panose="020B0604020202020204" pitchFamily="34" charset="0"/>
            </a:endParaRPr>
          </a:p>
        </p:txBody>
      </p:sp>
      <p:sp>
        <p:nvSpPr>
          <p:cNvPr id="2" name="TextBox 1"/>
          <p:cNvSpPr txBox="1"/>
          <p:nvPr/>
        </p:nvSpPr>
        <p:spPr>
          <a:xfrm>
            <a:off x="609600" y="2667000"/>
            <a:ext cx="10972800"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sp>
        <p:nvSpPr>
          <p:cNvPr id="3" name="TextBox 2"/>
          <p:cNvSpPr txBox="1"/>
          <p:nvPr/>
        </p:nvSpPr>
        <p:spPr>
          <a:xfrm>
            <a:off x="419100" y="1676085"/>
            <a:ext cx="11353800" cy="3785652"/>
          </a:xfrm>
          <a:prstGeom prst="rect">
            <a:avLst/>
          </a:prstGeom>
          <a:noFill/>
        </p:spPr>
        <p:txBody>
          <a:bodyPr wrap="square" rtlCol="0">
            <a:spAutoFit/>
          </a:bodyPr>
          <a:lstStyle/>
          <a:p>
            <a:pPr algn="ctr"/>
            <a:r>
              <a:rPr lang="en-US" sz="2400" b="1" dirty="0" smtClean="0"/>
              <a:t>Discovery of cell:</a:t>
            </a:r>
          </a:p>
          <a:p>
            <a:pPr marL="285750" indent="-285750">
              <a:lnSpc>
                <a:spcPct val="150000"/>
              </a:lnSpc>
              <a:buFont typeface="Arial" panose="020B0604020202020204" pitchFamily="34" charset="0"/>
              <a:buChar char="•"/>
            </a:pPr>
            <a:r>
              <a:rPr lang="en-US" sz="2400" dirty="0" smtClean="0"/>
              <a:t>Anton Van Leeuwenhoek, the famous Dutch scientist was able to observe free cells. He was first explorer to observe green colored bodies in cells now called chloroplast. He also observed and described bacteria and unicellular organism.</a:t>
            </a:r>
          </a:p>
          <a:p>
            <a:pPr>
              <a:lnSpc>
                <a:spcPct val="150000"/>
              </a:lnSpc>
            </a:pPr>
            <a:endParaRPr lang="en-US" sz="2400" dirty="0" smtClean="0"/>
          </a:p>
          <a:p>
            <a:pPr marL="285750" indent="-285750">
              <a:lnSpc>
                <a:spcPct val="150000"/>
              </a:lnSpc>
              <a:buFont typeface="Arial" panose="020B0604020202020204" pitchFamily="34" charset="0"/>
              <a:buChar char="•"/>
            </a:pPr>
            <a:r>
              <a:rPr lang="en-US" sz="2400" dirty="0" smtClean="0"/>
              <a:t>In 1831, Robert Brown, an English Botanist described nucleus as a spherical body in the plant cells.</a:t>
            </a:r>
          </a:p>
        </p:txBody>
      </p:sp>
    </p:spTree>
    <p:extLst>
      <p:ext uri="{BB962C8B-B14F-4D97-AF65-F5344CB8AC3E}">
        <p14:creationId xmlns:p14="http://schemas.microsoft.com/office/powerpoint/2010/main" val="1584323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5" name="TextBox 4"/>
          <p:cNvSpPr txBox="1"/>
          <p:nvPr/>
        </p:nvSpPr>
        <p:spPr>
          <a:xfrm>
            <a:off x="1981200" y="0"/>
            <a:ext cx="8305800" cy="1569660"/>
          </a:xfrm>
          <a:prstGeom prst="rect">
            <a:avLst/>
          </a:prstGeom>
          <a:noFill/>
        </p:spPr>
        <p:txBody>
          <a:bodyPr wrap="square" rtlCol="0">
            <a:spAutoFit/>
          </a:bodyPr>
          <a:lstStyle/>
          <a:p>
            <a:pPr algn="ctr"/>
            <a:r>
              <a:rPr lang="en-US" sz="3200" b="1" dirty="0">
                <a:cs typeface="Arial" panose="020B0604020202020204" pitchFamily="34" charset="0"/>
              </a:rPr>
              <a:t>Chapter 1. Biomolecules and cell </a:t>
            </a:r>
            <a:r>
              <a:rPr lang="en-US" sz="3200" b="1" dirty="0" smtClean="0">
                <a:cs typeface="Arial" panose="020B0604020202020204" pitchFamily="34" charset="0"/>
              </a:rPr>
              <a:t>biology</a:t>
            </a:r>
          </a:p>
          <a:p>
            <a:pPr algn="ctr"/>
            <a:r>
              <a:rPr lang="en-US" sz="3200" b="1" dirty="0" smtClean="0">
                <a:cs typeface="Arial" panose="020B0604020202020204" pitchFamily="34" charset="0"/>
              </a:rPr>
              <a:t>1.2 Cell</a:t>
            </a:r>
          </a:p>
          <a:p>
            <a:pPr algn="ctr"/>
            <a:endParaRPr lang="en-US" sz="3200" b="1" dirty="0" smtClean="0">
              <a:cs typeface="Arial" panose="020B0604020202020204" pitchFamily="34" charset="0"/>
            </a:endParaRPr>
          </a:p>
        </p:txBody>
      </p:sp>
      <p:sp>
        <p:nvSpPr>
          <p:cNvPr id="2" name="TextBox 1"/>
          <p:cNvSpPr txBox="1"/>
          <p:nvPr/>
        </p:nvSpPr>
        <p:spPr>
          <a:xfrm>
            <a:off x="609600" y="2667000"/>
            <a:ext cx="10972800"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sp>
        <p:nvSpPr>
          <p:cNvPr id="3" name="TextBox 2"/>
          <p:cNvSpPr txBox="1"/>
          <p:nvPr/>
        </p:nvSpPr>
        <p:spPr>
          <a:xfrm>
            <a:off x="419100" y="1676085"/>
            <a:ext cx="11353800" cy="4893647"/>
          </a:xfrm>
          <a:prstGeom prst="rect">
            <a:avLst/>
          </a:prstGeom>
          <a:noFill/>
        </p:spPr>
        <p:txBody>
          <a:bodyPr wrap="square" rtlCol="0">
            <a:spAutoFit/>
          </a:bodyPr>
          <a:lstStyle/>
          <a:p>
            <a:pPr algn="ctr"/>
            <a:r>
              <a:rPr lang="en-US" sz="2400" b="1" dirty="0" smtClean="0"/>
              <a:t>Discovery of cell:</a:t>
            </a:r>
          </a:p>
          <a:p>
            <a:pPr marL="285750" indent="-285750">
              <a:lnSpc>
                <a:spcPct val="150000"/>
              </a:lnSpc>
              <a:buFont typeface="Arial" panose="020B0604020202020204" pitchFamily="34" charset="0"/>
              <a:buChar char="•"/>
            </a:pPr>
            <a:r>
              <a:rPr lang="en-US" sz="2400" dirty="0" smtClean="0"/>
              <a:t>Schleiden (Botanist) and </a:t>
            </a:r>
            <a:r>
              <a:rPr lang="en-US" sz="2400" dirty="0" err="1" smtClean="0"/>
              <a:t>Theodar</a:t>
            </a:r>
            <a:r>
              <a:rPr lang="en-US" sz="2400" dirty="0" smtClean="0"/>
              <a:t> Schwann (Zoologist) German scientist proposed their well known “cell theory”.</a:t>
            </a:r>
          </a:p>
          <a:p>
            <a:pPr>
              <a:lnSpc>
                <a:spcPct val="150000"/>
              </a:lnSpc>
            </a:pPr>
            <a:endParaRPr lang="en-US" sz="2400" dirty="0" smtClean="0"/>
          </a:p>
          <a:p>
            <a:pPr marL="285750" indent="-285750">
              <a:lnSpc>
                <a:spcPct val="150000"/>
              </a:lnSpc>
              <a:buFont typeface="Arial" panose="020B0604020202020204" pitchFamily="34" charset="0"/>
              <a:buChar char="•"/>
            </a:pPr>
            <a:r>
              <a:rPr lang="en-US" sz="2400" dirty="0" smtClean="0"/>
              <a:t>In 1839, Purkinje the Bohemian physiologist termed protoplasm for the living content of the cell.</a:t>
            </a:r>
          </a:p>
          <a:p>
            <a:pPr>
              <a:lnSpc>
                <a:spcPct val="150000"/>
              </a:lnSpc>
            </a:pPr>
            <a:endParaRPr lang="en-US" sz="2400" dirty="0" smtClean="0"/>
          </a:p>
          <a:p>
            <a:pPr marL="285750" indent="-285750">
              <a:lnSpc>
                <a:spcPct val="150000"/>
              </a:lnSpc>
              <a:buFont typeface="Arial" panose="020B0604020202020204" pitchFamily="34" charset="0"/>
              <a:buChar char="•"/>
            </a:pPr>
            <a:r>
              <a:rPr lang="en-US" sz="2400" dirty="0" smtClean="0"/>
              <a:t>Rudolf Virchow stated that the cells in the body arise from the pre-existing cells by cell division. </a:t>
            </a:r>
            <a:endParaRPr lang="en-US" sz="2400" dirty="0"/>
          </a:p>
        </p:txBody>
      </p:sp>
    </p:spTree>
    <p:extLst>
      <p:ext uri="{BB962C8B-B14F-4D97-AF65-F5344CB8AC3E}">
        <p14:creationId xmlns:p14="http://schemas.microsoft.com/office/powerpoint/2010/main" val="333033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5" name="TextBox 4"/>
          <p:cNvSpPr txBox="1"/>
          <p:nvPr/>
        </p:nvSpPr>
        <p:spPr>
          <a:xfrm>
            <a:off x="1981200" y="0"/>
            <a:ext cx="8305800" cy="1569660"/>
          </a:xfrm>
          <a:prstGeom prst="rect">
            <a:avLst/>
          </a:prstGeom>
          <a:noFill/>
        </p:spPr>
        <p:txBody>
          <a:bodyPr wrap="square" rtlCol="0">
            <a:spAutoFit/>
          </a:bodyPr>
          <a:lstStyle/>
          <a:p>
            <a:pPr algn="ctr"/>
            <a:r>
              <a:rPr lang="en-US" sz="3200" b="1" dirty="0">
                <a:cs typeface="Arial" panose="020B0604020202020204" pitchFamily="34" charset="0"/>
              </a:rPr>
              <a:t>Chapter 1. Biomolecules and cell </a:t>
            </a:r>
            <a:r>
              <a:rPr lang="en-US" sz="3200" b="1" dirty="0" smtClean="0">
                <a:cs typeface="Arial" panose="020B0604020202020204" pitchFamily="34" charset="0"/>
              </a:rPr>
              <a:t>biology</a:t>
            </a:r>
          </a:p>
          <a:p>
            <a:pPr algn="ctr"/>
            <a:r>
              <a:rPr lang="en-US" sz="3200" b="1" dirty="0" smtClean="0">
                <a:cs typeface="Arial" panose="020B0604020202020204" pitchFamily="34" charset="0"/>
              </a:rPr>
              <a:t>1.2 Cell</a:t>
            </a:r>
          </a:p>
          <a:p>
            <a:pPr algn="ctr"/>
            <a:endParaRPr lang="en-US" sz="3200" b="1" dirty="0" smtClean="0">
              <a:cs typeface="Arial" panose="020B0604020202020204" pitchFamily="34" charset="0"/>
            </a:endParaRPr>
          </a:p>
        </p:txBody>
      </p:sp>
      <p:sp>
        <p:nvSpPr>
          <p:cNvPr id="2" name="TextBox 1"/>
          <p:cNvSpPr txBox="1"/>
          <p:nvPr/>
        </p:nvSpPr>
        <p:spPr>
          <a:xfrm>
            <a:off x="609600" y="2667000"/>
            <a:ext cx="10972800"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sp>
        <p:nvSpPr>
          <p:cNvPr id="4" name="TextBox 3"/>
          <p:cNvSpPr txBox="1"/>
          <p:nvPr/>
        </p:nvSpPr>
        <p:spPr>
          <a:xfrm>
            <a:off x="152400" y="1291508"/>
            <a:ext cx="11887200" cy="6555641"/>
          </a:xfrm>
          <a:prstGeom prst="rect">
            <a:avLst/>
          </a:prstGeom>
          <a:noFill/>
        </p:spPr>
        <p:txBody>
          <a:bodyPr wrap="square" rtlCol="0">
            <a:spAutoFit/>
          </a:bodyPr>
          <a:lstStyle/>
          <a:p>
            <a:pPr algn="ctr"/>
            <a:r>
              <a:rPr lang="en-US" sz="2400" b="1" dirty="0" smtClean="0"/>
              <a:t>Cell Theory:</a:t>
            </a:r>
          </a:p>
          <a:p>
            <a:pPr marL="342900" indent="-342900">
              <a:lnSpc>
                <a:spcPct val="150000"/>
              </a:lnSpc>
              <a:buFont typeface="Arial" panose="020B0604020202020204" pitchFamily="34" charset="0"/>
              <a:buChar char="•"/>
            </a:pPr>
            <a:r>
              <a:rPr lang="en-US" sz="2400" dirty="0" smtClean="0"/>
              <a:t>The German Botanist, </a:t>
            </a:r>
            <a:r>
              <a:rPr lang="en-US" sz="2400" dirty="0" err="1" smtClean="0"/>
              <a:t>Mathian</a:t>
            </a:r>
            <a:r>
              <a:rPr lang="en-US" sz="2400" dirty="0" smtClean="0"/>
              <a:t> Schleiden and Zoologist </a:t>
            </a:r>
            <a:r>
              <a:rPr lang="en-US" sz="2400" dirty="0" err="1" smtClean="0"/>
              <a:t>Theodar</a:t>
            </a:r>
            <a:r>
              <a:rPr lang="en-US" sz="2400" dirty="0" smtClean="0"/>
              <a:t> Schwann first summarized the cell theory in 1839 and later it was refined by the works of R. Virchow (1855).</a:t>
            </a:r>
          </a:p>
          <a:p>
            <a:pPr algn="ctr">
              <a:lnSpc>
                <a:spcPct val="150000"/>
              </a:lnSpc>
            </a:pPr>
            <a:r>
              <a:rPr lang="en-US" sz="2400" dirty="0" smtClean="0">
                <a:solidFill>
                  <a:srgbClr val="00B050"/>
                </a:solidFill>
              </a:rPr>
              <a:t>The statements of cell theory are:</a:t>
            </a:r>
          </a:p>
          <a:p>
            <a:pPr marL="514350" indent="-514350">
              <a:lnSpc>
                <a:spcPct val="150000"/>
              </a:lnSpc>
              <a:buFont typeface="+mj-lt"/>
              <a:buAutoNum type="arabicPeriod"/>
            </a:pPr>
            <a:r>
              <a:rPr lang="en-US" sz="2400" dirty="0" smtClean="0"/>
              <a:t>All living organisms are composed of small living units called ‘cells’.</a:t>
            </a:r>
          </a:p>
          <a:p>
            <a:pPr marL="514350" indent="-514350">
              <a:lnSpc>
                <a:spcPct val="150000"/>
              </a:lnSpc>
              <a:buFont typeface="+mj-lt"/>
              <a:buAutoNum type="arabicPeriod"/>
            </a:pPr>
            <a:r>
              <a:rPr lang="en-US" sz="2400" dirty="0" smtClean="0"/>
              <a:t>All cells are fundamentally similar in chemical compositions and metabolic activities.</a:t>
            </a:r>
          </a:p>
          <a:p>
            <a:pPr marL="514350" indent="-514350">
              <a:lnSpc>
                <a:spcPct val="150000"/>
              </a:lnSpc>
              <a:buFont typeface="+mj-lt"/>
              <a:buAutoNum type="arabicPeriod"/>
            </a:pPr>
            <a:r>
              <a:rPr lang="en-US" sz="2400" dirty="0" smtClean="0"/>
              <a:t>The functions of an organism as a whole is the outcome of the activities and interactions of the cells constituting the body of that organism.</a:t>
            </a:r>
          </a:p>
          <a:p>
            <a:pPr marL="514350" indent="-514350">
              <a:lnSpc>
                <a:spcPct val="150000"/>
              </a:lnSpc>
              <a:buFont typeface="+mj-lt"/>
              <a:buAutoNum type="arabicPeriod"/>
            </a:pPr>
            <a:endParaRPr lang="en-US" sz="2400" dirty="0" smtClean="0"/>
          </a:p>
          <a:p>
            <a:pPr>
              <a:lnSpc>
                <a:spcPct val="150000"/>
              </a:lnSpc>
            </a:pPr>
            <a:endParaRPr lang="en-US" sz="2400" b="1" dirty="0"/>
          </a:p>
        </p:txBody>
      </p:sp>
    </p:spTree>
    <p:extLst>
      <p:ext uri="{BB962C8B-B14F-4D97-AF65-F5344CB8AC3E}">
        <p14:creationId xmlns:p14="http://schemas.microsoft.com/office/powerpoint/2010/main" val="4207841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5" name="TextBox 4"/>
          <p:cNvSpPr txBox="1"/>
          <p:nvPr/>
        </p:nvSpPr>
        <p:spPr>
          <a:xfrm>
            <a:off x="1981200" y="0"/>
            <a:ext cx="8305800" cy="1569660"/>
          </a:xfrm>
          <a:prstGeom prst="rect">
            <a:avLst/>
          </a:prstGeom>
          <a:noFill/>
        </p:spPr>
        <p:txBody>
          <a:bodyPr wrap="square" rtlCol="0">
            <a:spAutoFit/>
          </a:bodyPr>
          <a:lstStyle/>
          <a:p>
            <a:pPr algn="ctr"/>
            <a:r>
              <a:rPr lang="en-US" sz="3200" b="1" dirty="0">
                <a:cs typeface="Arial" panose="020B0604020202020204" pitchFamily="34" charset="0"/>
              </a:rPr>
              <a:t>Chapter 1. Biomolecules and cell </a:t>
            </a:r>
            <a:r>
              <a:rPr lang="en-US" sz="3200" b="1" dirty="0" smtClean="0">
                <a:cs typeface="Arial" panose="020B0604020202020204" pitchFamily="34" charset="0"/>
              </a:rPr>
              <a:t>biology</a:t>
            </a:r>
          </a:p>
          <a:p>
            <a:pPr algn="ctr"/>
            <a:r>
              <a:rPr lang="en-US" sz="3200" b="1" dirty="0" smtClean="0">
                <a:cs typeface="Arial" panose="020B0604020202020204" pitchFamily="34" charset="0"/>
              </a:rPr>
              <a:t>1.2 Cell</a:t>
            </a:r>
          </a:p>
          <a:p>
            <a:pPr algn="ctr"/>
            <a:endParaRPr lang="en-US" sz="3200" b="1" dirty="0" smtClean="0">
              <a:cs typeface="Arial" panose="020B0604020202020204" pitchFamily="34" charset="0"/>
            </a:endParaRPr>
          </a:p>
        </p:txBody>
      </p:sp>
      <p:sp>
        <p:nvSpPr>
          <p:cNvPr id="2" name="TextBox 1"/>
          <p:cNvSpPr txBox="1"/>
          <p:nvPr/>
        </p:nvSpPr>
        <p:spPr>
          <a:xfrm>
            <a:off x="609600" y="2667000"/>
            <a:ext cx="10972800"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sp>
        <p:nvSpPr>
          <p:cNvPr id="4" name="TextBox 3"/>
          <p:cNvSpPr txBox="1"/>
          <p:nvPr/>
        </p:nvSpPr>
        <p:spPr>
          <a:xfrm>
            <a:off x="152400" y="1291508"/>
            <a:ext cx="11887200" cy="4339650"/>
          </a:xfrm>
          <a:prstGeom prst="rect">
            <a:avLst/>
          </a:prstGeom>
          <a:noFill/>
        </p:spPr>
        <p:txBody>
          <a:bodyPr wrap="square" rtlCol="0">
            <a:spAutoFit/>
          </a:bodyPr>
          <a:lstStyle/>
          <a:p>
            <a:pPr algn="ctr"/>
            <a:r>
              <a:rPr lang="en-US" sz="2400" b="1" dirty="0" smtClean="0"/>
              <a:t>Cell Theory:</a:t>
            </a:r>
          </a:p>
          <a:p>
            <a:pPr algn="ctr">
              <a:lnSpc>
                <a:spcPct val="150000"/>
              </a:lnSpc>
            </a:pPr>
            <a:r>
              <a:rPr lang="en-US" sz="2400" dirty="0" smtClean="0">
                <a:solidFill>
                  <a:srgbClr val="00B050"/>
                </a:solidFill>
              </a:rPr>
              <a:t>The statements of cell theory (cont.)</a:t>
            </a:r>
          </a:p>
          <a:p>
            <a:pPr>
              <a:lnSpc>
                <a:spcPct val="150000"/>
              </a:lnSpc>
            </a:pPr>
            <a:r>
              <a:rPr lang="en-US" sz="2400" dirty="0" smtClean="0"/>
              <a:t>4. All cells arise from pre-existing cells.</a:t>
            </a:r>
          </a:p>
          <a:p>
            <a:pPr>
              <a:lnSpc>
                <a:spcPct val="150000"/>
              </a:lnSpc>
            </a:pPr>
            <a:r>
              <a:rPr lang="en-US" sz="2400" dirty="0" smtClean="0"/>
              <a:t>5. The cells are structural and functional units of life.</a:t>
            </a:r>
          </a:p>
          <a:p>
            <a:pPr>
              <a:lnSpc>
                <a:spcPct val="150000"/>
              </a:lnSpc>
            </a:pPr>
            <a:r>
              <a:rPr lang="en-US" sz="2400" dirty="0" smtClean="0"/>
              <a:t>6. The growth of organism occurs by cell division and cellular growth in multicellular organisms while in unicellular organisms, it occurs by cellular growth.</a:t>
            </a:r>
          </a:p>
          <a:p>
            <a:pPr>
              <a:lnSpc>
                <a:spcPct val="150000"/>
              </a:lnSpc>
            </a:pPr>
            <a:endParaRPr lang="en-US" sz="2400" dirty="0" smtClean="0"/>
          </a:p>
          <a:p>
            <a:pPr>
              <a:lnSpc>
                <a:spcPct val="150000"/>
              </a:lnSpc>
            </a:pPr>
            <a:endParaRPr lang="en-US" sz="2400" b="1" dirty="0"/>
          </a:p>
        </p:txBody>
      </p:sp>
    </p:spTree>
    <p:extLst>
      <p:ext uri="{BB962C8B-B14F-4D97-AF65-F5344CB8AC3E}">
        <p14:creationId xmlns:p14="http://schemas.microsoft.com/office/powerpoint/2010/main" val="1733432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5" name="TextBox 4"/>
          <p:cNvSpPr txBox="1"/>
          <p:nvPr/>
        </p:nvSpPr>
        <p:spPr>
          <a:xfrm>
            <a:off x="1981200" y="0"/>
            <a:ext cx="8305800" cy="1569660"/>
          </a:xfrm>
          <a:prstGeom prst="rect">
            <a:avLst/>
          </a:prstGeom>
          <a:noFill/>
        </p:spPr>
        <p:txBody>
          <a:bodyPr wrap="square" rtlCol="0">
            <a:spAutoFit/>
          </a:bodyPr>
          <a:lstStyle/>
          <a:p>
            <a:pPr algn="ctr"/>
            <a:r>
              <a:rPr lang="en-US" sz="3200" b="1" dirty="0">
                <a:cs typeface="Arial" panose="020B0604020202020204" pitchFamily="34" charset="0"/>
              </a:rPr>
              <a:t>Chapter 1. Biomolecules and cell </a:t>
            </a:r>
            <a:r>
              <a:rPr lang="en-US" sz="3200" b="1" dirty="0" smtClean="0">
                <a:cs typeface="Arial" panose="020B0604020202020204" pitchFamily="34" charset="0"/>
              </a:rPr>
              <a:t>biology</a:t>
            </a:r>
          </a:p>
          <a:p>
            <a:pPr algn="ctr"/>
            <a:r>
              <a:rPr lang="en-US" sz="3200" b="1" dirty="0" smtClean="0">
                <a:cs typeface="Arial" panose="020B0604020202020204" pitchFamily="34" charset="0"/>
              </a:rPr>
              <a:t>1.2 Cell</a:t>
            </a:r>
          </a:p>
          <a:p>
            <a:pPr algn="ctr"/>
            <a:endParaRPr lang="en-US" sz="3200" b="1" dirty="0" smtClean="0">
              <a:cs typeface="Arial" panose="020B0604020202020204" pitchFamily="34" charset="0"/>
            </a:endParaRPr>
          </a:p>
        </p:txBody>
      </p:sp>
      <p:sp>
        <p:nvSpPr>
          <p:cNvPr id="2" name="TextBox 1"/>
          <p:cNvSpPr txBox="1"/>
          <p:nvPr/>
        </p:nvSpPr>
        <p:spPr>
          <a:xfrm>
            <a:off x="609600" y="2667000"/>
            <a:ext cx="10972800"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sp>
        <p:nvSpPr>
          <p:cNvPr id="4" name="TextBox 3"/>
          <p:cNvSpPr txBox="1"/>
          <p:nvPr/>
        </p:nvSpPr>
        <p:spPr>
          <a:xfrm>
            <a:off x="457200" y="1905000"/>
            <a:ext cx="11277600" cy="3416320"/>
          </a:xfrm>
          <a:prstGeom prst="rect">
            <a:avLst/>
          </a:prstGeom>
          <a:noFill/>
        </p:spPr>
        <p:txBody>
          <a:bodyPr wrap="square" rtlCol="0">
            <a:spAutoFit/>
          </a:bodyPr>
          <a:lstStyle/>
          <a:p>
            <a:pPr algn="ctr">
              <a:lnSpc>
                <a:spcPct val="150000"/>
              </a:lnSpc>
            </a:pPr>
            <a:r>
              <a:rPr lang="en-US" sz="2400" b="1" dirty="0" smtClean="0">
                <a:solidFill>
                  <a:srgbClr val="00B050"/>
                </a:solidFill>
              </a:rPr>
              <a:t>Limitations/shortcomings of cell theory</a:t>
            </a:r>
          </a:p>
          <a:p>
            <a:pPr marL="342900" indent="-342900">
              <a:lnSpc>
                <a:spcPct val="150000"/>
              </a:lnSpc>
              <a:buFont typeface="Arial" panose="020B0604020202020204" pitchFamily="34" charset="0"/>
              <a:buChar char="•"/>
            </a:pPr>
            <a:r>
              <a:rPr lang="en-US" sz="2400" dirty="0" smtClean="0"/>
              <a:t>Bacteria and cyanobacteria lack true nucleus. Their nuclear material (DNA) is not enclosed by a nuclear membrane but lies directly in the cytoplasm.</a:t>
            </a:r>
          </a:p>
          <a:p>
            <a:pPr>
              <a:lnSpc>
                <a:spcPct val="150000"/>
              </a:lnSpc>
            </a:pPr>
            <a:endParaRPr lang="en-US" sz="2400" dirty="0" smtClean="0"/>
          </a:p>
          <a:p>
            <a:pPr marL="342900" indent="-342900">
              <a:lnSpc>
                <a:spcPct val="150000"/>
              </a:lnSpc>
              <a:buFont typeface="Arial" panose="020B0604020202020204" pitchFamily="34" charset="0"/>
              <a:buChar char="•"/>
            </a:pPr>
            <a:r>
              <a:rPr lang="en-US" sz="2400" dirty="0" smtClean="0"/>
              <a:t>Some fungi like </a:t>
            </a:r>
            <a:r>
              <a:rPr lang="en-US" sz="2400" i="1" dirty="0" err="1" smtClean="0"/>
              <a:t>Rhizopus</a:t>
            </a:r>
            <a:r>
              <a:rPr lang="en-US" sz="2400" dirty="0" smtClean="0"/>
              <a:t>, </a:t>
            </a:r>
            <a:r>
              <a:rPr lang="en-US" sz="2400" i="1" dirty="0" err="1" smtClean="0"/>
              <a:t>Mucor</a:t>
            </a:r>
            <a:r>
              <a:rPr lang="en-US" sz="2400" dirty="0" smtClean="0"/>
              <a:t> has </a:t>
            </a:r>
            <a:r>
              <a:rPr lang="en-US" sz="2400" dirty="0" err="1" smtClean="0"/>
              <a:t>coenocytic</a:t>
            </a:r>
            <a:r>
              <a:rPr lang="en-US" sz="2400" dirty="0" smtClean="0"/>
              <a:t> (multinucleated) hyphae which is not in accordance to cell theory.</a:t>
            </a:r>
          </a:p>
        </p:txBody>
      </p:sp>
    </p:spTree>
    <p:extLst>
      <p:ext uri="{BB962C8B-B14F-4D97-AF65-F5344CB8AC3E}">
        <p14:creationId xmlns:p14="http://schemas.microsoft.com/office/powerpoint/2010/main" val="2028788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5" name="TextBox 4"/>
          <p:cNvSpPr txBox="1"/>
          <p:nvPr/>
        </p:nvSpPr>
        <p:spPr>
          <a:xfrm>
            <a:off x="1981200" y="0"/>
            <a:ext cx="8305800" cy="1569660"/>
          </a:xfrm>
          <a:prstGeom prst="rect">
            <a:avLst/>
          </a:prstGeom>
          <a:noFill/>
        </p:spPr>
        <p:txBody>
          <a:bodyPr wrap="square" rtlCol="0">
            <a:spAutoFit/>
          </a:bodyPr>
          <a:lstStyle/>
          <a:p>
            <a:pPr algn="ctr"/>
            <a:r>
              <a:rPr lang="en-US" sz="3200" b="1" dirty="0">
                <a:cs typeface="Arial" panose="020B0604020202020204" pitchFamily="34" charset="0"/>
              </a:rPr>
              <a:t>Chapter 1. Biomolecules and cell </a:t>
            </a:r>
            <a:r>
              <a:rPr lang="en-US" sz="3200" b="1" dirty="0" smtClean="0">
                <a:cs typeface="Arial" panose="020B0604020202020204" pitchFamily="34" charset="0"/>
              </a:rPr>
              <a:t>biology</a:t>
            </a:r>
          </a:p>
          <a:p>
            <a:pPr algn="ctr"/>
            <a:r>
              <a:rPr lang="en-US" sz="3200" b="1" dirty="0" smtClean="0">
                <a:cs typeface="Arial" panose="020B0604020202020204" pitchFamily="34" charset="0"/>
              </a:rPr>
              <a:t>1.2 Cell</a:t>
            </a:r>
          </a:p>
          <a:p>
            <a:pPr algn="ctr"/>
            <a:endParaRPr lang="en-US" sz="3200" b="1" dirty="0" smtClean="0">
              <a:cs typeface="Arial" panose="020B0604020202020204" pitchFamily="34" charset="0"/>
            </a:endParaRPr>
          </a:p>
        </p:txBody>
      </p:sp>
      <p:sp>
        <p:nvSpPr>
          <p:cNvPr id="2" name="TextBox 1"/>
          <p:cNvSpPr txBox="1"/>
          <p:nvPr/>
        </p:nvSpPr>
        <p:spPr>
          <a:xfrm>
            <a:off x="609600" y="2667000"/>
            <a:ext cx="10972800"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sp>
        <p:nvSpPr>
          <p:cNvPr id="4" name="TextBox 3"/>
          <p:cNvSpPr txBox="1"/>
          <p:nvPr/>
        </p:nvSpPr>
        <p:spPr>
          <a:xfrm>
            <a:off x="609600" y="1692777"/>
            <a:ext cx="11277600" cy="3970318"/>
          </a:xfrm>
          <a:prstGeom prst="rect">
            <a:avLst/>
          </a:prstGeom>
          <a:noFill/>
        </p:spPr>
        <p:txBody>
          <a:bodyPr wrap="square" rtlCol="0">
            <a:spAutoFit/>
          </a:bodyPr>
          <a:lstStyle/>
          <a:p>
            <a:pPr algn="ctr">
              <a:lnSpc>
                <a:spcPct val="150000"/>
              </a:lnSpc>
            </a:pPr>
            <a:r>
              <a:rPr lang="en-US" sz="2400" b="1" dirty="0" smtClean="0">
                <a:solidFill>
                  <a:srgbClr val="00B050"/>
                </a:solidFill>
              </a:rPr>
              <a:t>Limitations/shortcomings of cell theory</a:t>
            </a:r>
          </a:p>
          <a:p>
            <a:pPr marL="342900" indent="-342900">
              <a:lnSpc>
                <a:spcPct val="150000"/>
              </a:lnSpc>
              <a:buFont typeface="Arial" panose="020B0604020202020204" pitchFamily="34" charset="0"/>
              <a:buChar char="•"/>
            </a:pPr>
            <a:r>
              <a:rPr lang="en-US" sz="2400" dirty="0" smtClean="0"/>
              <a:t>The tissues like connective tissues are composed of non-living materials in intercellular spaces. Cell theory does not explain such structural organizations.</a:t>
            </a:r>
          </a:p>
          <a:p>
            <a:pPr>
              <a:lnSpc>
                <a:spcPct val="150000"/>
              </a:lnSpc>
            </a:pPr>
            <a:endParaRPr lang="en-US" sz="2400" dirty="0" smtClean="0"/>
          </a:p>
          <a:p>
            <a:pPr marL="342900" indent="-342900">
              <a:lnSpc>
                <a:spcPct val="150000"/>
              </a:lnSpc>
              <a:buFont typeface="Arial" panose="020B0604020202020204" pitchFamily="34" charset="0"/>
              <a:buChar char="•"/>
            </a:pPr>
            <a:r>
              <a:rPr lang="en-US" sz="2400" dirty="0" smtClean="0"/>
              <a:t>Viruses are also the exceptions to cell theory. They consist of core of the nucleic acid (DNA and RNA) surrounded by a protein sheath. They are non-living outside the living tissue.</a:t>
            </a:r>
            <a:endParaRPr lang="en-US" sz="2400" dirty="0"/>
          </a:p>
        </p:txBody>
      </p:sp>
    </p:spTree>
    <p:extLst>
      <p:ext uri="{BB962C8B-B14F-4D97-AF65-F5344CB8AC3E}">
        <p14:creationId xmlns:p14="http://schemas.microsoft.com/office/powerpoint/2010/main" val="14602303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10247</TotalTime>
  <Words>2683</Words>
  <Application>Microsoft Office PowerPoint</Application>
  <PresentationFormat>Widescreen</PresentationFormat>
  <Paragraphs>335</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Georgia</vt:lpstr>
      <vt:lpstr>Wingdings</vt:lpstr>
      <vt:lpstr>Office Theme</vt:lpstr>
      <vt:lpstr>Subject: Biology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Xavier Int'l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Gopal Bhandari</dc:creator>
  <cp:lastModifiedBy>Windows User</cp:lastModifiedBy>
  <cp:revision>943</cp:revision>
  <dcterms:created xsi:type="dcterms:W3CDTF">2009-05-27T04:54:50Z</dcterms:created>
  <dcterms:modified xsi:type="dcterms:W3CDTF">2022-08-25T09:30:20Z</dcterms:modified>
</cp:coreProperties>
</file>